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5"/>
  </p:notesMasterIdLst>
  <p:handoutMasterIdLst>
    <p:handoutMasterId r:id="rId26"/>
  </p:handoutMasterIdLst>
  <p:sldIdLst>
    <p:sldId id="256" r:id="rId2"/>
    <p:sldId id="295"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0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35"/>
    <p:restoredTop sz="87519"/>
  </p:normalViewPr>
  <p:slideViewPr>
    <p:cSldViewPr snapToGrid="0" snapToObjects="1">
      <p:cViewPr varScale="1">
        <p:scale>
          <a:sx n="97" d="100"/>
          <a:sy n="97" d="100"/>
        </p:scale>
        <p:origin x="3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AB246BB-BBF4-184D-BFFA-614A9B26E2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98295177-3EEB-ED4E-8F8B-C8E62B44C8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A252D0-A161-AF4C-8024-8ABB6FD619BB}" type="datetimeFigureOut">
              <a:rPr kumimoji="1" lang="zh-CN" altLang="en-US" smtClean="0"/>
              <a:t>2021/11/29</a:t>
            </a:fld>
            <a:endParaRPr kumimoji="1" lang="zh-CN" altLang="en-US"/>
          </a:p>
        </p:txBody>
      </p:sp>
      <p:sp>
        <p:nvSpPr>
          <p:cNvPr id="4" name="页脚占位符 3">
            <a:extLst>
              <a:ext uri="{FF2B5EF4-FFF2-40B4-BE49-F238E27FC236}">
                <a16:creationId xmlns:a16="http://schemas.microsoft.com/office/drawing/2014/main" id="{D58995A3-34AA-C248-82E9-9DB110FBE4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5E59CF49-9433-2747-9DAC-349E000578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63D095-22C2-AD45-B611-C1F6023E3887}" type="slidenum">
              <a:rPr kumimoji="1" lang="zh-CN" altLang="en-US" smtClean="0"/>
              <a:t>‹#›</a:t>
            </a:fld>
            <a:endParaRPr kumimoji="1" lang="zh-CN" altLang="en-US"/>
          </a:p>
        </p:txBody>
      </p:sp>
    </p:spTree>
    <p:extLst>
      <p:ext uri="{BB962C8B-B14F-4D97-AF65-F5344CB8AC3E}">
        <p14:creationId xmlns:p14="http://schemas.microsoft.com/office/powerpoint/2010/main" val="27546032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9DF6C-B541-CD4A-A7DB-CD8C556A337E}" type="datetimeFigureOut">
              <a:rPr kumimoji="1" lang="zh-CN" altLang="en-US" smtClean="0"/>
              <a:t>2021/11/29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CBAF9-26F8-2546-8209-F099BB303009}" type="slidenum">
              <a:rPr kumimoji="1" lang="zh-CN" altLang="en-US" smtClean="0"/>
              <a:t>‹#›</a:t>
            </a:fld>
            <a:endParaRPr kumimoji="1" lang="zh-CN" altLang="en-US"/>
          </a:p>
        </p:txBody>
      </p:sp>
    </p:spTree>
    <p:extLst>
      <p:ext uri="{BB962C8B-B14F-4D97-AF65-F5344CB8AC3E}">
        <p14:creationId xmlns:p14="http://schemas.microsoft.com/office/powerpoint/2010/main" val="1112587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Good afternoon everyone!</a:t>
            </a:r>
          </a:p>
          <a:p>
            <a:r>
              <a:rPr kumimoji="1" lang="en-US" altLang="zh-CN" dirty="0"/>
              <a:t>Today I want to share a nature paper about exoplanet: A remnant planetary …</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0</a:t>
            </a:fld>
            <a:endParaRPr kumimoji="1" lang="zh-CN" altLang="en-US"/>
          </a:p>
        </p:txBody>
      </p:sp>
    </p:spTree>
    <p:extLst>
      <p:ext uri="{BB962C8B-B14F-4D97-AF65-F5344CB8AC3E}">
        <p14:creationId xmlns:p14="http://schemas.microsoft.com/office/powerpoint/2010/main" val="540092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Another way to confirm a exoplanet is to check the radial velocity change of the host star. They use the radial velocity curve of TOI-849 from HARPS. And the sinusoidal curve again confirms the existence of the planet.</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9</a:t>
            </a:fld>
            <a:endParaRPr kumimoji="1" lang="zh-CN" altLang="en-US"/>
          </a:p>
        </p:txBody>
      </p:sp>
    </p:spTree>
    <p:extLst>
      <p:ext uri="{BB962C8B-B14F-4D97-AF65-F5344CB8AC3E}">
        <p14:creationId xmlns:p14="http://schemas.microsoft.com/office/powerpoint/2010/main" val="256783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By further analyzing the periodicity of the RV curve, they confirm there is no other periodicity other than the 0.7d period of TOI-849b. So this is the only planet of TOI-849.</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10</a:t>
            </a:fld>
            <a:endParaRPr kumimoji="1" lang="zh-CN" altLang="en-US"/>
          </a:p>
        </p:txBody>
      </p:sp>
    </p:spTree>
    <p:extLst>
      <p:ext uri="{BB962C8B-B14F-4D97-AF65-F5344CB8AC3E}">
        <p14:creationId xmlns:p14="http://schemas.microsoft.com/office/powerpoint/2010/main" val="2503855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order to exclude the possibility of a companion star, they check the high resolution images of three different telescopes. The contrast curves are shown above, and the contrast curves indicate there is no companion star inside 1.75 arcsec separation.</a:t>
            </a:r>
          </a:p>
          <a:p>
            <a:r>
              <a:rPr kumimoji="1" lang="en-US" altLang="zh-CN" dirty="0"/>
              <a:t>And the system is likely a single star and a single planet system.</a:t>
            </a:r>
          </a:p>
          <a:p>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11</a:t>
            </a:fld>
            <a:endParaRPr kumimoji="1" lang="zh-CN" altLang="en-US"/>
          </a:p>
        </p:txBody>
      </p:sp>
    </p:spTree>
    <p:extLst>
      <p:ext uri="{BB962C8B-B14F-4D97-AF65-F5344CB8AC3E}">
        <p14:creationId xmlns:p14="http://schemas.microsoft.com/office/powerpoint/2010/main" val="216150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Now why is this planet so special? First we can take a look at the parameters of the planet and its host star.</a:t>
            </a:r>
          </a:p>
          <a:p>
            <a:r>
              <a:rPr kumimoji="1" lang="en-US" altLang="zh-CN" dirty="0"/>
              <a:t>First, the mass and radius of TOI-849 is very like our sun. So the 0.7d period of the planet means it is closer to the sun than our Earth.</a:t>
            </a:r>
          </a:p>
          <a:p>
            <a:r>
              <a:rPr kumimoji="1" lang="en-US" altLang="zh-CN" dirty="0"/>
              <a:t>But the mass of the planet is 39 times of Earth. So it is a giant planet even massive than Neptune.</a:t>
            </a:r>
          </a:p>
          <a:p>
            <a:r>
              <a:rPr kumimoji="1" lang="en-US" altLang="zh-CN" dirty="0"/>
              <a:t>However, the density of the planet is quite large as rocky planet, its density is …. Actually it is the densest…</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12</a:t>
            </a:fld>
            <a:endParaRPr kumimoji="1" lang="zh-CN" altLang="en-US"/>
          </a:p>
        </p:txBody>
      </p:sp>
    </p:spTree>
    <p:extLst>
      <p:ext uri="{BB962C8B-B14F-4D97-AF65-F5344CB8AC3E}">
        <p14:creationId xmlns:p14="http://schemas.microsoft.com/office/powerpoint/2010/main" val="4152090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This is a plot of the radius and mass of exoplanets and solar system planets. The TOI-849b is more massive than Neptune but has a smaller radius.</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13</a:t>
            </a:fld>
            <a:endParaRPr kumimoji="1" lang="zh-CN" altLang="en-US"/>
          </a:p>
        </p:txBody>
      </p:sp>
    </p:spTree>
    <p:extLst>
      <p:ext uri="{BB962C8B-B14F-4D97-AF65-F5344CB8AC3E}">
        <p14:creationId xmlns:p14="http://schemas.microsoft.com/office/powerpoint/2010/main" val="87504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And this is the plot of mass versus orbital period of exoplanets. And the red circle is a clear desert of massive planet but close to its host star. And this is called the hot-Neptune desert.</a:t>
            </a:r>
          </a:p>
          <a:p>
            <a:r>
              <a:rPr kumimoji="1" lang="en-US" altLang="zh-CN" dirty="0"/>
              <a:t>Planets in this desert are easily tidal disrupted by its host star of suffers photoevaporation and loses its mass. But we can see TOI-849b lies just in the middle of the desert, which makes it more special.</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14</a:t>
            </a:fld>
            <a:endParaRPr kumimoji="1" lang="zh-CN" altLang="en-US"/>
          </a:p>
        </p:txBody>
      </p:sp>
    </p:spTree>
    <p:extLst>
      <p:ext uri="{BB962C8B-B14F-4D97-AF65-F5344CB8AC3E}">
        <p14:creationId xmlns:p14="http://schemas.microsoft.com/office/powerpoint/2010/main" val="933862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Now let’s get back to this figure.</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15</a:t>
            </a:fld>
            <a:endParaRPr kumimoji="1" lang="zh-CN" altLang="en-US"/>
          </a:p>
        </p:txBody>
      </p:sp>
    </p:spTree>
    <p:extLst>
      <p:ext uri="{BB962C8B-B14F-4D97-AF65-F5344CB8AC3E}">
        <p14:creationId xmlns:p14="http://schemas.microsoft.com/office/powerpoint/2010/main" val="1183427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They draw several composition lines of planets, and the TOI-849b lies just on the blue pure water line. And it is well below the 5% H-He line in orange.</a:t>
            </a:r>
          </a:p>
          <a:p>
            <a:r>
              <a:rPr kumimoji="1" lang="en-US" altLang="zh-CN" dirty="0"/>
              <a:t>This means the planet are very lack of H/He. Its gas envelop is likely less than a few percent of its total mass.</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16</a:t>
            </a:fld>
            <a:endParaRPr kumimoji="1" lang="zh-CN" altLang="en-US"/>
          </a:p>
        </p:txBody>
      </p:sp>
    </p:spTree>
    <p:extLst>
      <p:ext uri="{BB962C8B-B14F-4D97-AF65-F5344CB8AC3E}">
        <p14:creationId xmlns:p14="http://schemas.microsoft.com/office/powerpoint/2010/main" val="3793262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And so they develop an interior structure model of the planet. They assume its innermost area is an iron core surrounded by a silicate mantle. And the outer layer is water which has a H/He envelop. The iron to silicon composition rate is fixed to the host star value. And the water fraction is set to be variable from 0-70%. To match the observed mass and radius of TOI-849b. The H/He mass fraction is 2.9% to 3.9%, which means the giant planet has very little gas atmosphere. It is like a bare core of gas giant.</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17</a:t>
            </a:fld>
            <a:endParaRPr kumimoji="1" lang="zh-CN" altLang="en-US"/>
          </a:p>
        </p:txBody>
      </p:sp>
    </p:spTree>
    <p:extLst>
      <p:ext uri="{BB962C8B-B14F-4D97-AF65-F5344CB8AC3E}">
        <p14:creationId xmlns:p14="http://schemas.microsoft.com/office/powerpoint/2010/main" val="2655724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So why does TOI-849b loss its gas envelop?</a:t>
            </a:r>
          </a:p>
          <a:p>
            <a:r>
              <a:rPr kumimoji="1" lang="en-US" altLang="zh-CN" dirty="0"/>
              <a:t>First, the planet is very close to host star, so the photoevaporation may blow the gas away. But the expected total lifetime loss is at most 4%. So the photoevaporation alone cannot explain the H/He fraction of TOI-849b.</a:t>
            </a:r>
          </a:p>
          <a:p>
            <a:r>
              <a:rPr kumimoji="1" lang="en-US" altLang="zh-CN" dirty="0"/>
              <a:t>But as the planet is close to the host star, the tidal thermalization can excite some wave mode inside the planet and make it loses its atmosphere. Or more extremely, a giant planet collision could throw its entire gas atmosphere.</a:t>
            </a:r>
          </a:p>
          <a:p>
            <a:r>
              <a:rPr kumimoji="1" lang="en-US" altLang="zh-CN" dirty="0"/>
              <a:t>Another explanation is the gap opening, as the atmosphere of gas giants is created through run away gas accretion. If TOI-849b create a gas gap when it is forming, it avoided the accretion and become a bare core.</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18</a:t>
            </a:fld>
            <a:endParaRPr kumimoji="1" lang="zh-CN" altLang="en-US"/>
          </a:p>
        </p:txBody>
      </p:sp>
    </p:spTree>
    <p:extLst>
      <p:ext uri="{BB962C8B-B14F-4D97-AF65-F5344CB8AC3E}">
        <p14:creationId xmlns:p14="http://schemas.microsoft.com/office/powerpoint/2010/main" val="384115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As we know, in our solar system, there are eight planets. They are divided into two categories.</a:t>
            </a:r>
          </a:p>
          <a:p>
            <a:r>
              <a:rPr kumimoji="1" lang="en-US" altLang="zh-CN" dirty="0"/>
              <a:t>The inner four planets, namely Mercury, Venus, Earth and Mars, are called rocky planets, as they mainly consists of solid.</a:t>
            </a:r>
          </a:p>
          <a:p>
            <a:r>
              <a:rPr kumimoji="1" lang="en-US" altLang="zh-CN" dirty="0"/>
              <a:t>The outer four planets, Jupiter, Saturn, Uranus and Neptune, are called gas giants, as they have thick gas atmosphere and they are very massive.</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1</a:t>
            </a:fld>
            <a:endParaRPr kumimoji="1" lang="zh-CN" altLang="en-US"/>
          </a:p>
        </p:txBody>
      </p:sp>
    </p:spTree>
    <p:extLst>
      <p:ext uri="{BB962C8B-B14F-4D97-AF65-F5344CB8AC3E}">
        <p14:creationId xmlns:p14="http://schemas.microsoft.com/office/powerpoint/2010/main" val="3809625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This is a model prediction of a giant planet collision. Four similar simulation dataset can match TOI-849b. The simulation indicate..</a:t>
            </a:r>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19</a:t>
            </a:fld>
            <a:endParaRPr kumimoji="1" lang="zh-CN" altLang="en-US"/>
          </a:p>
        </p:txBody>
      </p:sp>
    </p:spTree>
    <p:extLst>
      <p:ext uri="{BB962C8B-B14F-4D97-AF65-F5344CB8AC3E}">
        <p14:creationId xmlns:p14="http://schemas.microsoft.com/office/powerpoint/2010/main" val="797042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So as the above discussion, TOI-849b…</a:t>
            </a:r>
          </a:p>
          <a:p>
            <a:r>
              <a:rPr kumimoji="1" lang="en-US" altLang="zh-CN" dirty="0"/>
              <a:t>As it is close to the host star, it has relatively high equilibrium temperature. So the volatiles of the planet can</a:t>
            </a:r>
            <a:r>
              <a:rPr kumimoji="1" lang="zh-CN" altLang="en-US" dirty="0"/>
              <a:t> </a:t>
            </a:r>
            <a:r>
              <a:rPr kumimoji="1" lang="en-US" altLang="zh-CN" dirty="0"/>
              <a:t>become gas to form its secondary atmosphere, like water, carbon</a:t>
            </a:r>
            <a:r>
              <a:rPr kumimoji="1" lang="zh-CN" altLang="en-US" dirty="0"/>
              <a:t> </a:t>
            </a:r>
            <a:r>
              <a:rPr kumimoji="1" lang="en-US" altLang="zh-CN" dirty="0"/>
              <a:t>monoxide</a:t>
            </a:r>
            <a:r>
              <a:rPr kumimoji="1" lang="zh-CN" altLang="en-US" dirty="0"/>
              <a:t>，</a:t>
            </a:r>
            <a:r>
              <a:rPr kumimoji="1" lang="en-US" altLang="zh-CN" dirty="0"/>
              <a:t>carbon dioxide.</a:t>
            </a:r>
          </a:p>
          <a:p>
            <a:r>
              <a:rPr kumimoji="1" lang="en-US" altLang="zh-CN" dirty="0"/>
              <a:t>So it makes TOI-849b a possible observational target to study the composition of planetary core through analyzing its secondary atmosphere.</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20</a:t>
            </a:fld>
            <a:endParaRPr kumimoji="1" lang="zh-CN" altLang="en-US"/>
          </a:p>
        </p:txBody>
      </p:sp>
    </p:spTree>
    <p:extLst>
      <p:ext uri="{BB962C8B-B14F-4D97-AF65-F5344CB8AC3E}">
        <p14:creationId xmlns:p14="http://schemas.microsoft.com/office/powerpoint/2010/main" val="1576197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Here are some take-home messages.</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21</a:t>
            </a:fld>
            <a:endParaRPr kumimoji="1" lang="zh-CN" altLang="en-US"/>
          </a:p>
        </p:txBody>
      </p:sp>
    </p:spTree>
    <p:extLst>
      <p:ext uri="{BB962C8B-B14F-4D97-AF65-F5344CB8AC3E}">
        <p14:creationId xmlns:p14="http://schemas.microsoft.com/office/powerpoint/2010/main" val="3109716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22</a:t>
            </a:fld>
            <a:endParaRPr kumimoji="1" lang="zh-CN" altLang="en-US"/>
          </a:p>
        </p:txBody>
      </p:sp>
    </p:spTree>
    <p:extLst>
      <p:ext uri="{BB962C8B-B14F-4D97-AF65-F5344CB8AC3E}">
        <p14:creationId xmlns:p14="http://schemas.microsoft.com/office/powerpoint/2010/main" val="103605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know the interior structure of rocky planets because we live on Earth, and Earth is a typical rocky planet.</a:t>
            </a:r>
          </a:p>
          <a:p>
            <a:r>
              <a:rPr kumimoji="1" lang="en-US" altLang="zh-CN" dirty="0"/>
              <a:t>By analyzing the seismic waves on Earth, we can probe its interior.</a:t>
            </a:r>
          </a:p>
          <a:p>
            <a:r>
              <a:rPr kumimoji="1" lang="en-US" altLang="zh-CN" dirty="0"/>
              <a:t>We know the core of earth are mainly solid and liquid iron. The middle layer is silicate mantle. And the outer layer is crust.</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2</a:t>
            </a:fld>
            <a:endParaRPr kumimoji="1" lang="zh-CN" altLang="en-US"/>
          </a:p>
        </p:txBody>
      </p:sp>
    </p:spTree>
    <p:extLst>
      <p:ext uri="{BB962C8B-B14F-4D97-AF65-F5344CB8AC3E}">
        <p14:creationId xmlns:p14="http://schemas.microsoft.com/office/powerpoint/2010/main" val="410727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But since we are physically far from the gas giants, we do not know the interior structure of gas giants very well.</a:t>
            </a:r>
          </a:p>
          <a:p>
            <a:r>
              <a:rPr kumimoji="1" lang="en-US" altLang="zh-CN" dirty="0"/>
              <a:t>This is a model of the four gas giants in our solar system. The model says the outer layer of the gas giants are molecular hydrogen, the middle layer are metallic hydrogen. And the core of gas giants are rock or ice.</a:t>
            </a:r>
          </a:p>
          <a:p>
            <a:r>
              <a:rPr kumimoji="1" lang="en-US" altLang="zh-CN" dirty="0"/>
              <a:t>However, since the core of gas giants are buried in the very thick atmosphere, its component is poorly understood.</a:t>
            </a:r>
          </a:p>
          <a:p>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3</a:t>
            </a:fld>
            <a:endParaRPr kumimoji="1" lang="zh-CN" altLang="en-US"/>
          </a:p>
        </p:txBody>
      </p:sp>
    </p:spTree>
    <p:extLst>
      <p:ext uri="{BB962C8B-B14F-4D97-AF65-F5344CB8AC3E}">
        <p14:creationId xmlns:p14="http://schemas.microsoft.com/office/powerpoint/2010/main" val="1656872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For the past thirty years, scientists spare a lot of effort in studying the interior of gas giants.</a:t>
            </a:r>
          </a:p>
          <a:p>
            <a:r>
              <a:rPr kumimoji="1" lang="en-US" altLang="zh-CN" dirty="0"/>
              <a:t>The most direct way is through detectors. First, Galileo release a gas component probe and let it crush into Jupiter’s atmosphere. It can detect the component of gas atmosphere directly. But the probe is destroyed by the pressure just after 1 hour. So it actually only go through the outermost part of the atmosphere.</a:t>
            </a:r>
          </a:p>
          <a:p>
            <a:r>
              <a:rPr kumimoji="1" lang="en-US" altLang="zh-CN" dirty="0"/>
              <a:t>And recently, Juno is a new mission to study Jupiter‘s interior. It can measure the density profile of Jupiter by analyzing its gravitational field. So actually it is an indirect way.</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4</a:t>
            </a:fld>
            <a:endParaRPr kumimoji="1" lang="zh-CN" altLang="en-US"/>
          </a:p>
        </p:txBody>
      </p:sp>
    </p:spTree>
    <p:extLst>
      <p:ext uri="{BB962C8B-B14F-4D97-AF65-F5344CB8AC3E}">
        <p14:creationId xmlns:p14="http://schemas.microsoft.com/office/powerpoint/2010/main" val="235620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Since we cannot get close to the core of gas giants in our solar system. How about we take a look at some exoplanet?</a:t>
            </a:r>
          </a:p>
          <a:p>
            <a:r>
              <a:rPr kumimoji="1" lang="en-US" altLang="zh-CN" dirty="0"/>
              <a:t>It is indeed a possible solution, because the exoplanets are formed in all kinds of different conditions, some exoplanets can go through very rare evolution tracks.</a:t>
            </a:r>
          </a:p>
          <a:p>
            <a:r>
              <a:rPr kumimoji="1" lang="en-US" altLang="zh-CN" dirty="0"/>
              <a:t>For example, if an exoplanet is formed close to its sun, it well suffer great photoevaporation, which will blow its gas atmosphere away.</a:t>
            </a:r>
          </a:p>
          <a:p>
            <a:r>
              <a:rPr kumimoji="1" lang="en-US" altLang="zh-CN" dirty="0"/>
              <a:t>In this way, we may see a bare planetary core, it offers a possible way for us to study the interior of gas giants.</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5</a:t>
            </a:fld>
            <a:endParaRPr kumimoji="1" lang="zh-CN" altLang="en-US"/>
          </a:p>
        </p:txBody>
      </p:sp>
    </p:spTree>
    <p:extLst>
      <p:ext uri="{BB962C8B-B14F-4D97-AF65-F5344CB8AC3E}">
        <p14:creationId xmlns:p14="http://schemas.microsoft.com/office/powerpoint/2010/main" val="2049128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recent project TESS, short for ..., is a powerful tool to discover exoplanets.</a:t>
            </a:r>
          </a:p>
          <a:p>
            <a:r>
              <a:rPr kumimoji="1" lang="en-US" altLang="zh-CN" dirty="0"/>
              <a:t>The project uses four telescopes to detect the light curve variation of planet transits from its host star.</a:t>
            </a:r>
          </a:p>
          <a:p>
            <a:r>
              <a:rPr kumimoji="1" lang="en-US" altLang="zh-CN" dirty="0"/>
              <a:t>By using its database, it is possible to catch some planetary cores as expected.</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6</a:t>
            </a:fld>
            <a:endParaRPr kumimoji="1" lang="zh-CN" altLang="en-US"/>
          </a:p>
        </p:txBody>
      </p:sp>
    </p:spTree>
    <p:extLst>
      <p:ext uri="{BB962C8B-B14F-4D97-AF65-F5344CB8AC3E}">
        <p14:creationId xmlns:p14="http://schemas.microsoft.com/office/powerpoint/2010/main" val="119975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This is one of the light curves of TESS database. It is the light curve of star TOI-849.</a:t>
            </a:r>
          </a:p>
          <a:p>
            <a:r>
              <a:rPr kumimoji="1" lang="en-US" altLang="zh-CN" dirty="0"/>
              <a:t>We can clearly see periodical dips of about 0.7 days. As the period is less than a day, this is a possible ultrashort-period planet, which means it is very close to it host star.</a:t>
            </a:r>
          </a:p>
          <a:p>
            <a:r>
              <a:rPr kumimoji="1" lang="en-US" altLang="zh-CN" dirty="0"/>
              <a:t>They call this planet TOI-849b.</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7</a:t>
            </a:fld>
            <a:endParaRPr kumimoji="1" lang="zh-CN" altLang="en-US"/>
          </a:p>
        </p:txBody>
      </p:sp>
    </p:spTree>
    <p:extLst>
      <p:ext uri="{BB962C8B-B14F-4D97-AF65-F5344CB8AC3E}">
        <p14:creationId xmlns:p14="http://schemas.microsoft.com/office/powerpoint/2010/main" val="258313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And these are the phase folded light curves of three different telescopes. They confirm the several minutes transit of the planet.</a:t>
            </a:r>
            <a:endParaRPr kumimoji="1" lang="zh-CN" altLang="en-US" dirty="0"/>
          </a:p>
        </p:txBody>
      </p:sp>
      <p:sp>
        <p:nvSpPr>
          <p:cNvPr id="4" name="灯片编号占位符 3"/>
          <p:cNvSpPr>
            <a:spLocks noGrp="1"/>
          </p:cNvSpPr>
          <p:nvPr>
            <p:ph type="sldNum" sz="quarter" idx="5"/>
          </p:nvPr>
        </p:nvSpPr>
        <p:spPr/>
        <p:txBody>
          <a:bodyPr/>
          <a:lstStyle/>
          <a:p>
            <a:fld id="{BEFCBAF9-26F8-2546-8209-F099BB303009}" type="slidenum">
              <a:rPr kumimoji="1" lang="zh-CN" altLang="en-US" smtClean="0"/>
              <a:t>8</a:t>
            </a:fld>
            <a:endParaRPr kumimoji="1" lang="zh-CN" altLang="en-US"/>
          </a:p>
        </p:txBody>
      </p:sp>
    </p:spTree>
    <p:extLst>
      <p:ext uri="{BB962C8B-B14F-4D97-AF65-F5344CB8AC3E}">
        <p14:creationId xmlns:p14="http://schemas.microsoft.com/office/powerpoint/2010/main" val="426813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F30714-4BD1-D944-8F80-A634F49F35CF}"/>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F994135E-FCBD-534B-8EFE-7CE045B46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3E43EEFB-AFEF-3247-9D0E-3D9BEBA3B77F}"/>
              </a:ext>
            </a:extLst>
          </p:cNvPr>
          <p:cNvSpPr>
            <a:spLocks noGrp="1"/>
          </p:cNvSpPr>
          <p:nvPr>
            <p:ph type="dt" sz="half" idx="10"/>
          </p:nvPr>
        </p:nvSpPr>
        <p:spPr/>
        <p:txBody>
          <a:bodyPr/>
          <a:lstStyle/>
          <a:p>
            <a:fld id="{220DD3E7-4A7F-5345-9C61-BFE758CF42EC}" type="datetime1">
              <a:rPr kumimoji="1" lang="zh-CN" altLang="en-US" smtClean="0"/>
              <a:t>2021/11/29</a:t>
            </a:fld>
            <a:endParaRPr kumimoji="1" lang="zh-CN" altLang="en-US"/>
          </a:p>
        </p:txBody>
      </p:sp>
      <p:sp>
        <p:nvSpPr>
          <p:cNvPr id="5" name="页脚占位符 4">
            <a:extLst>
              <a:ext uri="{FF2B5EF4-FFF2-40B4-BE49-F238E27FC236}">
                <a16:creationId xmlns:a16="http://schemas.microsoft.com/office/drawing/2014/main" id="{F1AB584B-F847-C94B-97EC-484F5FB9C0B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EA90298-670F-0146-B8D0-293D9144BD31}"/>
              </a:ext>
            </a:extLst>
          </p:cNvPr>
          <p:cNvSpPr>
            <a:spLocks noGrp="1"/>
          </p:cNvSpPr>
          <p:nvPr>
            <p:ph type="sldNum" sz="quarter" idx="12"/>
          </p:nvPr>
        </p:nvSpPr>
        <p:spPr/>
        <p:txBody>
          <a:bodyPr/>
          <a:lstStyle/>
          <a:p>
            <a:fld id="{FA63AC88-F7A1-4B4D-9A74-2E4FCDF31CA5}" type="slidenum">
              <a:rPr kumimoji="1" lang="zh-CN" altLang="en-US" smtClean="0"/>
              <a:t>‹#›</a:t>
            </a:fld>
            <a:endParaRPr kumimoji="1" lang="zh-CN" altLang="en-US"/>
          </a:p>
        </p:txBody>
      </p:sp>
    </p:spTree>
    <p:extLst>
      <p:ext uri="{BB962C8B-B14F-4D97-AF65-F5344CB8AC3E}">
        <p14:creationId xmlns:p14="http://schemas.microsoft.com/office/powerpoint/2010/main" val="89212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A3183A-22CD-D345-8922-4E873BEFBB7D}"/>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C7CE014C-FFF0-764D-B39F-38D02094A557}"/>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EC2BE68-B1B6-F143-8F74-B48857287C94}"/>
              </a:ext>
            </a:extLst>
          </p:cNvPr>
          <p:cNvSpPr>
            <a:spLocks noGrp="1"/>
          </p:cNvSpPr>
          <p:nvPr>
            <p:ph type="dt" sz="half" idx="10"/>
          </p:nvPr>
        </p:nvSpPr>
        <p:spPr/>
        <p:txBody>
          <a:bodyPr/>
          <a:lstStyle/>
          <a:p>
            <a:fld id="{EBB6B2A9-4757-B849-A882-3A7E4C9B1269}" type="datetime1">
              <a:rPr kumimoji="1" lang="zh-CN" altLang="en-US" smtClean="0"/>
              <a:t>2021/11/29</a:t>
            </a:fld>
            <a:endParaRPr kumimoji="1" lang="zh-CN" altLang="en-US"/>
          </a:p>
        </p:txBody>
      </p:sp>
      <p:sp>
        <p:nvSpPr>
          <p:cNvPr id="5" name="页脚占位符 4">
            <a:extLst>
              <a:ext uri="{FF2B5EF4-FFF2-40B4-BE49-F238E27FC236}">
                <a16:creationId xmlns:a16="http://schemas.microsoft.com/office/drawing/2014/main" id="{873D8895-3BB6-2540-823F-83D10F3B1C1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DCF8DB3-4951-2641-B843-298F7DC91215}"/>
              </a:ext>
            </a:extLst>
          </p:cNvPr>
          <p:cNvSpPr>
            <a:spLocks noGrp="1"/>
          </p:cNvSpPr>
          <p:nvPr>
            <p:ph type="sldNum" sz="quarter" idx="12"/>
          </p:nvPr>
        </p:nvSpPr>
        <p:spPr/>
        <p:txBody>
          <a:bodyPr/>
          <a:lstStyle/>
          <a:p>
            <a:fld id="{FA63AC88-F7A1-4B4D-9A74-2E4FCDF31CA5}" type="slidenum">
              <a:rPr kumimoji="1" lang="zh-CN" altLang="en-US" smtClean="0"/>
              <a:t>‹#›</a:t>
            </a:fld>
            <a:endParaRPr kumimoji="1" lang="zh-CN" altLang="en-US"/>
          </a:p>
        </p:txBody>
      </p:sp>
    </p:spTree>
    <p:extLst>
      <p:ext uri="{BB962C8B-B14F-4D97-AF65-F5344CB8AC3E}">
        <p14:creationId xmlns:p14="http://schemas.microsoft.com/office/powerpoint/2010/main" val="352100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79DDF61-0FC4-244B-94A8-B1DC5320DEBF}"/>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3A02435-C0A1-254B-9080-6C947433CD0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BF2E904-363F-E644-AD06-7BD099D61C66}"/>
              </a:ext>
            </a:extLst>
          </p:cNvPr>
          <p:cNvSpPr>
            <a:spLocks noGrp="1"/>
          </p:cNvSpPr>
          <p:nvPr>
            <p:ph type="dt" sz="half" idx="10"/>
          </p:nvPr>
        </p:nvSpPr>
        <p:spPr/>
        <p:txBody>
          <a:bodyPr/>
          <a:lstStyle/>
          <a:p>
            <a:fld id="{7D2882BC-4AFE-0840-87A4-0C833CE35D2E}" type="datetime1">
              <a:rPr kumimoji="1" lang="zh-CN" altLang="en-US" smtClean="0"/>
              <a:t>2021/11/29</a:t>
            </a:fld>
            <a:endParaRPr kumimoji="1" lang="zh-CN" altLang="en-US"/>
          </a:p>
        </p:txBody>
      </p:sp>
      <p:sp>
        <p:nvSpPr>
          <p:cNvPr id="5" name="页脚占位符 4">
            <a:extLst>
              <a:ext uri="{FF2B5EF4-FFF2-40B4-BE49-F238E27FC236}">
                <a16:creationId xmlns:a16="http://schemas.microsoft.com/office/drawing/2014/main" id="{29A046BE-BCB5-3347-9AF2-8BA173022BA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02398D0-1773-614D-BD5D-0C26192AF0C2}"/>
              </a:ext>
            </a:extLst>
          </p:cNvPr>
          <p:cNvSpPr>
            <a:spLocks noGrp="1"/>
          </p:cNvSpPr>
          <p:nvPr>
            <p:ph type="sldNum" sz="quarter" idx="12"/>
          </p:nvPr>
        </p:nvSpPr>
        <p:spPr/>
        <p:txBody>
          <a:bodyPr/>
          <a:lstStyle/>
          <a:p>
            <a:fld id="{FA63AC88-F7A1-4B4D-9A74-2E4FCDF31CA5}" type="slidenum">
              <a:rPr kumimoji="1" lang="zh-CN" altLang="en-US" smtClean="0"/>
              <a:t>‹#›</a:t>
            </a:fld>
            <a:endParaRPr kumimoji="1" lang="zh-CN" altLang="en-US"/>
          </a:p>
        </p:txBody>
      </p:sp>
    </p:spTree>
    <p:extLst>
      <p:ext uri="{BB962C8B-B14F-4D97-AF65-F5344CB8AC3E}">
        <p14:creationId xmlns:p14="http://schemas.microsoft.com/office/powerpoint/2010/main" val="149858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EC3FBE-BFD7-2445-A2A5-F93B0C75152E}"/>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32CD9015-6FB7-7641-BB56-A897959D10BB}"/>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E9E5A13-E544-CA46-B016-003A41D58590}"/>
              </a:ext>
            </a:extLst>
          </p:cNvPr>
          <p:cNvSpPr>
            <a:spLocks noGrp="1"/>
          </p:cNvSpPr>
          <p:nvPr>
            <p:ph type="dt" sz="half" idx="10"/>
          </p:nvPr>
        </p:nvSpPr>
        <p:spPr/>
        <p:txBody>
          <a:bodyPr/>
          <a:lstStyle/>
          <a:p>
            <a:fld id="{7E48E836-2088-694E-A341-FADDF4D331C4}" type="datetime1">
              <a:rPr kumimoji="1" lang="zh-CN" altLang="en-US" smtClean="0"/>
              <a:t>2021/11/29</a:t>
            </a:fld>
            <a:endParaRPr kumimoji="1" lang="zh-CN" altLang="en-US"/>
          </a:p>
        </p:txBody>
      </p:sp>
      <p:sp>
        <p:nvSpPr>
          <p:cNvPr id="5" name="页脚占位符 4">
            <a:extLst>
              <a:ext uri="{FF2B5EF4-FFF2-40B4-BE49-F238E27FC236}">
                <a16:creationId xmlns:a16="http://schemas.microsoft.com/office/drawing/2014/main" id="{577CB0EC-DACA-B946-9F52-EE9D6466649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925FB83-6511-6840-B595-1F6B2DF3A1F4}"/>
              </a:ext>
            </a:extLst>
          </p:cNvPr>
          <p:cNvSpPr>
            <a:spLocks noGrp="1"/>
          </p:cNvSpPr>
          <p:nvPr>
            <p:ph type="sldNum" sz="quarter" idx="12"/>
          </p:nvPr>
        </p:nvSpPr>
        <p:spPr/>
        <p:txBody>
          <a:bodyPr/>
          <a:lstStyle/>
          <a:p>
            <a:fld id="{FA63AC88-F7A1-4B4D-9A74-2E4FCDF31CA5}" type="slidenum">
              <a:rPr kumimoji="1" lang="zh-CN" altLang="en-US" smtClean="0"/>
              <a:t>‹#›</a:t>
            </a:fld>
            <a:endParaRPr kumimoji="1" lang="zh-CN" altLang="en-US"/>
          </a:p>
        </p:txBody>
      </p:sp>
    </p:spTree>
    <p:extLst>
      <p:ext uri="{BB962C8B-B14F-4D97-AF65-F5344CB8AC3E}">
        <p14:creationId xmlns:p14="http://schemas.microsoft.com/office/powerpoint/2010/main" val="329249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292C06-4F95-7548-8745-CC2EC83080B2}"/>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76769234-319A-3F4D-B0A3-CBB87DA3AB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6BBA1861-47C9-9A4C-B432-ADB53395D234}"/>
              </a:ext>
            </a:extLst>
          </p:cNvPr>
          <p:cNvSpPr>
            <a:spLocks noGrp="1"/>
          </p:cNvSpPr>
          <p:nvPr>
            <p:ph type="dt" sz="half" idx="10"/>
          </p:nvPr>
        </p:nvSpPr>
        <p:spPr/>
        <p:txBody>
          <a:bodyPr/>
          <a:lstStyle/>
          <a:p>
            <a:fld id="{A20AA46C-66FD-F545-AA0F-D0FD20D8F059}" type="datetime1">
              <a:rPr kumimoji="1" lang="zh-CN" altLang="en-US" smtClean="0"/>
              <a:t>2021/11/29</a:t>
            </a:fld>
            <a:endParaRPr kumimoji="1" lang="zh-CN" altLang="en-US"/>
          </a:p>
        </p:txBody>
      </p:sp>
      <p:sp>
        <p:nvSpPr>
          <p:cNvPr id="5" name="页脚占位符 4">
            <a:extLst>
              <a:ext uri="{FF2B5EF4-FFF2-40B4-BE49-F238E27FC236}">
                <a16:creationId xmlns:a16="http://schemas.microsoft.com/office/drawing/2014/main" id="{934BBCAD-92D1-554E-8853-638D289A49E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CD627E3-AB37-474C-AE95-75C18413EE1E}"/>
              </a:ext>
            </a:extLst>
          </p:cNvPr>
          <p:cNvSpPr>
            <a:spLocks noGrp="1"/>
          </p:cNvSpPr>
          <p:nvPr>
            <p:ph type="sldNum" sz="quarter" idx="12"/>
          </p:nvPr>
        </p:nvSpPr>
        <p:spPr/>
        <p:txBody>
          <a:bodyPr/>
          <a:lstStyle/>
          <a:p>
            <a:fld id="{FA63AC88-F7A1-4B4D-9A74-2E4FCDF31CA5}" type="slidenum">
              <a:rPr kumimoji="1" lang="zh-CN" altLang="en-US" smtClean="0"/>
              <a:t>‹#›</a:t>
            </a:fld>
            <a:endParaRPr kumimoji="1" lang="zh-CN" altLang="en-US"/>
          </a:p>
        </p:txBody>
      </p:sp>
    </p:spTree>
    <p:extLst>
      <p:ext uri="{BB962C8B-B14F-4D97-AF65-F5344CB8AC3E}">
        <p14:creationId xmlns:p14="http://schemas.microsoft.com/office/powerpoint/2010/main" val="188733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0E80E5-C216-D547-9A2A-CBF2F2818CD0}"/>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A53034D8-A689-FF44-8353-E87CDEDD2564}"/>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75D0ACEF-A5AC-B041-B2DB-E248EC6F9B5B}"/>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C8D7B215-A107-A341-AC08-B46B3CB318DE}"/>
              </a:ext>
            </a:extLst>
          </p:cNvPr>
          <p:cNvSpPr>
            <a:spLocks noGrp="1"/>
          </p:cNvSpPr>
          <p:nvPr>
            <p:ph type="dt" sz="half" idx="10"/>
          </p:nvPr>
        </p:nvSpPr>
        <p:spPr/>
        <p:txBody>
          <a:bodyPr/>
          <a:lstStyle/>
          <a:p>
            <a:fld id="{DE808C94-F40D-3545-B9DA-A0D15715CA4F}" type="datetime1">
              <a:rPr kumimoji="1" lang="zh-CN" altLang="en-US" smtClean="0"/>
              <a:t>2021/11/29</a:t>
            </a:fld>
            <a:endParaRPr kumimoji="1" lang="zh-CN" altLang="en-US"/>
          </a:p>
        </p:txBody>
      </p:sp>
      <p:sp>
        <p:nvSpPr>
          <p:cNvPr id="6" name="页脚占位符 5">
            <a:extLst>
              <a:ext uri="{FF2B5EF4-FFF2-40B4-BE49-F238E27FC236}">
                <a16:creationId xmlns:a16="http://schemas.microsoft.com/office/drawing/2014/main" id="{21DFDBD2-9BE9-3B40-B81B-9428818E2E2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B9B071E0-9B5E-614D-AC6B-D92F590D16EB}"/>
              </a:ext>
            </a:extLst>
          </p:cNvPr>
          <p:cNvSpPr>
            <a:spLocks noGrp="1"/>
          </p:cNvSpPr>
          <p:nvPr>
            <p:ph type="sldNum" sz="quarter" idx="12"/>
          </p:nvPr>
        </p:nvSpPr>
        <p:spPr/>
        <p:txBody>
          <a:bodyPr/>
          <a:lstStyle/>
          <a:p>
            <a:fld id="{FA63AC88-F7A1-4B4D-9A74-2E4FCDF31CA5}" type="slidenum">
              <a:rPr kumimoji="1" lang="zh-CN" altLang="en-US" smtClean="0"/>
              <a:t>‹#›</a:t>
            </a:fld>
            <a:endParaRPr kumimoji="1" lang="zh-CN" altLang="en-US"/>
          </a:p>
        </p:txBody>
      </p:sp>
    </p:spTree>
    <p:extLst>
      <p:ext uri="{BB962C8B-B14F-4D97-AF65-F5344CB8AC3E}">
        <p14:creationId xmlns:p14="http://schemas.microsoft.com/office/powerpoint/2010/main" val="64952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10C948-FA10-BC4E-9F34-43C145126084}"/>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827542D6-B4F4-224A-BCBC-D0D60015C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B866695-9C00-CF42-B6C7-F229D5B377A6}"/>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70D071E3-B5FA-9B48-8C4E-54D4537DF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44D31CC7-C66C-8246-982A-42287DA3E7E5}"/>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9C155506-5528-CE4C-8BA6-2FB25B0E6EB9}"/>
              </a:ext>
            </a:extLst>
          </p:cNvPr>
          <p:cNvSpPr>
            <a:spLocks noGrp="1"/>
          </p:cNvSpPr>
          <p:nvPr>
            <p:ph type="dt" sz="half" idx="10"/>
          </p:nvPr>
        </p:nvSpPr>
        <p:spPr/>
        <p:txBody>
          <a:bodyPr/>
          <a:lstStyle/>
          <a:p>
            <a:fld id="{4DB40562-F8AF-E045-B9AB-9F59C4DDF7DA}" type="datetime1">
              <a:rPr kumimoji="1" lang="zh-CN" altLang="en-US" smtClean="0"/>
              <a:t>2021/11/29</a:t>
            </a:fld>
            <a:endParaRPr kumimoji="1" lang="zh-CN" altLang="en-US"/>
          </a:p>
        </p:txBody>
      </p:sp>
      <p:sp>
        <p:nvSpPr>
          <p:cNvPr id="8" name="页脚占位符 7">
            <a:extLst>
              <a:ext uri="{FF2B5EF4-FFF2-40B4-BE49-F238E27FC236}">
                <a16:creationId xmlns:a16="http://schemas.microsoft.com/office/drawing/2014/main" id="{E6BFD23A-7173-4843-ACED-C3EA503EFCA8}"/>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44E984EF-5F22-3644-8BCB-1998DECDAEC4}"/>
              </a:ext>
            </a:extLst>
          </p:cNvPr>
          <p:cNvSpPr>
            <a:spLocks noGrp="1"/>
          </p:cNvSpPr>
          <p:nvPr>
            <p:ph type="sldNum" sz="quarter" idx="12"/>
          </p:nvPr>
        </p:nvSpPr>
        <p:spPr/>
        <p:txBody>
          <a:bodyPr/>
          <a:lstStyle/>
          <a:p>
            <a:fld id="{FA63AC88-F7A1-4B4D-9A74-2E4FCDF31CA5}" type="slidenum">
              <a:rPr kumimoji="1" lang="zh-CN" altLang="en-US" smtClean="0"/>
              <a:t>‹#›</a:t>
            </a:fld>
            <a:endParaRPr kumimoji="1" lang="zh-CN" altLang="en-US"/>
          </a:p>
        </p:txBody>
      </p:sp>
    </p:spTree>
    <p:extLst>
      <p:ext uri="{BB962C8B-B14F-4D97-AF65-F5344CB8AC3E}">
        <p14:creationId xmlns:p14="http://schemas.microsoft.com/office/powerpoint/2010/main" val="262135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98D034-108B-A944-AE03-1E96873AE55F}"/>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C4318F7A-B3BB-FE4B-AF1E-E78F3FFBEF5F}"/>
              </a:ext>
            </a:extLst>
          </p:cNvPr>
          <p:cNvSpPr>
            <a:spLocks noGrp="1"/>
          </p:cNvSpPr>
          <p:nvPr>
            <p:ph type="dt" sz="half" idx="10"/>
          </p:nvPr>
        </p:nvSpPr>
        <p:spPr/>
        <p:txBody>
          <a:bodyPr/>
          <a:lstStyle/>
          <a:p>
            <a:fld id="{C78D8F5B-F853-114E-A56A-F6D07C5D63BE}" type="datetime1">
              <a:rPr kumimoji="1" lang="zh-CN" altLang="en-US" smtClean="0"/>
              <a:t>2021/11/29</a:t>
            </a:fld>
            <a:endParaRPr kumimoji="1" lang="zh-CN" altLang="en-US"/>
          </a:p>
        </p:txBody>
      </p:sp>
      <p:sp>
        <p:nvSpPr>
          <p:cNvPr id="4" name="页脚占位符 3">
            <a:extLst>
              <a:ext uri="{FF2B5EF4-FFF2-40B4-BE49-F238E27FC236}">
                <a16:creationId xmlns:a16="http://schemas.microsoft.com/office/drawing/2014/main" id="{6087FB59-262B-4E40-BB10-D5CDF684C6B7}"/>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B01321D3-7A4E-CC40-A6F0-097ADC1FA9EC}"/>
              </a:ext>
            </a:extLst>
          </p:cNvPr>
          <p:cNvSpPr>
            <a:spLocks noGrp="1"/>
          </p:cNvSpPr>
          <p:nvPr>
            <p:ph type="sldNum" sz="quarter" idx="12"/>
          </p:nvPr>
        </p:nvSpPr>
        <p:spPr/>
        <p:txBody>
          <a:bodyPr/>
          <a:lstStyle/>
          <a:p>
            <a:fld id="{FA63AC88-F7A1-4B4D-9A74-2E4FCDF31CA5}" type="slidenum">
              <a:rPr kumimoji="1" lang="zh-CN" altLang="en-US" smtClean="0"/>
              <a:t>‹#›</a:t>
            </a:fld>
            <a:endParaRPr kumimoji="1" lang="zh-CN" altLang="en-US"/>
          </a:p>
        </p:txBody>
      </p:sp>
    </p:spTree>
    <p:extLst>
      <p:ext uri="{BB962C8B-B14F-4D97-AF65-F5344CB8AC3E}">
        <p14:creationId xmlns:p14="http://schemas.microsoft.com/office/powerpoint/2010/main" val="2174454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AF77713-9707-B742-AAB7-8332B6D9AF1E}"/>
              </a:ext>
            </a:extLst>
          </p:cNvPr>
          <p:cNvSpPr>
            <a:spLocks noGrp="1"/>
          </p:cNvSpPr>
          <p:nvPr>
            <p:ph type="dt" sz="half" idx="10"/>
          </p:nvPr>
        </p:nvSpPr>
        <p:spPr/>
        <p:txBody>
          <a:bodyPr/>
          <a:lstStyle/>
          <a:p>
            <a:fld id="{DF7F1D1A-2748-AE4E-B18C-D7F8FAD5657C}" type="datetime1">
              <a:rPr kumimoji="1" lang="zh-CN" altLang="en-US" smtClean="0"/>
              <a:t>2021/11/29</a:t>
            </a:fld>
            <a:endParaRPr kumimoji="1" lang="zh-CN" altLang="en-US"/>
          </a:p>
        </p:txBody>
      </p:sp>
      <p:sp>
        <p:nvSpPr>
          <p:cNvPr id="3" name="页脚占位符 2">
            <a:extLst>
              <a:ext uri="{FF2B5EF4-FFF2-40B4-BE49-F238E27FC236}">
                <a16:creationId xmlns:a16="http://schemas.microsoft.com/office/drawing/2014/main" id="{D011B65D-7BEA-6441-93BF-42970C441DD3}"/>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CEB2E7ED-C6F2-7D43-97EA-A511961B7AD2}"/>
              </a:ext>
            </a:extLst>
          </p:cNvPr>
          <p:cNvSpPr>
            <a:spLocks noGrp="1"/>
          </p:cNvSpPr>
          <p:nvPr>
            <p:ph type="sldNum" sz="quarter" idx="12"/>
          </p:nvPr>
        </p:nvSpPr>
        <p:spPr/>
        <p:txBody>
          <a:bodyPr/>
          <a:lstStyle/>
          <a:p>
            <a:fld id="{FA63AC88-F7A1-4B4D-9A74-2E4FCDF31CA5}" type="slidenum">
              <a:rPr kumimoji="1" lang="zh-CN" altLang="en-US" smtClean="0"/>
              <a:t>‹#›</a:t>
            </a:fld>
            <a:endParaRPr kumimoji="1" lang="zh-CN" altLang="en-US"/>
          </a:p>
        </p:txBody>
      </p:sp>
    </p:spTree>
    <p:extLst>
      <p:ext uri="{BB962C8B-B14F-4D97-AF65-F5344CB8AC3E}">
        <p14:creationId xmlns:p14="http://schemas.microsoft.com/office/powerpoint/2010/main" val="212762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B5F526-2814-3043-ADA7-CCCCC5023713}"/>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23AEEAE0-8FCF-0146-A05D-AA7ECCC50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23EEC96C-7796-2549-8656-89F0552D2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4F6ACDC3-F0D5-004D-B7AB-922667E3C2E0}"/>
              </a:ext>
            </a:extLst>
          </p:cNvPr>
          <p:cNvSpPr>
            <a:spLocks noGrp="1"/>
          </p:cNvSpPr>
          <p:nvPr>
            <p:ph type="dt" sz="half" idx="10"/>
          </p:nvPr>
        </p:nvSpPr>
        <p:spPr/>
        <p:txBody>
          <a:bodyPr/>
          <a:lstStyle/>
          <a:p>
            <a:fld id="{D1D736E5-3DFC-8B42-A442-221E4DF2470C}" type="datetime1">
              <a:rPr kumimoji="1" lang="zh-CN" altLang="en-US" smtClean="0"/>
              <a:t>2021/11/29</a:t>
            </a:fld>
            <a:endParaRPr kumimoji="1" lang="zh-CN" altLang="en-US"/>
          </a:p>
        </p:txBody>
      </p:sp>
      <p:sp>
        <p:nvSpPr>
          <p:cNvPr id="6" name="页脚占位符 5">
            <a:extLst>
              <a:ext uri="{FF2B5EF4-FFF2-40B4-BE49-F238E27FC236}">
                <a16:creationId xmlns:a16="http://schemas.microsoft.com/office/drawing/2014/main" id="{F7AE419A-3207-CA41-8B0B-DEBBA044A38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65CB98F-DABB-E346-9F8A-7C7412946E73}"/>
              </a:ext>
            </a:extLst>
          </p:cNvPr>
          <p:cNvSpPr>
            <a:spLocks noGrp="1"/>
          </p:cNvSpPr>
          <p:nvPr>
            <p:ph type="sldNum" sz="quarter" idx="12"/>
          </p:nvPr>
        </p:nvSpPr>
        <p:spPr/>
        <p:txBody>
          <a:bodyPr/>
          <a:lstStyle/>
          <a:p>
            <a:fld id="{FA63AC88-F7A1-4B4D-9A74-2E4FCDF31CA5}" type="slidenum">
              <a:rPr kumimoji="1" lang="zh-CN" altLang="en-US" smtClean="0"/>
              <a:t>‹#›</a:t>
            </a:fld>
            <a:endParaRPr kumimoji="1" lang="zh-CN" altLang="en-US"/>
          </a:p>
        </p:txBody>
      </p:sp>
    </p:spTree>
    <p:extLst>
      <p:ext uri="{BB962C8B-B14F-4D97-AF65-F5344CB8AC3E}">
        <p14:creationId xmlns:p14="http://schemas.microsoft.com/office/powerpoint/2010/main" val="276169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C9600C-BC97-7140-B06A-1C9EE55978F4}"/>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622D459-7323-A249-B124-5C2E1DD41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E5FC5946-B5C4-F941-BD6F-A9F7E95E77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3CB9FEE2-EAA2-5C4B-AE6F-1AB3977F34B9}"/>
              </a:ext>
            </a:extLst>
          </p:cNvPr>
          <p:cNvSpPr>
            <a:spLocks noGrp="1"/>
          </p:cNvSpPr>
          <p:nvPr>
            <p:ph type="dt" sz="half" idx="10"/>
          </p:nvPr>
        </p:nvSpPr>
        <p:spPr/>
        <p:txBody>
          <a:bodyPr/>
          <a:lstStyle/>
          <a:p>
            <a:fld id="{9A9EFF00-2400-FC43-B9C5-5E8BDE076727}" type="datetime1">
              <a:rPr kumimoji="1" lang="zh-CN" altLang="en-US" smtClean="0"/>
              <a:t>2021/11/29</a:t>
            </a:fld>
            <a:endParaRPr kumimoji="1" lang="zh-CN" altLang="en-US"/>
          </a:p>
        </p:txBody>
      </p:sp>
      <p:sp>
        <p:nvSpPr>
          <p:cNvPr id="6" name="页脚占位符 5">
            <a:extLst>
              <a:ext uri="{FF2B5EF4-FFF2-40B4-BE49-F238E27FC236}">
                <a16:creationId xmlns:a16="http://schemas.microsoft.com/office/drawing/2014/main" id="{DEAECE51-B7AF-2143-80E3-AEEE5943485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E350D98-08A4-DB48-9C2D-D393611FE36C}"/>
              </a:ext>
            </a:extLst>
          </p:cNvPr>
          <p:cNvSpPr>
            <a:spLocks noGrp="1"/>
          </p:cNvSpPr>
          <p:nvPr>
            <p:ph type="sldNum" sz="quarter" idx="12"/>
          </p:nvPr>
        </p:nvSpPr>
        <p:spPr/>
        <p:txBody>
          <a:bodyPr/>
          <a:lstStyle/>
          <a:p>
            <a:fld id="{FA63AC88-F7A1-4B4D-9A74-2E4FCDF31CA5}" type="slidenum">
              <a:rPr kumimoji="1" lang="zh-CN" altLang="en-US" smtClean="0"/>
              <a:t>‹#›</a:t>
            </a:fld>
            <a:endParaRPr kumimoji="1" lang="zh-CN" altLang="en-US"/>
          </a:p>
        </p:txBody>
      </p:sp>
    </p:spTree>
    <p:extLst>
      <p:ext uri="{BB962C8B-B14F-4D97-AF65-F5344CB8AC3E}">
        <p14:creationId xmlns:p14="http://schemas.microsoft.com/office/powerpoint/2010/main" val="169240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85021CB-CA06-E049-ADE9-4F95C46CAA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3A7847AB-0A5F-7742-ACF7-CE54739194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C38C332-3C71-5C49-9FA0-41B8B2296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B46A9-6379-EB43-8FEA-CBD2E0AE5418}" type="datetime1">
              <a:rPr kumimoji="1" lang="zh-CN" altLang="en-US" smtClean="0"/>
              <a:t>2021/11/29</a:t>
            </a:fld>
            <a:endParaRPr kumimoji="1" lang="zh-CN" altLang="en-US"/>
          </a:p>
        </p:txBody>
      </p:sp>
      <p:sp>
        <p:nvSpPr>
          <p:cNvPr id="5" name="页脚占位符 4">
            <a:extLst>
              <a:ext uri="{FF2B5EF4-FFF2-40B4-BE49-F238E27FC236}">
                <a16:creationId xmlns:a16="http://schemas.microsoft.com/office/drawing/2014/main" id="{5169FA82-EC6D-484A-91F3-D70ECED0D1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3B58CBCA-3741-DC46-8A9D-F2D08D77B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3AC88-F7A1-4B4D-9A74-2E4FCDF31CA5}" type="slidenum">
              <a:rPr kumimoji="1" lang="zh-CN" altLang="en-US" smtClean="0"/>
              <a:t>‹#›</a:t>
            </a:fld>
            <a:endParaRPr kumimoji="1" lang="zh-CN" altLang="en-US"/>
          </a:p>
        </p:txBody>
      </p:sp>
    </p:spTree>
    <p:extLst>
      <p:ext uri="{BB962C8B-B14F-4D97-AF65-F5344CB8AC3E}">
        <p14:creationId xmlns:p14="http://schemas.microsoft.com/office/powerpoint/2010/main" val="3051981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1726E8-1977-4249-882E-CC9BF4C6BB7E}"/>
              </a:ext>
            </a:extLst>
          </p:cNvPr>
          <p:cNvSpPr>
            <a:spLocks noGrp="1"/>
          </p:cNvSpPr>
          <p:nvPr>
            <p:ph type="ctrTitle"/>
          </p:nvPr>
        </p:nvSpPr>
        <p:spPr>
          <a:xfrm>
            <a:off x="1445277" y="1996212"/>
            <a:ext cx="9144000" cy="1111147"/>
          </a:xfrm>
        </p:spPr>
        <p:txBody>
          <a:bodyPr>
            <a:noAutofit/>
          </a:bodyPr>
          <a:lstStyle/>
          <a:p>
            <a:r>
              <a:rPr kumimoji="1" lang="en-US" altLang="zh-CN" sz="4000" dirty="0"/>
              <a:t>A remnant planetary core </a:t>
            </a:r>
            <a:br>
              <a:rPr kumimoji="1" lang="en-US" altLang="zh-CN" sz="4000" dirty="0"/>
            </a:br>
            <a:r>
              <a:rPr kumimoji="1" lang="en-US" altLang="zh-CN" sz="4000" dirty="0"/>
              <a:t>in the hot-Neptune desert</a:t>
            </a:r>
            <a:endParaRPr kumimoji="1" lang="zh-CN" altLang="en-US" sz="4000" dirty="0"/>
          </a:p>
        </p:txBody>
      </p:sp>
      <p:sp>
        <p:nvSpPr>
          <p:cNvPr id="3" name="TextBox 89">
            <a:extLst>
              <a:ext uri="{FF2B5EF4-FFF2-40B4-BE49-F238E27FC236}">
                <a16:creationId xmlns:a16="http://schemas.microsoft.com/office/drawing/2014/main" id="{2B6113A6-D60C-E441-B264-A5D5BB3BE0A7}"/>
              </a:ext>
            </a:extLst>
          </p:cNvPr>
          <p:cNvSpPr txBox="1">
            <a:spLocks noChangeArrowheads="1"/>
          </p:cNvSpPr>
          <p:nvPr/>
        </p:nvSpPr>
        <p:spPr bwMode="auto">
          <a:xfrm>
            <a:off x="3361260" y="3750642"/>
            <a:ext cx="53120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kumimoji="1" lang="en-US" altLang="zh-CN" dirty="0">
                <a:latin typeface="+mj-lt"/>
                <a:ea typeface="+mj-ea"/>
                <a:cs typeface="+mj-cs"/>
              </a:rPr>
              <a:t>Name: </a:t>
            </a:r>
            <a:r>
              <a:rPr kumimoji="1" lang="en-US" altLang="zh-CN" dirty="0" err="1">
                <a:latin typeface="+mj-lt"/>
                <a:ea typeface="+mj-ea"/>
                <a:cs typeface="+mj-cs"/>
              </a:rPr>
              <a:t>Jiahui</a:t>
            </a:r>
            <a:r>
              <a:rPr kumimoji="1" lang="en-US" altLang="zh-CN" dirty="0">
                <a:latin typeface="+mj-lt"/>
                <a:ea typeface="+mj-ea"/>
                <a:cs typeface="+mj-cs"/>
              </a:rPr>
              <a:t> Huang</a:t>
            </a:r>
          </a:p>
          <a:p>
            <a:pPr algn="ctr" eaLnBrk="1" hangingPunct="1">
              <a:lnSpc>
                <a:spcPct val="100000"/>
              </a:lnSpc>
              <a:spcBef>
                <a:spcPct val="0"/>
              </a:spcBef>
              <a:buFontTx/>
              <a:buNone/>
            </a:pPr>
            <a:r>
              <a:rPr kumimoji="1" lang="en-US" altLang="zh-CN" dirty="0">
                <a:latin typeface="+mj-lt"/>
                <a:ea typeface="+mj-ea"/>
                <a:cs typeface="+mj-cs"/>
              </a:rPr>
              <a:t>2021.12.03</a:t>
            </a:r>
          </a:p>
        </p:txBody>
      </p:sp>
      <p:pic>
        <p:nvPicPr>
          <p:cNvPr id="5" name="Picture 7">
            <a:extLst>
              <a:ext uri="{FF2B5EF4-FFF2-40B4-BE49-F238E27FC236}">
                <a16:creationId xmlns:a16="http://schemas.microsoft.com/office/drawing/2014/main" id="{223E9371-5A91-2A4C-8C42-5105F8FB6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6" name="Picture 15">
            <a:extLst>
              <a:ext uri="{FF2B5EF4-FFF2-40B4-BE49-F238E27FC236}">
                <a16:creationId xmlns:a16="http://schemas.microsoft.com/office/drawing/2014/main" id="{BD6A3A66-969B-CA40-80D1-31A84508B6FB}"/>
              </a:ext>
            </a:extLst>
          </p:cNvPr>
          <p:cNvPicPr>
            <a:picLocks noChangeAspect="1"/>
          </p:cNvPicPr>
          <p:nvPr/>
        </p:nvPicPr>
        <p:blipFill>
          <a:blip r:embed="rId4"/>
          <a:stretch>
            <a:fillRect/>
          </a:stretch>
        </p:blipFill>
        <p:spPr>
          <a:xfrm>
            <a:off x="10589277" y="231433"/>
            <a:ext cx="1885332" cy="1414805"/>
          </a:xfrm>
          <a:prstGeom prst="rect">
            <a:avLst/>
          </a:prstGeom>
        </p:spPr>
      </p:pic>
    </p:spTree>
    <p:extLst>
      <p:ext uri="{BB962C8B-B14F-4D97-AF65-F5344CB8AC3E}">
        <p14:creationId xmlns:p14="http://schemas.microsoft.com/office/powerpoint/2010/main" val="3150618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TOI-849b</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9</a:t>
            </a:fld>
            <a:endParaRPr kumimoji="1" lang="zh-CN" altLang="en-US"/>
          </a:p>
        </p:txBody>
      </p:sp>
      <p:sp>
        <p:nvSpPr>
          <p:cNvPr id="11" name="文本框 10">
            <a:extLst>
              <a:ext uri="{FF2B5EF4-FFF2-40B4-BE49-F238E27FC236}">
                <a16:creationId xmlns:a16="http://schemas.microsoft.com/office/drawing/2014/main" id="{26E1AE58-A2DD-4D4B-92BF-57E29B05E7F1}"/>
              </a:ext>
            </a:extLst>
          </p:cNvPr>
          <p:cNvSpPr txBox="1"/>
          <p:nvPr/>
        </p:nvSpPr>
        <p:spPr>
          <a:xfrm>
            <a:off x="838200" y="1799520"/>
            <a:ext cx="6937497" cy="523220"/>
          </a:xfrm>
          <a:prstGeom prst="rect">
            <a:avLst/>
          </a:prstGeom>
          <a:noFill/>
        </p:spPr>
        <p:txBody>
          <a:bodyPr wrap="square" rtlCol="0">
            <a:spAutoFit/>
          </a:bodyPr>
          <a:lstStyle/>
          <a:p>
            <a:pPr marL="285750" indent="-285750">
              <a:buFont typeface="Wingdings" pitchFamily="2" charset="2"/>
              <a:buChar char="Ø"/>
            </a:pPr>
            <a:r>
              <a:rPr kumimoji="1" lang="en-US" altLang="zh-CN" sz="2800" dirty="0"/>
              <a:t>Radial velocity curve from HARPS</a:t>
            </a:r>
            <a:endParaRPr kumimoji="1" lang="zh-CN" altLang="en-US" sz="2800" dirty="0"/>
          </a:p>
        </p:txBody>
      </p:sp>
      <p:pic>
        <p:nvPicPr>
          <p:cNvPr id="5" name="图片 4">
            <a:extLst>
              <a:ext uri="{FF2B5EF4-FFF2-40B4-BE49-F238E27FC236}">
                <a16:creationId xmlns:a16="http://schemas.microsoft.com/office/drawing/2014/main" id="{863A6117-DE8F-A04E-BA2E-D40EEA90F7D4}"/>
              </a:ext>
            </a:extLst>
          </p:cNvPr>
          <p:cNvPicPr>
            <a:picLocks noChangeAspect="1"/>
          </p:cNvPicPr>
          <p:nvPr/>
        </p:nvPicPr>
        <p:blipFill>
          <a:blip r:embed="rId5"/>
          <a:stretch>
            <a:fillRect/>
          </a:stretch>
        </p:blipFill>
        <p:spPr>
          <a:xfrm>
            <a:off x="838200" y="2370860"/>
            <a:ext cx="3239044" cy="3985490"/>
          </a:xfrm>
          <a:prstGeom prst="rect">
            <a:avLst/>
          </a:prstGeom>
        </p:spPr>
      </p:pic>
    </p:spTree>
    <p:extLst>
      <p:ext uri="{BB962C8B-B14F-4D97-AF65-F5344CB8AC3E}">
        <p14:creationId xmlns:p14="http://schemas.microsoft.com/office/powerpoint/2010/main" val="2148931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Not a companion star</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10</a:t>
            </a:fld>
            <a:endParaRPr kumimoji="1" lang="zh-CN" altLang="en-US"/>
          </a:p>
        </p:txBody>
      </p:sp>
      <p:pic>
        <p:nvPicPr>
          <p:cNvPr id="4" name="图片 3">
            <a:extLst>
              <a:ext uri="{FF2B5EF4-FFF2-40B4-BE49-F238E27FC236}">
                <a16:creationId xmlns:a16="http://schemas.microsoft.com/office/drawing/2014/main" id="{35AB0F76-4197-594E-AB9A-54383B93F17C}"/>
              </a:ext>
            </a:extLst>
          </p:cNvPr>
          <p:cNvPicPr>
            <a:picLocks noChangeAspect="1"/>
          </p:cNvPicPr>
          <p:nvPr/>
        </p:nvPicPr>
        <p:blipFill>
          <a:blip r:embed="rId5"/>
          <a:stretch>
            <a:fillRect/>
          </a:stretch>
        </p:blipFill>
        <p:spPr>
          <a:xfrm>
            <a:off x="1039603" y="2213462"/>
            <a:ext cx="9549674" cy="3208431"/>
          </a:xfrm>
          <a:prstGeom prst="rect">
            <a:avLst/>
          </a:prstGeom>
        </p:spPr>
      </p:pic>
      <p:sp>
        <p:nvSpPr>
          <p:cNvPr id="10" name="文本框 9">
            <a:extLst>
              <a:ext uri="{FF2B5EF4-FFF2-40B4-BE49-F238E27FC236}">
                <a16:creationId xmlns:a16="http://schemas.microsoft.com/office/drawing/2014/main" id="{7A2B507B-43D6-7E4D-AA26-202F6AB609BD}"/>
              </a:ext>
            </a:extLst>
          </p:cNvPr>
          <p:cNvSpPr txBox="1"/>
          <p:nvPr/>
        </p:nvSpPr>
        <p:spPr>
          <a:xfrm>
            <a:off x="838200" y="1799520"/>
            <a:ext cx="6937497" cy="523220"/>
          </a:xfrm>
          <a:prstGeom prst="rect">
            <a:avLst/>
          </a:prstGeom>
          <a:noFill/>
        </p:spPr>
        <p:txBody>
          <a:bodyPr wrap="square" rtlCol="0">
            <a:spAutoFit/>
          </a:bodyPr>
          <a:lstStyle/>
          <a:p>
            <a:pPr marL="285750" indent="-285750">
              <a:buFont typeface="Wingdings" pitchFamily="2" charset="2"/>
              <a:buChar char="Ø"/>
            </a:pPr>
            <a:r>
              <a:rPr kumimoji="1" lang="en-US" altLang="zh-CN" sz="2800" dirty="0"/>
              <a:t>Periodicity on RV curve</a:t>
            </a:r>
            <a:endParaRPr kumimoji="1" lang="zh-CN" altLang="en-US" sz="2800" dirty="0"/>
          </a:p>
        </p:txBody>
      </p:sp>
      <p:sp>
        <p:nvSpPr>
          <p:cNvPr id="12" name="文本框 11">
            <a:extLst>
              <a:ext uri="{FF2B5EF4-FFF2-40B4-BE49-F238E27FC236}">
                <a16:creationId xmlns:a16="http://schemas.microsoft.com/office/drawing/2014/main" id="{3D2FD979-4CE7-1D4C-8FD8-A681E6EE0D25}"/>
              </a:ext>
            </a:extLst>
          </p:cNvPr>
          <p:cNvSpPr txBox="1"/>
          <p:nvPr/>
        </p:nvSpPr>
        <p:spPr>
          <a:xfrm>
            <a:off x="1039603" y="5627511"/>
            <a:ext cx="8522408" cy="523220"/>
          </a:xfrm>
          <a:prstGeom prst="rect">
            <a:avLst/>
          </a:prstGeom>
          <a:noFill/>
        </p:spPr>
        <p:txBody>
          <a:bodyPr wrap="square" rtlCol="0">
            <a:spAutoFit/>
          </a:bodyPr>
          <a:lstStyle/>
          <a:p>
            <a:pPr marL="285750" indent="-285750">
              <a:buFont typeface="Wingdings" pitchFamily="2" charset="2"/>
              <a:buChar char="Ø"/>
            </a:pPr>
            <a:r>
              <a:rPr kumimoji="1" lang="en-US" altLang="zh-CN" sz="2800" dirty="0"/>
              <a:t>No other periodicity other than planet TOI-849b</a:t>
            </a:r>
            <a:endParaRPr kumimoji="1" lang="zh-CN" altLang="en-US" sz="2800" dirty="0"/>
          </a:p>
        </p:txBody>
      </p:sp>
    </p:spTree>
    <p:extLst>
      <p:ext uri="{BB962C8B-B14F-4D97-AF65-F5344CB8AC3E}">
        <p14:creationId xmlns:p14="http://schemas.microsoft.com/office/powerpoint/2010/main" val="190007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Not a companion star</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11</a:t>
            </a:fld>
            <a:endParaRPr kumimoji="1" lang="zh-CN" altLang="en-US"/>
          </a:p>
        </p:txBody>
      </p:sp>
      <p:sp>
        <p:nvSpPr>
          <p:cNvPr id="10" name="文本框 9">
            <a:extLst>
              <a:ext uri="{FF2B5EF4-FFF2-40B4-BE49-F238E27FC236}">
                <a16:creationId xmlns:a16="http://schemas.microsoft.com/office/drawing/2014/main" id="{7A2B507B-43D6-7E4D-AA26-202F6AB609BD}"/>
              </a:ext>
            </a:extLst>
          </p:cNvPr>
          <p:cNvSpPr txBox="1"/>
          <p:nvPr/>
        </p:nvSpPr>
        <p:spPr>
          <a:xfrm>
            <a:off x="838200" y="1799520"/>
            <a:ext cx="6937497" cy="523220"/>
          </a:xfrm>
          <a:prstGeom prst="rect">
            <a:avLst/>
          </a:prstGeom>
          <a:noFill/>
        </p:spPr>
        <p:txBody>
          <a:bodyPr wrap="square" rtlCol="0">
            <a:spAutoFit/>
          </a:bodyPr>
          <a:lstStyle/>
          <a:p>
            <a:pPr marL="285750" indent="-285750">
              <a:buFont typeface="Wingdings" pitchFamily="2" charset="2"/>
              <a:buChar char="Ø"/>
            </a:pPr>
            <a:r>
              <a:rPr kumimoji="1" lang="en-US" altLang="zh-CN" sz="2800" dirty="0"/>
              <a:t>High-resolution image</a:t>
            </a:r>
            <a:endParaRPr kumimoji="1" lang="zh-CN" altLang="en-US" sz="2800" dirty="0"/>
          </a:p>
        </p:txBody>
      </p:sp>
      <p:pic>
        <p:nvPicPr>
          <p:cNvPr id="5" name="图片 4">
            <a:extLst>
              <a:ext uri="{FF2B5EF4-FFF2-40B4-BE49-F238E27FC236}">
                <a16:creationId xmlns:a16="http://schemas.microsoft.com/office/drawing/2014/main" id="{15E632E4-262D-C948-BEC7-0C3047CE1351}"/>
              </a:ext>
            </a:extLst>
          </p:cNvPr>
          <p:cNvPicPr>
            <a:picLocks noChangeAspect="1"/>
          </p:cNvPicPr>
          <p:nvPr/>
        </p:nvPicPr>
        <p:blipFill>
          <a:blip r:embed="rId5"/>
          <a:stretch>
            <a:fillRect/>
          </a:stretch>
        </p:blipFill>
        <p:spPr>
          <a:xfrm>
            <a:off x="5640356" y="1662995"/>
            <a:ext cx="5300552" cy="5058480"/>
          </a:xfrm>
          <a:prstGeom prst="rect">
            <a:avLst/>
          </a:prstGeom>
        </p:spPr>
      </p:pic>
      <p:sp>
        <p:nvSpPr>
          <p:cNvPr id="11" name="文本框 10">
            <a:extLst>
              <a:ext uri="{FF2B5EF4-FFF2-40B4-BE49-F238E27FC236}">
                <a16:creationId xmlns:a16="http://schemas.microsoft.com/office/drawing/2014/main" id="{48BF23C8-57CC-CF45-B7AE-7416F5DCA3DF}"/>
              </a:ext>
            </a:extLst>
          </p:cNvPr>
          <p:cNvSpPr txBox="1"/>
          <p:nvPr/>
        </p:nvSpPr>
        <p:spPr>
          <a:xfrm>
            <a:off x="1010989" y="2595189"/>
            <a:ext cx="4801982" cy="1698029"/>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2400" dirty="0"/>
              <a:t>Contrast curve: max companion magnitude vs. separation</a:t>
            </a:r>
          </a:p>
          <a:p>
            <a:pPr marL="285750" indent="-285750">
              <a:lnSpc>
                <a:spcPct val="150000"/>
              </a:lnSpc>
              <a:buFont typeface="Wingdings" pitchFamily="2" charset="2"/>
              <a:buChar char="Ø"/>
            </a:pPr>
            <a:r>
              <a:rPr kumimoji="1" lang="en-US" altLang="zh-CN" sz="2400" dirty="0"/>
              <a:t>No companion in 1.75”</a:t>
            </a:r>
          </a:p>
        </p:txBody>
      </p:sp>
      <p:sp>
        <p:nvSpPr>
          <p:cNvPr id="13" name="文本框 12">
            <a:extLst>
              <a:ext uri="{FF2B5EF4-FFF2-40B4-BE49-F238E27FC236}">
                <a16:creationId xmlns:a16="http://schemas.microsoft.com/office/drawing/2014/main" id="{80DDB18D-D709-E148-8717-8DBD9C7F8753}"/>
              </a:ext>
            </a:extLst>
          </p:cNvPr>
          <p:cNvSpPr txBox="1"/>
          <p:nvPr/>
        </p:nvSpPr>
        <p:spPr>
          <a:xfrm>
            <a:off x="838200" y="4935331"/>
            <a:ext cx="4801982" cy="1144031"/>
          </a:xfrm>
          <a:prstGeom prst="rect">
            <a:avLst/>
          </a:prstGeom>
          <a:noFill/>
        </p:spPr>
        <p:txBody>
          <a:bodyPr wrap="square" rtlCol="0">
            <a:spAutoFit/>
          </a:bodyPr>
          <a:lstStyle/>
          <a:p>
            <a:pPr>
              <a:lnSpc>
                <a:spcPct val="150000"/>
              </a:lnSpc>
            </a:pPr>
            <a:r>
              <a:rPr kumimoji="1" lang="en-US" altLang="zh-CN" sz="2400" dirty="0">
                <a:solidFill>
                  <a:srgbClr val="00B0F0"/>
                </a:solidFill>
              </a:rPr>
              <a:t>Question:</a:t>
            </a:r>
          </a:p>
          <a:p>
            <a:pPr>
              <a:lnSpc>
                <a:spcPct val="150000"/>
              </a:lnSpc>
            </a:pPr>
            <a:r>
              <a:rPr kumimoji="1" lang="en-US" altLang="zh-CN" sz="2400" dirty="0">
                <a:solidFill>
                  <a:srgbClr val="00B0F0"/>
                </a:solidFill>
              </a:rPr>
              <a:t>How to calculate the contrast curve?</a:t>
            </a:r>
          </a:p>
        </p:txBody>
      </p:sp>
    </p:spTree>
    <p:extLst>
      <p:ext uri="{BB962C8B-B14F-4D97-AF65-F5344CB8AC3E}">
        <p14:creationId xmlns:p14="http://schemas.microsoft.com/office/powerpoint/2010/main" val="115789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Why is TOI-849b special?</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12</a:t>
            </a:fld>
            <a:endParaRPr kumimoji="1" lang="zh-CN" altLang="en-US"/>
          </a:p>
        </p:txBody>
      </p:sp>
      <p:sp>
        <p:nvSpPr>
          <p:cNvPr id="10" name="文本框 9">
            <a:extLst>
              <a:ext uri="{FF2B5EF4-FFF2-40B4-BE49-F238E27FC236}">
                <a16:creationId xmlns:a16="http://schemas.microsoft.com/office/drawing/2014/main" id="{7A2B507B-43D6-7E4D-AA26-202F6AB609BD}"/>
              </a:ext>
            </a:extLst>
          </p:cNvPr>
          <p:cNvSpPr txBox="1"/>
          <p:nvPr/>
        </p:nvSpPr>
        <p:spPr>
          <a:xfrm>
            <a:off x="838200" y="1799520"/>
            <a:ext cx="6937497" cy="523220"/>
          </a:xfrm>
          <a:prstGeom prst="rect">
            <a:avLst/>
          </a:prstGeom>
          <a:noFill/>
        </p:spPr>
        <p:txBody>
          <a:bodyPr wrap="square" rtlCol="0">
            <a:spAutoFit/>
          </a:bodyPr>
          <a:lstStyle/>
          <a:p>
            <a:pPr marL="285750" indent="-285750">
              <a:buFont typeface="Wingdings" pitchFamily="2" charset="2"/>
              <a:buChar char="Ø"/>
            </a:pPr>
            <a:r>
              <a:rPr kumimoji="1" lang="en-US" altLang="zh-CN" sz="2800" dirty="0"/>
              <a:t>Stellar and planet parameters</a:t>
            </a:r>
            <a:endParaRPr kumimoji="1" lang="zh-CN" altLang="en-US" sz="2800" dirty="0"/>
          </a:p>
        </p:txBody>
      </p:sp>
      <p:pic>
        <p:nvPicPr>
          <p:cNvPr id="4" name="图片 3">
            <a:extLst>
              <a:ext uri="{FF2B5EF4-FFF2-40B4-BE49-F238E27FC236}">
                <a16:creationId xmlns:a16="http://schemas.microsoft.com/office/drawing/2014/main" id="{9D39614B-285F-6E4B-8691-BF531EC79891}"/>
              </a:ext>
            </a:extLst>
          </p:cNvPr>
          <p:cNvPicPr>
            <a:picLocks noChangeAspect="1"/>
          </p:cNvPicPr>
          <p:nvPr/>
        </p:nvPicPr>
        <p:blipFill>
          <a:blip r:embed="rId5"/>
          <a:stretch>
            <a:fillRect/>
          </a:stretch>
        </p:blipFill>
        <p:spPr>
          <a:xfrm>
            <a:off x="838200" y="2352525"/>
            <a:ext cx="10159314" cy="569557"/>
          </a:xfrm>
          <a:prstGeom prst="rect">
            <a:avLst/>
          </a:prstGeom>
        </p:spPr>
      </p:pic>
      <p:pic>
        <p:nvPicPr>
          <p:cNvPr id="12" name="图片 11">
            <a:extLst>
              <a:ext uri="{FF2B5EF4-FFF2-40B4-BE49-F238E27FC236}">
                <a16:creationId xmlns:a16="http://schemas.microsoft.com/office/drawing/2014/main" id="{AA800CCB-8A52-414C-8D13-4A14C318356E}"/>
              </a:ext>
            </a:extLst>
          </p:cNvPr>
          <p:cNvPicPr>
            <a:picLocks noChangeAspect="1"/>
          </p:cNvPicPr>
          <p:nvPr/>
        </p:nvPicPr>
        <p:blipFill>
          <a:blip r:embed="rId6"/>
          <a:stretch>
            <a:fillRect/>
          </a:stretch>
        </p:blipFill>
        <p:spPr>
          <a:xfrm>
            <a:off x="838200" y="2951867"/>
            <a:ext cx="10159314" cy="835557"/>
          </a:xfrm>
          <a:prstGeom prst="rect">
            <a:avLst/>
          </a:prstGeom>
        </p:spPr>
      </p:pic>
      <p:sp>
        <p:nvSpPr>
          <p:cNvPr id="13" name="文本框 12">
            <a:extLst>
              <a:ext uri="{FF2B5EF4-FFF2-40B4-BE49-F238E27FC236}">
                <a16:creationId xmlns:a16="http://schemas.microsoft.com/office/drawing/2014/main" id="{2FE90952-6220-F74E-B9B0-57C63909F660}"/>
              </a:ext>
            </a:extLst>
          </p:cNvPr>
          <p:cNvSpPr txBox="1"/>
          <p:nvPr/>
        </p:nvSpPr>
        <p:spPr>
          <a:xfrm>
            <a:off x="838200" y="4215164"/>
            <a:ext cx="10304417" cy="1144031"/>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2400" dirty="0"/>
              <a:t>Host star is like our sun</a:t>
            </a:r>
          </a:p>
          <a:p>
            <a:pPr marL="285750" indent="-285750">
              <a:lnSpc>
                <a:spcPct val="150000"/>
              </a:lnSpc>
              <a:buFont typeface="Wingdings" pitchFamily="2" charset="2"/>
              <a:buChar char="Ø"/>
            </a:pPr>
            <a:r>
              <a:rPr kumimoji="1" lang="en-US" altLang="zh-CN" sz="2400" dirty="0"/>
              <a:t>Densest Neptune-sized planet discovered so far</a:t>
            </a:r>
          </a:p>
        </p:txBody>
      </p:sp>
    </p:spTree>
    <p:extLst>
      <p:ext uri="{BB962C8B-B14F-4D97-AF65-F5344CB8AC3E}">
        <p14:creationId xmlns:p14="http://schemas.microsoft.com/office/powerpoint/2010/main" val="657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Why is TOI-849b special?</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13</a:t>
            </a:fld>
            <a:endParaRPr kumimoji="1" lang="zh-CN" altLang="en-US"/>
          </a:p>
        </p:txBody>
      </p:sp>
      <p:pic>
        <p:nvPicPr>
          <p:cNvPr id="5" name="图片 4">
            <a:extLst>
              <a:ext uri="{FF2B5EF4-FFF2-40B4-BE49-F238E27FC236}">
                <a16:creationId xmlns:a16="http://schemas.microsoft.com/office/drawing/2014/main" id="{0BFF9DED-397C-3046-A347-DEE3CA141631}"/>
              </a:ext>
            </a:extLst>
          </p:cNvPr>
          <p:cNvPicPr>
            <a:picLocks noChangeAspect="1"/>
          </p:cNvPicPr>
          <p:nvPr/>
        </p:nvPicPr>
        <p:blipFill>
          <a:blip r:embed="rId5"/>
          <a:stretch>
            <a:fillRect/>
          </a:stretch>
        </p:blipFill>
        <p:spPr>
          <a:xfrm>
            <a:off x="838200" y="1756886"/>
            <a:ext cx="8610963" cy="4368031"/>
          </a:xfrm>
          <a:prstGeom prst="rect">
            <a:avLst/>
          </a:prstGeom>
        </p:spPr>
      </p:pic>
    </p:spTree>
    <p:extLst>
      <p:ext uri="{BB962C8B-B14F-4D97-AF65-F5344CB8AC3E}">
        <p14:creationId xmlns:p14="http://schemas.microsoft.com/office/powerpoint/2010/main" val="178858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Why is TOI-849b special?</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14</a:t>
            </a:fld>
            <a:endParaRPr kumimoji="1" lang="zh-CN" altLang="en-US"/>
          </a:p>
        </p:txBody>
      </p:sp>
      <p:pic>
        <p:nvPicPr>
          <p:cNvPr id="4" name="图片 3">
            <a:extLst>
              <a:ext uri="{FF2B5EF4-FFF2-40B4-BE49-F238E27FC236}">
                <a16:creationId xmlns:a16="http://schemas.microsoft.com/office/drawing/2014/main" id="{F06E49EF-30DF-C04E-9984-8EEDF81C02F6}"/>
              </a:ext>
            </a:extLst>
          </p:cNvPr>
          <p:cNvPicPr>
            <a:picLocks noChangeAspect="1"/>
          </p:cNvPicPr>
          <p:nvPr/>
        </p:nvPicPr>
        <p:blipFill>
          <a:blip r:embed="rId5"/>
          <a:stretch>
            <a:fillRect/>
          </a:stretch>
        </p:blipFill>
        <p:spPr>
          <a:xfrm>
            <a:off x="838200" y="1646238"/>
            <a:ext cx="4496271" cy="4475162"/>
          </a:xfrm>
          <a:prstGeom prst="rect">
            <a:avLst/>
          </a:prstGeom>
        </p:spPr>
      </p:pic>
      <p:sp>
        <p:nvSpPr>
          <p:cNvPr id="8" name="椭圆 7">
            <a:extLst>
              <a:ext uri="{FF2B5EF4-FFF2-40B4-BE49-F238E27FC236}">
                <a16:creationId xmlns:a16="http://schemas.microsoft.com/office/drawing/2014/main" id="{108B7741-509A-FD4F-B31D-BAC7BEEA2554}"/>
              </a:ext>
            </a:extLst>
          </p:cNvPr>
          <p:cNvSpPr/>
          <p:nvPr/>
        </p:nvSpPr>
        <p:spPr>
          <a:xfrm>
            <a:off x="1750423" y="2213462"/>
            <a:ext cx="1606731" cy="1666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5BC936D9-88E8-5A41-9F10-6829DB8BFB3C}"/>
              </a:ext>
            </a:extLst>
          </p:cNvPr>
          <p:cNvSpPr txBox="1"/>
          <p:nvPr/>
        </p:nvSpPr>
        <p:spPr>
          <a:xfrm>
            <a:off x="1750422" y="1844130"/>
            <a:ext cx="2207624" cy="369332"/>
          </a:xfrm>
          <a:prstGeom prst="rect">
            <a:avLst/>
          </a:prstGeom>
          <a:noFill/>
        </p:spPr>
        <p:txBody>
          <a:bodyPr wrap="square" rtlCol="0">
            <a:spAutoFit/>
          </a:bodyPr>
          <a:lstStyle/>
          <a:p>
            <a:r>
              <a:rPr kumimoji="1" lang="en-US" altLang="zh-CN" dirty="0">
                <a:solidFill>
                  <a:srgbClr val="FF0000"/>
                </a:solidFill>
              </a:rPr>
              <a:t>Hot-Neptune desert</a:t>
            </a:r>
          </a:p>
        </p:txBody>
      </p:sp>
      <p:sp>
        <p:nvSpPr>
          <p:cNvPr id="11" name="文本框 10">
            <a:extLst>
              <a:ext uri="{FF2B5EF4-FFF2-40B4-BE49-F238E27FC236}">
                <a16:creationId xmlns:a16="http://schemas.microsoft.com/office/drawing/2014/main" id="{70321770-A2B2-5C4E-BDD5-2ACAE196A13C}"/>
              </a:ext>
            </a:extLst>
          </p:cNvPr>
          <p:cNvSpPr txBox="1"/>
          <p:nvPr/>
        </p:nvSpPr>
        <p:spPr>
          <a:xfrm>
            <a:off x="5334471" y="2965270"/>
            <a:ext cx="5808146" cy="1144031"/>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2400" dirty="0"/>
              <a:t>Tidal disrupted by host star</a:t>
            </a:r>
          </a:p>
          <a:p>
            <a:pPr marL="285750" indent="-285750">
              <a:lnSpc>
                <a:spcPct val="150000"/>
              </a:lnSpc>
              <a:buFont typeface="Wingdings" pitchFamily="2" charset="2"/>
              <a:buChar char="Ø"/>
            </a:pPr>
            <a:r>
              <a:rPr kumimoji="1" lang="en-US" altLang="zh-CN" sz="2400" dirty="0"/>
              <a:t>Suffers photoevaporation</a:t>
            </a:r>
          </a:p>
        </p:txBody>
      </p:sp>
      <p:sp>
        <p:nvSpPr>
          <p:cNvPr id="12" name="文本框 11">
            <a:extLst>
              <a:ext uri="{FF2B5EF4-FFF2-40B4-BE49-F238E27FC236}">
                <a16:creationId xmlns:a16="http://schemas.microsoft.com/office/drawing/2014/main" id="{0248B39E-1EB4-7A4B-AD1E-1B88518AF542}"/>
              </a:ext>
            </a:extLst>
          </p:cNvPr>
          <p:cNvSpPr txBox="1"/>
          <p:nvPr/>
        </p:nvSpPr>
        <p:spPr>
          <a:xfrm>
            <a:off x="5560883" y="4543335"/>
            <a:ext cx="5581734" cy="1144031"/>
          </a:xfrm>
          <a:prstGeom prst="rect">
            <a:avLst/>
          </a:prstGeom>
          <a:noFill/>
        </p:spPr>
        <p:txBody>
          <a:bodyPr wrap="square" rtlCol="0">
            <a:spAutoFit/>
          </a:bodyPr>
          <a:lstStyle/>
          <a:p>
            <a:pPr>
              <a:lnSpc>
                <a:spcPct val="150000"/>
              </a:lnSpc>
            </a:pPr>
            <a:r>
              <a:rPr kumimoji="1" lang="en-US" altLang="zh-CN" sz="2400" dirty="0">
                <a:solidFill>
                  <a:srgbClr val="00B0F0"/>
                </a:solidFill>
              </a:rPr>
              <a:t>Question:</a:t>
            </a:r>
          </a:p>
          <a:p>
            <a:pPr>
              <a:lnSpc>
                <a:spcPct val="150000"/>
              </a:lnSpc>
            </a:pPr>
            <a:r>
              <a:rPr kumimoji="1" lang="en-US" altLang="zh-CN" sz="2400" dirty="0">
                <a:solidFill>
                  <a:srgbClr val="00B0F0"/>
                </a:solidFill>
              </a:rPr>
              <a:t>Why here exists the hot-Neptune desert?</a:t>
            </a:r>
          </a:p>
        </p:txBody>
      </p:sp>
    </p:spTree>
    <p:extLst>
      <p:ext uri="{BB962C8B-B14F-4D97-AF65-F5344CB8AC3E}">
        <p14:creationId xmlns:p14="http://schemas.microsoft.com/office/powerpoint/2010/main" val="3583394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Envelop of TOI-849b</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15</a:t>
            </a:fld>
            <a:endParaRPr kumimoji="1" lang="zh-CN" altLang="en-US"/>
          </a:p>
        </p:txBody>
      </p:sp>
      <p:pic>
        <p:nvPicPr>
          <p:cNvPr id="5" name="图片 4">
            <a:extLst>
              <a:ext uri="{FF2B5EF4-FFF2-40B4-BE49-F238E27FC236}">
                <a16:creationId xmlns:a16="http://schemas.microsoft.com/office/drawing/2014/main" id="{0BFF9DED-397C-3046-A347-DEE3CA141631}"/>
              </a:ext>
            </a:extLst>
          </p:cNvPr>
          <p:cNvPicPr>
            <a:picLocks noChangeAspect="1"/>
          </p:cNvPicPr>
          <p:nvPr/>
        </p:nvPicPr>
        <p:blipFill>
          <a:blip r:embed="rId5"/>
          <a:stretch>
            <a:fillRect/>
          </a:stretch>
        </p:blipFill>
        <p:spPr>
          <a:xfrm>
            <a:off x="838200" y="1756886"/>
            <a:ext cx="8610963" cy="4368031"/>
          </a:xfrm>
          <a:prstGeom prst="rect">
            <a:avLst/>
          </a:prstGeom>
        </p:spPr>
      </p:pic>
    </p:spTree>
    <p:extLst>
      <p:ext uri="{BB962C8B-B14F-4D97-AF65-F5344CB8AC3E}">
        <p14:creationId xmlns:p14="http://schemas.microsoft.com/office/powerpoint/2010/main" val="332920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16</a:t>
            </a:fld>
            <a:endParaRPr kumimoji="1" lang="zh-CN" altLang="en-US"/>
          </a:p>
        </p:txBody>
      </p:sp>
      <p:pic>
        <p:nvPicPr>
          <p:cNvPr id="5" name="图片 4">
            <a:extLst>
              <a:ext uri="{FF2B5EF4-FFF2-40B4-BE49-F238E27FC236}">
                <a16:creationId xmlns:a16="http://schemas.microsoft.com/office/drawing/2014/main" id="{0BFF9DED-397C-3046-A347-DEE3CA141631}"/>
              </a:ext>
            </a:extLst>
          </p:cNvPr>
          <p:cNvPicPr>
            <a:picLocks noChangeAspect="1"/>
          </p:cNvPicPr>
          <p:nvPr/>
        </p:nvPicPr>
        <p:blipFill>
          <a:blip r:embed="rId3"/>
          <a:stretch>
            <a:fillRect/>
          </a:stretch>
        </p:blipFill>
        <p:spPr>
          <a:xfrm>
            <a:off x="877389" y="136525"/>
            <a:ext cx="8610963" cy="4368031"/>
          </a:xfrm>
          <a:prstGeom prst="rect">
            <a:avLst/>
          </a:prstGeom>
        </p:spPr>
      </p:pic>
      <p:sp>
        <p:nvSpPr>
          <p:cNvPr id="10" name="文本框 9">
            <a:extLst>
              <a:ext uri="{FF2B5EF4-FFF2-40B4-BE49-F238E27FC236}">
                <a16:creationId xmlns:a16="http://schemas.microsoft.com/office/drawing/2014/main" id="{C97EE42F-CEAD-7D43-A4C4-EADB58FC3EA6}"/>
              </a:ext>
            </a:extLst>
          </p:cNvPr>
          <p:cNvSpPr txBox="1"/>
          <p:nvPr/>
        </p:nvSpPr>
        <p:spPr>
          <a:xfrm>
            <a:off x="877389" y="4504556"/>
            <a:ext cx="10304417" cy="1698029"/>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2400" dirty="0"/>
              <a:t>Sits on pure water line (blue)</a:t>
            </a:r>
          </a:p>
          <a:p>
            <a:pPr marL="285750" indent="-285750">
              <a:lnSpc>
                <a:spcPct val="150000"/>
              </a:lnSpc>
              <a:buFont typeface="Wingdings" pitchFamily="2" charset="2"/>
              <a:buChar char="Ø"/>
            </a:pPr>
            <a:r>
              <a:rPr kumimoji="1" lang="en-US" altLang="zh-CN" sz="2400" dirty="0"/>
              <a:t>Well below 5% H-He line (orange)</a:t>
            </a:r>
          </a:p>
          <a:p>
            <a:pPr marL="285750" indent="-285750">
              <a:lnSpc>
                <a:spcPct val="150000"/>
              </a:lnSpc>
              <a:buFont typeface="Wingdings" pitchFamily="2" charset="2"/>
              <a:buChar char="Ø"/>
            </a:pPr>
            <a:r>
              <a:rPr kumimoji="1" lang="en-US" altLang="zh-CN" sz="2400" dirty="0"/>
              <a:t>H-He envelop is less than a few percent</a:t>
            </a:r>
          </a:p>
        </p:txBody>
      </p:sp>
    </p:spTree>
    <p:extLst>
      <p:ext uri="{BB962C8B-B14F-4D97-AF65-F5344CB8AC3E}">
        <p14:creationId xmlns:p14="http://schemas.microsoft.com/office/powerpoint/2010/main" val="98515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a:extLst>
              <a:ext uri="{FF2B5EF4-FFF2-40B4-BE49-F238E27FC236}">
                <a16:creationId xmlns:a16="http://schemas.microsoft.com/office/drawing/2014/main" id="{55FE59AF-12B2-D84F-9026-9927B75A1F57}"/>
              </a:ext>
            </a:extLst>
          </p:cNvPr>
          <p:cNvSpPr/>
          <p:nvPr/>
        </p:nvSpPr>
        <p:spPr>
          <a:xfrm>
            <a:off x="1005839" y="2090056"/>
            <a:ext cx="4284618" cy="42846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a:extLst>
              <a:ext uri="{FF2B5EF4-FFF2-40B4-BE49-F238E27FC236}">
                <a16:creationId xmlns:a16="http://schemas.microsoft.com/office/drawing/2014/main" id="{F19765E0-949D-424C-986D-F34C993DD6A8}"/>
              </a:ext>
            </a:extLst>
          </p:cNvPr>
          <p:cNvSpPr/>
          <p:nvPr/>
        </p:nvSpPr>
        <p:spPr>
          <a:xfrm>
            <a:off x="1711234" y="2795451"/>
            <a:ext cx="2873829" cy="287382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a:extLst>
              <a:ext uri="{FF2B5EF4-FFF2-40B4-BE49-F238E27FC236}">
                <a16:creationId xmlns:a16="http://schemas.microsoft.com/office/drawing/2014/main" id="{A0FC9DB4-AB16-674F-A15B-220E1713697A}"/>
              </a:ext>
            </a:extLst>
          </p:cNvPr>
          <p:cNvSpPr/>
          <p:nvPr/>
        </p:nvSpPr>
        <p:spPr>
          <a:xfrm>
            <a:off x="2181498" y="3265715"/>
            <a:ext cx="1933302" cy="19333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Envelop of TOI-849b</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17</a:t>
            </a:fld>
            <a:endParaRPr kumimoji="1" lang="zh-CN" altLang="en-US"/>
          </a:p>
        </p:txBody>
      </p:sp>
      <p:sp>
        <p:nvSpPr>
          <p:cNvPr id="8" name="文本框 7">
            <a:extLst>
              <a:ext uri="{FF2B5EF4-FFF2-40B4-BE49-F238E27FC236}">
                <a16:creationId xmlns:a16="http://schemas.microsoft.com/office/drawing/2014/main" id="{40905774-454A-FC45-821B-DDAE9DE65489}"/>
              </a:ext>
            </a:extLst>
          </p:cNvPr>
          <p:cNvSpPr txBox="1"/>
          <p:nvPr/>
        </p:nvSpPr>
        <p:spPr>
          <a:xfrm>
            <a:off x="838200" y="1799520"/>
            <a:ext cx="6937497" cy="523220"/>
          </a:xfrm>
          <a:prstGeom prst="rect">
            <a:avLst/>
          </a:prstGeom>
          <a:noFill/>
        </p:spPr>
        <p:txBody>
          <a:bodyPr wrap="square" rtlCol="0">
            <a:spAutoFit/>
          </a:bodyPr>
          <a:lstStyle/>
          <a:p>
            <a:pPr marL="285750" indent="-285750">
              <a:buFont typeface="Wingdings" pitchFamily="2" charset="2"/>
              <a:buChar char="Ø"/>
            </a:pPr>
            <a:r>
              <a:rPr kumimoji="1" lang="en-US" altLang="zh-CN" sz="2800" dirty="0"/>
              <a:t>Interior structure model</a:t>
            </a:r>
            <a:endParaRPr kumimoji="1" lang="zh-CN" altLang="en-US" sz="2800" dirty="0"/>
          </a:p>
        </p:txBody>
      </p:sp>
      <p:sp>
        <p:nvSpPr>
          <p:cNvPr id="3" name="椭圆 2">
            <a:extLst>
              <a:ext uri="{FF2B5EF4-FFF2-40B4-BE49-F238E27FC236}">
                <a16:creationId xmlns:a16="http://schemas.microsoft.com/office/drawing/2014/main" id="{5C1394C4-EC21-B94C-BA45-962AA4C3CE63}"/>
              </a:ext>
            </a:extLst>
          </p:cNvPr>
          <p:cNvSpPr/>
          <p:nvPr/>
        </p:nvSpPr>
        <p:spPr>
          <a:xfrm>
            <a:off x="2717074" y="3801291"/>
            <a:ext cx="873645" cy="862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iron core</a:t>
            </a:r>
            <a:endParaRPr kumimoji="1" lang="zh-CN" altLang="en-US" dirty="0"/>
          </a:p>
        </p:txBody>
      </p:sp>
      <p:sp>
        <p:nvSpPr>
          <p:cNvPr id="10" name="文本框 9">
            <a:extLst>
              <a:ext uri="{FF2B5EF4-FFF2-40B4-BE49-F238E27FC236}">
                <a16:creationId xmlns:a16="http://schemas.microsoft.com/office/drawing/2014/main" id="{41DD4631-6112-0E40-AB11-6FA6740B5B43}"/>
              </a:ext>
            </a:extLst>
          </p:cNvPr>
          <p:cNvSpPr txBox="1"/>
          <p:nvPr/>
        </p:nvSpPr>
        <p:spPr>
          <a:xfrm>
            <a:off x="2333273" y="3429000"/>
            <a:ext cx="1629752" cy="369332"/>
          </a:xfrm>
          <a:prstGeom prst="rect">
            <a:avLst/>
          </a:prstGeom>
          <a:noFill/>
        </p:spPr>
        <p:txBody>
          <a:bodyPr wrap="square" rtlCol="0">
            <a:spAutoFit/>
          </a:bodyPr>
          <a:lstStyle/>
          <a:p>
            <a:r>
              <a:rPr kumimoji="1" lang="en-US" altLang="zh-CN" dirty="0">
                <a:solidFill>
                  <a:schemeClr val="bg1"/>
                </a:solidFill>
              </a:rPr>
              <a:t>silicate mantle</a:t>
            </a:r>
            <a:endParaRPr kumimoji="1" lang="zh-CN" altLang="en-US" dirty="0">
              <a:solidFill>
                <a:schemeClr val="bg1"/>
              </a:solidFill>
            </a:endParaRPr>
          </a:p>
        </p:txBody>
      </p:sp>
      <p:sp>
        <p:nvSpPr>
          <p:cNvPr id="12" name="文本框 11">
            <a:extLst>
              <a:ext uri="{FF2B5EF4-FFF2-40B4-BE49-F238E27FC236}">
                <a16:creationId xmlns:a16="http://schemas.microsoft.com/office/drawing/2014/main" id="{2F8366CD-53EF-0243-9E1C-D62914C92C3A}"/>
              </a:ext>
            </a:extLst>
          </p:cNvPr>
          <p:cNvSpPr txBox="1"/>
          <p:nvPr/>
        </p:nvSpPr>
        <p:spPr>
          <a:xfrm>
            <a:off x="2761857" y="2873523"/>
            <a:ext cx="772582" cy="369332"/>
          </a:xfrm>
          <a:prstGeom prst="rect">
            <a:avLst/>
          </a:prstGeom>
          <a:noFill/>
        </p:spPr>
        <p:txBody>
          <a:bodyPr wrap="square" rtlCol="0">
            <a:spAutoFit/>
          </a:bodyPr>
          <a:lstStyle/>
          <a:p>
            <a:r>
              <a:rPr kumimoji="1" lang="en-US" altLang="zh-CN" dirty="0">
                <a:solidFill>
                  <a:schemeClr val="bg1"/>
                </a:solidFill>
              </a:rPr>
              <a:t>water</a:t>
            </a:r>
            <a:endParaRPr kumimoji="1" lang="zh-CN" altLang="en-US" dirty="0">
              <a:solidFill>
                <a:schemeClr val="bg1"/>
              </a:solidFill>
            </a:endParaRPr>
          </a:p>
        </p:txBody>
      </p:sp>
      <p:sp>
        <p:nvSpPr>
          <p:cNvPr id="14" name="文本框 13">
            <a:extLst>
              <a:ext uri="{FF2B5EF4-FFF2-40B4-BE49-F238E27FC236}">
                <a16:creationId xmlns:a16="http://schemas.microsoft.com/office/drawing/2014/main" id="{01FB904B-A80E-894F-963C-7982B29DC171}"/>
              </a:ext>
            </a:extLst>
          </p:cNvPr>
          <p:cNvSpPr txBox="1"/>
          <p:nvPr/>
        </p:nvSpPr>
        <p:spPr>
          <a:xfrm>
            <a:off x="2333273" y="2322740"/>
            <a:ext cx="1640324" cy="369332"/>
          </a:xfrm>
          <a:prstGeom prst="rect">
            <a:avLst/>
          </a:prstGeom>
          <a:noFill/>
        </p:spPr>
        <p:txBody>
          <a:bodyPr wrap="square" rtlCol="0">
            <a:spAutoFit/>
          </a:bodyPr>
          <a:lstStyle/>
          <a:p>
            <a:r>
              <a:rPr kumimoji="1" lang="en-US" altLang="zh-CN" dirty="0"/>
              <a:t>H/He envelop</a:t>
            </a:r>
            <a:endParaRPr kumimoji="1" lang="zh-CN" altLang="en-US" dirty="0"/>
          </a:p>
        </p:txBody>
      </p:sp>
      <p:sp>
        <p:nvSpPr>
          <p:cNvPr id="15" name="文本框 14">
            <a:extLst>
              <a:ext uri="{FF2B5EF4-FFF2-40B4-BE49-F238E27FC236}">
                <a16:creationId xmlns:a16="http://schemas.microsoft.com/office/drawing/2014/main" id="{969CF263-F588-4349-88B2-E5046CE5F292}"/>
              </a:ext>
            </a:extLst>
          </p:cNvPr>
          <p:cNvSpPr txBox="1"/>
          <p:nvPr/>
        </p:nvSpPr>
        <p:spPr>
          <a:xfrm>
            <a:off x="5796320" y="2797679"/>
            <a:ext cx="5503817" cy="1698029"/>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2400" dirty="0"/>
              <a:t>[Fe/Si] fixed to host star value</a:t>
            </a:r>
          </a:p>
          <a:p>
            <a:pPr marL="285750" indent="-285750">
              <a:lnSpc>
                <a:spcPct val="150000"/>
              </a:lnSpc>
              <a:buFont typeface="Wingdings" pitchFamily="2" charset="2"/>
              <a:buChar char="Ø"/>
            </a:pPr>
            <a:r>
              <a:rPr kumimoji="1" lang="en-US" altLang="zh-CN" sz="2400" dirty="0"/>
              <a:t>Water fraction variable from 0 to 70%</a:t>
            </a:r>
          </a:p>
          <a:p>
            <a:pPr marL="285750" indent="-285750">
              <a:lnSpc>
                <a:spcPct val="150000"/>
              </a:lnSpc>
              <a:buFont typeface="Wingdings" pitchFamily="2" charset="2"/>
              <a:buChar char="Ø"/>
            </a:pPr>
            <a:r>
              <a:rPr kumimoji="1" lang="en-US" altLang="zh-CN" sz="2400" dirty="0"/>
              <a:t>H/He mass fraction: 2.9% - 3.9%</a:t>
            </a:r>
          </a:p>
        </p:txBody>
      </p:sp>
      <p:sp>
        <p:nvSpPr>
          <p:cNvPr id="16" name="文本框 15">
            <a:extLst>
              <a:ext uri="{FF2B5EF4-FFF2-40B4-BE49-F238E27FC236}">
                <a16:creationId xmlns:a16="http://schemas.microsoft.com/office/drawing/2014/main" id="{D3F07C70-0DB2-1244-9DC4-1D58D4ABDE29}"/>
              </a:ext>
            </a:extLst>
          </p:cNvPr>
          <p:cNvSpPr txBox="1"/>
          <p:nvPr/>
        </p:nvSpPr>
        <p:spPr>
          <a:xfrm>
            <a:off x="5604427" y="4663441"/>
            <a:ext cx="5581734" cy="1698029"/>
          </a:xfrm>
          <a:prstGeom prst="rect">
            <a:avLst/>
          </a:prstGeom>
          <a:noFill/>
        </p:spPr>
        <p:txBody>
          <a:bodyPr wrap="square" rtlCol="0">
            <a:spAutoFit/>
          </a:bodyPr>
          <a:lstStyle/>
          <a:p>
            <a:pPr>
              <a:lnSpc>
                <a:spcPct val="150000"/>
              </a:lnSpc>
            </a:pPr>
            <a:r>
              <a:rPr kumimoji="1" lang="en-US" altLang="zh-CN" sz="2400" dirty="0">
                <a:solidFill>
                  <a:srgbClr val="00B0F0"/>
                </a:solidFill>
              </a:rPr>
              <a:t>Question:</a:t>
            </a:r>
          </a:p>
          <a:p>
            <a:pPr>
              <a:lnSpc>
                <a:spcPct val="150000"/>
              </a:lnSpc>
            </a:pPr>
            <a:r>
              <a:rPr kumimoji="1" lang="en-US" altLang="zh-CN" sz="2400" dirty="0">
                <a:solidFill>
                  <a:srgbClr val="00B0F0"/>
                </a:solidFill>
              </a:rPr>
              <a:t>The detail calculation method of envelop fraction?</a:t>
            </a:r>
          </a:p>
        </p:txBody>
      </p:sp>
    </p:spTree>
    <p:extLst>
      <p:ext uri="{BB962C8B-B14F-4D97-AF65-F5344CB8AC3E}">
        <p14:creationId xmlns:p14="http://schemas.microsoft.com/office/powerpoint/2010/main" val="3681690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Explanations of low envelop mass</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18</a:t>
            </a:fld>
            <a:endParaRPr kumimoji="1" lang="zh-CN" altLang="en-US"/>
          </a:p>
        </p:txBody>
      </p:sp>
      <p:sp>
        <p:nvSpPr>
          <p:cNvPr id="10" name="文本框 9">
            <a:extLst>
              <a:ext uri="{FF2B5EF4-FFF2-40B4-BE49-F238E27FC236}">
                <a16:creationId xmlns:a16="http://schemas.microsoft.com/office/drawing/2014/main" id="{7A2B507B-43D6-7E4D-AA26-202F6AB609BD}"/>
              </a:ext>
            </a:extLst>
          </p:cNvPr>
          <p:cNvSpPr txBox="1"/>
          <p:nvPr/>
        </p:nvSpPr>
        <p:spPr>
          <a:xfrm>
            <a:off x="838200" y="1799520"/>
            <a:ext cx="6937497" cy="4308872"/>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2800" dirty="0"/>
              <a:t>Photoevaporation (not valid)</a:t>
            </a:r>
          </a:p>
          <a:p>
            <a:pPr marL="742950" lvl="1" indent="-285750">
              <a:lnSpc>
                <a:spcPct val="150000"/>
              </a:lnSpc>
              <a:buFont typeface="Wingdings" pitchFamily="2" charset="2"/>
              <a:buChar char="Ø"/>
            </a:pPr>
            <a:r>
              <a:rPr kumimoji="1" lang="en-US" altLang="zh-CN" sz="2400" dirty="0"/>
              <a:t>Total lifetime losses of at most 4.0%</a:t>
            </a:r>
            <a:endParaRPr kumimoji="1" lang="en-US" altLang="zh-CN" sz="2800" dirty="0"/>
          </a:p>
          <a:p>
            <a:pPr marL="285750" indent="-285750">
              <a:lnSpc>
                <a:spcPct val="150000"/>
              </a:lnSpc>
              <a:buFont typeface="Wingdings" pitchFamily="2" charset="2"/>
              <a:buChar char="Ø"/>
            </a:pPr>
            <a:r>
              <a:rPr kumimoji="1" lang="en-US" altLang="zh-CN" sz="2800" dirty="0"/>
              <a:t>Tidal thermalization events</a:t>
            </a:r>
          </a:p>
          <a:p>
            <a:pPr marL="285750" indent="-285750">
              <a:lnSpc>
                <a:spcPct val="150000"/>
              </a:lnSpc>
              <a:buFont typeface="Wingdings" pitchFamily="2" charset="2"/>
              <a:buChar char="Ø"/>
            </a:pPr>
            <a:r>
              <a:rPr kumimoji="1" lang="en-US" altLang="zh-CN" sz="2800" dirty="0"/>
              <a:t>Giant planet collision</a:t>
            </a:r>
          </a:p>
          <a:p>
            <a:pPr marL="285750" indent="-285750">
              <a:lnSpc>
                <a:spcPct val="150000"/>
              </a:lnSpc>
              <a:buFont typeface="Wingdings" pitchFamily="2" charset="2"/>
              <a:buChar char="Ø"/>
            </a:pPr>
            <a:r>
              <a:rPr kumimoji="1" lang="en-US" altLang="zh-CN" sz="2800" dirty="0"/>
              <a:t>Gap opening</a:t>
            </a:r>
          </a:p>
          <a:p>
            <a:pPr marL="742950" lvl="1" indent="-285750">
              <a:lnSpc>
                <a:spcPct val="150000"/>
              </a:lnSpc>
              <a:buFont typeface="Wingdings" pitchFamily="2" charset="2"/>
              <a:buChar char="Ø"/>
            </a:pPr>
            <a:r>
              <a:rPr kumimoji="1" lang="en-US" altLang="zh-CN" sz="2400" dirty="0"/>
              <a:t>Avoided runaway accretion</a:t>
            </a:r>
          </a:p>
          <a:p>
            <a:pPr marL="742950" lvl="1" indent="-285750">
              <a:buFont typeface="Wingdings" pitchFamily="2" charset="2"/>
              <a:buChar char="Ø"/>
            </a:pPr>
            <a:endParaRPr kumimoji="1" lang="en-US" altLang="zh-CN" sz="2800" dirty="0"/>
          </a:p>
        </p:txBody>
      </p:sp>
    </p:spTree>
    <p:extLst>
      <p:ext uri="{BB962C8B-B14F-4D97-AF65-F5344CB8AC3E}">
        <p14:creationId xmlns:p14="http://schemas.microsoft.com/office/powerpoint/2010/main" val="311602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Planets</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pic>
        <p:nvPicPr>
          <p:cNvPr id="3" name="图片 2">
            <a:extLst>
              <a:ext uri="{FF2B5EF4-FFF2-40B4-BE49-F238E27FC236}">
                <a16:creationId xmlns:a16="http://schemas.microsoft.com/office/drawing/2014/main" id="{421FE8A2-E7B7-A348-B073-AE3BC592692D}"/>
              </a:ext>
            </a:extLst>
          </p:cNvPr>
          <p:cNvPicPr>
            <a:picLocks noChangeAspect="1"/>
          </p:cNvPicPr>
          <p:nvPr/>
        </p:nvPicPr>
        <p:blipFill>
          <a:blip r:embed="rId5"/>
          <a:stretch>
            <a:fillRect/>
          </a:stretch>
        </p:blipFill>
        <p:spPr>
          <a:xfrm>
            <a:off x="808637" y="1577019"/>
            <a:ext cx="10188877" cy="4898498"/>
          </a:xfrm>
          <a:prstGeom prst="rect">
            <a:avLst/>
          </a:prstGeom>
        </p:spPr>
      </p:pic>
      <p:sp>
        <p:nvSpPr>
          <p:cNvPr id="9" name="矩形 8">
            <a:extLst>
              <a:ext uri="{FF2B5EF4-FFF2-40B4-BE49-F238E27FC236}">
                <a16:creationId xmlns:a16="http://schemas.microsoft.com/office/drawing/2014/main" id="{D7F05A6B-2F0E-4741-98D0-2812A42C8845}"/>
              </a:ext>
            </a:extLst>
          </p:cNvPr>
          <p:cNvSpPr/>
          <p:nvPr/>
        </p:nvSpPr>
        <p:spPr>
          <a:xfrm>
            <a:off x="3135086" y="2886891"/>
            <a:ext cx="2960914" cy="2834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8DB5218E-6003-DB4F-AB5F-508143B26AB4}"/>
              </a:ext>
            </a:extLst>
          </p:cNvPr>
          <p:cNvSpPr txBox="1"/>
          <p:nvPr/>
        </p:nvSpPr>
        <p:spPr>
          <a:xfrm>
            <a:off x="3824151" y="2436452"/>
            <a:ext cx="1582783" cy="369332"/>
          </a:xfrm>
          <a:prstGeom prst="rect">
            <a:avLst/>
          </a:prstGeom>
          <a:noFill/>
        </p:spPr>
        <p:txBody>
          <a:bodyPr wrap="square" rtlCol="0">
            <a:spAutoFit/>
          </a:bodyPr>
          <a:lstStyle/>
          <a:p>
            <a:r>
              <a:rPr kumimoji="1" lang="en-US" altLang="zh-CN" dirty="0">
                <a:solidFill>
                  <a:schemeClr val="bg1"/>
                </a:solidFill>
              </a:rPr>
              <a:t>Rocky planets</a:t>
            </a:r>
            <a:endParaRPr kumimoji="1" lang="zh-CN" altLang="en-US" dirty="0">
              <a:solidFill>
                <a:schemeClr val="bg1"/>
              </a:solidFill>
            </a:endParaRPr>
          </a:p>
        </p:txBody>
      </p:sp>
      <p:sp>
        <p:nvSpPr>
          <p:cNvPr id="11" name="矩形 10">
            <a:extLst>
              <a:ext uri="{FF2B5EF4-FFF2-40B4-BE49-F238E27FC236}">
                <a16:creationId xmlns:a16="http://schemas.microsoft.com/office/drawing/2014/main" id="{0BAB8785-0A8B-2949-924D-A2D8A9DD2029}"/>
              </a:ext>
            </a:extLst>
          </p:cNvPr>
          <p:cNvSpPr/>
          <p:nvPr/>
        </p:nvSpPr>
        <p:spPr>
          <a:xfrm>
            <a:off x="6191794" y="3429000"/>
            <a:ext cx="4493623" cy="2927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C1C1A41D-E16B-B047-9E13-422DB8AE1CE1}"/>
              </a:ext>
            </a:extLst>
          </p:cNvPr>
          <p:cNvSpPr txBox="1"/>
          <p:nvPr/>
        </p:nvSpPr>
        <p:spPr>
          <a:xfrm>
            <a:off x="7966709" y="2978561"/>
            <a:ext cx="1287781" cy="369332"/>
          </a:xfrm>
          <a:prstGeom prst="rect">
            <a:avLst/>
          </a:prstGeom>
          <a:noFill/>
        </p:spPr>
        <p:txBody>
          <a:bodyPr wrap="square" rtlCol="0">
            <a:spAutoFit/>
          </a:bodyPr>
          <a:lstStyle/>
          <a:p>
            <a:r>
              <a:rPr kumimoji="1" lang="en-US" altLang="zh-CN" dirty="0">
                <a:solidFill>
                  <a:schemeClr val="bg1"/>
                </a:solidFill>
              </a:rPr>
              <a:t>Gas giants</a:t>
            </a:r>
            <a:endParaRPr kumimoji="1" lang="zh-CN" altLang="en-US" dirty="0">
              <a:solidFill>
                <a:schemeClr val="bg1"/>
              </a:solidFill>
            </a:endParaRPr>
          </a:p>
        </p:txBody>
      </p:sp>
      <p:sp>
        <p:nvSpPr>
          <p:cNvPr id="13" name="灯片编号占位符 12">
            <a:extLst>
              <a:ext uri="{FF2B5EF4-FFF2-40B4-BE49-F238E27FC236}">
                <a16:creationId xmlns:a16="http://schemas.microsoft.com/office/drawing/2014/main" id="{0458CE0F-C8B9-6942-AE6B-C590831E31ED}"/>
              </a:ext>
            </a:extLst>
          </p:cNvPr>
          <p:cNvSpPr>
            <a:spLocks noGrp="1"/>
          </p:cNvSpPr>
          <p:nvPr>
            <p:ph type="sldNum" sz="quarter" idx="12"/>
          </p:nvPr>
        </p:nvSpPr>
        <p:spPr/>
        <p:txBody>
          <a:bodyPr/>
          <a:lstStyle/>
          <a:p>
            <a:fld id="{FA63AC88-F7A1-4B4D-9A74-2E4FCDF31CA5}" type="slidenum">
              <a:rPr kumimoji="1" lang="zh-CN" altLang="en-US" smtClean="0"/>
              <a:t>1</a:t>
            </a:fld>
            <a:endParaRPr kumimoji="1" lang="zh-CN" altLang="en-US"/>
          </a:p>
        </p:txBody>
      </p:sp>
    </p:spTree>
    <p:extLst>
      <p:ext uri="{BB962C8B-B14F-4D97-AF65-F5344CB8AC3E}">
        <p14:creationId xmlns:p14="http://schemas.microsoft.com/office/powerpoint/2010/main" val="7342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Explanations of low envelop mass</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19</a:t>
            </a:fld>
            <a:endParaRPr kumimoji="1" lang="zh-CN" altLang="en-US"/>
          </a:p>
        </p:txBody>
      </p:sp>
      <p:sp>
        <p:nvSpPr>
          <p:cNvPr id="10" name="文本框 9">
            <a:extLst>
              <a:ext uri="{FF2B5EF4-FFF2-40B4-BE49-F238E27FC236}">
                <a16:creationId xmlns:a16="http://schemas.microsoft.com/office/drawing/2014/main" id="{7A2B507B-43D6-7E4D-AA26-202F6AB609BD}"/>
              </a:ext>
            </a:extLst>
          </p:cNvPr>
          <p:cNvSpPr txBox="1"/>
          <p:nvPr/>
        </p:nvSpPr>
        <p:spPr>
          <a:xfrm>
            <a:off x="838200" y="1799520"/>
            <a:ext cx="6937497" cy="672941"/>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2800" dirty="0"/>
              <a:t>Giant planet collision</a:t>
            </a:r>
          </a:p>
        </p:txBody>
      </p:sp>
      <p:pic>
        <p:nvPicPr>
          <p:cNvPr id="4" name="图片 3">
            <a:extLst>
              <a:ext uri="{FF2B5EF4-FFF2-40B4-BE49-F238E27FC236}">
                <a16:creationId xmlns:a16="http://schemas.microsoft.com/office/drawing/2014/main" id="{E5BB734B-6B42-2B40-A939-9737674DA778}"/>
              </a:ext>
            </a:extLst>
          </p:cNvPr>
          <p:cNvPicPr>
            <a:picLocks noChangeAspect="1"/>
          </p:cNvPicPr>
          <p:nvPr/>
        </p:nvPicPr>
        <p:blipFill>
          <a:blip r:embed="rId5"/>
          <a:stretch>
            <a:fillRect/>
          </a:stretch>
        </p:blipFill>
        <p:spPr>
          <a:xfrm>
            <a:off x="940524" y="2480181"/>
            <a:ext cx="4740269" cy="4241293"/>
          </a:xfrm>
          <a:prstGeom prst="rect">
            <a:avLst/>
          </a:prstGeom>
        </p:spPr>
      </p:pic>
      <p:sp>
        <p:nvSpPr>
          <p:cNvPr id="11" name="文本框 10">
            <a:extLst>
              <a:ext uri="{FF2B5EF4-FFF2-40B4-BE49-F238E27FC236}">
                <a16:creationId xmlns:a16="http://schemas.microsoft.com/office/drawing/2014/main" id="{054579FD-F5E4-314A-9DA9-C0FDA1E6ED02}"/>
              </a:ext>
            </a:extLst>
          </p:cNvPr>
          <p:cNvSpPr txBox="1"/>
          <p:nvPr/>
        </p:nvSpPr>
        <p:spPr>
          <a:xfrm>
            <a:off x="5849983" y="3429000"/>
            <a:ext cx="5503817" cy="1698029"/>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2400" dirty="0"/>
              <a:t>Simulation indicate collision removes nearly the entire H/He envelop</a:t>
            </a:r>
          </a:p>
          <a:p>
            <a:pPr marL="285750" indent="-285750">
              <a:lnSpc>
                <a:spcPct val="150000"/>
              </a:lnSpc>
              <a:buFont typeface="Wingdings" pitchFamily="2" charset="2"/>
              <a:buChar char="Ø"/>
            </a:pPr>
            <a:r>
              <a:rPr kumimoji="1" lang="en-US" altLang="zh-CN" sz="2400" dirty="0"/>
              <a:t>Leaves a Neptune mass core</a:t>
            </a:r>
          </a:p>
        </p:txBody>
      </p:sp>
    </p:spTree>
    <p:extLst>
      <p:ext uri="{BB962C8B-B14F-4D97-AF65-F5344CB8AC3E}">
        <p14:creationId xmlns:p14="http://schemas.microsoft.com/office/powerpoint/2010/main" val="1456053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TOI-849b and planet core</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20</a:t>
            </a:fld>
            <a:endParaRPr kumimoji="1" lang="zh-CN" altLang="en-US"/>
          </a:p>
        </p:txBody>
      </p:sp>
      <p:sp>
        <p:nvSpPr>
          <p:cNvPr id="10" name="文本框 9">
            <a:extLst>
              <a:ext uri="{FF2B5EF4-FFF2-40B4-BE49-F238E27FC236}">
                <a16:creationId xmlns:a16="http://schemas.microsoft.com/office/drawing/2014/main" id="{7A2B507B-43D6-7E4D-AA26-202F6AB609BD}"/>
              </a:ext>
            </a:extLst>
          </p:cNvPr>
          <p:cNvSpPr txBox="1"/>
          <p:nvPr/>
        </p:nvSpPr>
        <p:spPr>
          <a:xfrm>
            <a:off x="838200" y="2288685"/>
            <a:ext cx="10696303" cy="2611933"/>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2800" dirty="0"/>
              <a:t>TOI-849b is a remnant planetary core</a:t>
            </a:r>
          </a:p>
          <a:p>
            <a:pPr marL="285750" indent="-285750">
              <a:lnSpc>
                <a:spcPct val="150000"/>
              </a:lnSpc>
              <a:buFont typeface="Wingdings" pitchFamily="2" charset="2"/>
              <a:buChar char="Ø"/>
            </a:pPr>
            <a:r>
              <a:rPr kumimoji="1" lang="en-US" altLang="zh-CN" sz="2800" dirty="0"/>
              <a:t>High equilibrium temperature: secondary atmosphere of volatiles (water, CO, CO</a:t>
            </a:r>
            <a:r>
              <a:rPr kumimoji="1" lang="en-US" altLang="zh-CN" sz="2800" baseline="-25000" dirty="0"/>
              <a:t>2</a:t>
            </a:r>
            <a:r>
              <a:rPr kumimoji="1" lang="en-US" altLang="zh-CN" sz="2800" dirty="0"/>
              <a:t>) </a:t>
            </a:r>
          </a:p>
          <a:p>
            <a:pPr marL="285750" indent="-285750">
              <a:lnSpc>
                <a:spcPct val="150000"/>
              </a:lnSpc>
              <a:buFont typeface="Wingdings" pitchFamily="2" charset="2"/>
              <a:buChar char="Ø"/>
            </a:pPr>
            <a:r>
              <a:rPr kumimoji="1" lang="en-US" altLang="zh-CN" sz="2800" dirty="0"/>
              <a:t>Observation target of composition of planetary core</a:t>
            </a:r>
          </a:p>
        </p:txBody>
      </p:sp>
    </p:spTree>
    <p:extLst>
      <p:ext uri="{BB962C8B-B14F-4D97-AF65-F5344CB8AC3E}">
        <p14:creationId xmlns:p14="http://schemas.microsoft.com/office/powerpoint/2010/main" val="719575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Summary (take-home message)</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21</a:t>
            </a:fld>
            <a:endParaRPr kumimoji="1" lang="zh-CN" altLang="en-US"/>
          </a:p>
        </p:txBody>
      </p:sp>
      <p:sp>
        <p:nvSpPr>
          <p:cNvPr id="10" name="文本框 9">
            <a:extLst>
              <a:ext uri="{FF2B5EF4-FFF2-40B4-BE49-F238E27FC236}">
                <a16:creationId xmlns:a16="http://schemas.microsoft.com/office/drawing/2014/main" id="{7A2B507B-43D6-7E4D-AA26-202F6AB609BD}"/>
              </a:ext>
            </a:extLst>
          </p:cNvPr>
          <p:cNvSpPr txBox="1"/>
          <p:nvPr/>
        </p:nvSpPr>
        <p:spPr>
          <a:xfrm>
            <a:off x="653143" y="1922115"/>
            <a:ext cx="11086012" cy="4550926"/>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2800" dirty="0"/>
              <a:t>TOI-849b is the densest Neptune-size planet sitting in hot-Neptune desert</a:t>
            </a:r>
          </a:p>
          <a:p>
            <a:pPr marL="285750" indent="-285750">
              <a:lnSpc>
                <a:spcPct val="150000"/>
              </a:lnSpc>
              <a:buFont typeface="Wingdings" pitchFamily="2" charset="2"/>
              <a:buChar char="Ø"/>
            </a:pPr>
            <a:r>
              <a:rPr kumimoji="1" lang="en-US" altLang="zh-CN" sz="2800" dirty="0"/>
              <a:t>The H/He envelop of TOI-849b is less than a few percent of its mass</a:t>
            </a:r>
          </a:p>
          <a:p>
            <a:pPr marL="285750" indent="-285750">
              <a:lnSpc>
                <a:spcPct val="150000"/>
              </a:lnSpc>
              <a:buFont typeface="Wingdings" pitchFamily="2" charset="2"/>
              <a:buChar char="Ø"/>
            </a:pPr>
            <a:r>
              <a:rPr kumimoji="1" lang="en-US" altLang="zh-CN" sz="2800" dirty="0"/>
              <a:t>TOI-849b probably loss its envelop by tidal </a:t>
            </a:r>
            <a:r>
              <a:rPr kumimoji="1" lang="en-US" altLang="zh-CN" sz="2800"/>
              <a:t>thermalization or </a:t>
            </a:r>
            <a:r>
              <a:rPr kumimoji="1" lang="en-US" altLang="zh-CN" sz="2800" dirty="0"/>
              <a:t>collision</a:t>
            </a:r>
          </a:p>
          <a:p>
            <a:pPr marL="285750" indent="-285750">
              <a:lnSpc>
                <a:spcPct val="150000"/>
              </a:lnSpc>
              <a:buFont typeface="Wingdings" pitchFamily="2" charset="2"/>
              <a:buChar char="Ø"/>
            </a:pPr>
            <a:r>
              <a:rPr kumimoji="1" lang="en-US" altLang="zh-CN" sz="2800" dirty="0"/>
              <a:t>Its atmosphere consists of volatiles from the planet interior, which makes it a target to study composition of planetary core</a:t>
            </a:r>
          </a:p>
          <a:p>
            <a:pPr marL="285750" indent="-285750">
              <a:lnSpc>
                <a:spcPct val="150000"/>
              </a:lnSpc>
              <a:buFont typeface="Wingdings" pitchFamily="2" charset="2"/>
              <a:buChar char="Ø"/>
            </a:pPr>
            <a:endParaRPr kumimoji="1" lang="en-US" altLang="zh-CN" sz="2800" dirty="0"/>
          </a:p>
        </p:txBody>
      </p:sp>
    </p:spTree>
    <p:extLst>
      <p:ext uri="{BB962C8B-B14F-4D97-AF65-F5344CB8AC3E}">
        <p14:creationId xmlns:p14="http://schemas.microsoft.com/office/powerpoint/2010/main" val="1794190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References</a:t>
            </a:r>
            <a:endParaRPr kumimoji="1" lang="zh-CN" altLang="en-US" dirty="0"/>
          </a:p>
        </p:txBody>
      </p:sp>
      <p:sp>
        <p:nvSpPr>
          <p:cNvPr id="4" name="灯片编号占位符 3">
            <a:extLst>
              <a:ext uri="{FF2B5EF4-FFF2-40B4-BE49-F238E27FC236}">
                <a16:creationId xmlns:a16="http://schemas.microsoft.com/office/drawing/2014/main" id="{2CC04F1C-E5AD-A54D-921E-32BFB0F2D335}"/>
              </a:ext>
            </a:extLst>
          </p:cNvPr>
          <p:cNvSpPr>
            <a:spLocks noGrp="1"/>
          </p:cNvSpPr>
          <p:nvPr>
            <p:ph type="sldNum" sz="quarter" idx="12"/>
          </p:nvPr>
        </p:nvSpPr>
        <p:spPr/>
        <p:txBody>
          <a:bodyPr/>
          <a:lstStyle/>
          <a:p>
            <a:fld id="{FA63AC88-F7A1-4B4D-9A74-2E4FCDF31CA5}" type="slidenum">
              <a:rPr kumimoji="1" lang="zh-CN" altLang="en-US" smtClean="0"/>
              <a:t>22</a:t>
            </a:fld>
            <a:endParaRPr kumimoji="1" lang="zh-CN" altLang="en-US" dirty="0"/>
          </a:p>
        </p:txBody>
      </p:sp>
      <p:pic>
        <p:nvPicPr>
          <p:cNvPr id="6" name="Picture 7">
            <a:extLst>
              <a:ext uri="{FF2B5EF4-FFF2-40B4-BE49-F238E27FC236}">
                <a16:creationId xmlns:a16="http://schemas.microsoft.com/office/drawing/2014/main" id="{75A01289-A806-8F42-A864-8D8D698AD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6904B671-01CA-CB4A-B1E8-788341754267}"/>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10" name="内容占位符 4">
            <a:extLst>
              <a:ext uri="{FF2B5EF4-FFF2-40B4-BE49-F238E27FC236}">
                <a16:creationId xmlns:a16="http://schemas.microsoft.com/office/drawing/2014/main" id="{F5D872BC-8E96-EC42-BBC6-6EBBE687DD74}"/>
              </a:ext>
            </a:extLst>
          </p:cNvPr>
          <p:cNvSpPr txBox="1">
            <a:spLocks/>
          </p:cNvSpPr>
          <p:nvPr/>
        </p:nvSpPr>
        <p:spPr>
          <a:xfrm>
            <a:off x="838200" y="1825625"/>
            <a:ext cx="8356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endParaRPr lang="en-US" altLang="zh-CN" dirty="0"/>
          </a:p>
        </p:txBody>
      </p:sp>
      <p:sp>
        <p:nvSpPr>
          <p:cNvPr id="11" name="内容占位符 4">
            <a:extLst>
              <a:ext uri="{FF2B5EF4-FFF2-40B4-BE49-F238E27FC236}">
                <a16:creationId xmlns:a16="http://schemas.microsoft.com/office/drawing/2014/main" id="{2372601B-3903-774F-A973-AD8A0C48F394}"/>
              </a:ext>
            </a:extLst>
          </p:cNvPr>
          <p:cNvSpPr>
            <a:spLocks noGrp="1"/>
          </p:cNvSpPr>
          <p:nvPr>
            <p:ph idx="1"/>
          </p:nvPr>
        </p:nvSpPr>
        <p:spPr>
          <a:xfrm>
            <a:off x="838200" y="2030953"/>
            <a:ext cx="10515600" cy="3246441"/>
          </a:xfrm>
        </p:spPr>
        <p:txBody>
          <a:bodyPr>
            <a:normAutofit/>
          </a:bodyPr>
          <a:lstStyle/>
          <a:p>
            <a:pPr>
              <a:buFont typeface="Wingdings" pitchFamily="2" charset="2"/>
              <a:buChar char="Ø"/>
            </a:pPr>
            <a:r>
              <a:rPr lang="en-US" altLang="zh-CN" sz="2000" dirty="0"/>
              <a:t>Armstrong, D. J., “A remnant planetary core in the hot-Neptune desert”, Nature, vol. 583, no. 7814, pp. 39–42, 2020. doi:10.1038/s41586-020-2421-7.</a:t>
            </a:r>
          </a:p>
          <a:p>
            <a:pPr>
              <a:buFont typeface="Wingdings" pitchFamily="2" charset="2"/>
              <a:buChar char="Ø"/>
            </a:pPr>
            <a:r>
              <a:rPr lang="en-US" altLang="zh-CN" sz="2000" dirty="0"/>
              <a:t>Niemann, H. B., “The Galileo Probe Mass Spectrometer: Composition of Jupiter's Atmosphere”, Science, vol. 272, no. 5263, pp. 846–849, 1996. doi:10.1126/science.272.5263.846.</a:t>
            </a:r>
          </a:p>
          <a:p>
            <a:pPr>
              <a:buFont typeface="Wingdings" pitchFamily="2" charset="2"/>
              <a:buChar char="Ø"/>
            </a:pPr>
            <a:r>
              <a:rPr lang="fr-FR" altLang="zh-CN" sz="2000" dirty="0"/>
              <a:t>Bolton, S. J., “The </a:t>
            </a:r>
            <a:r>
              <a:rPr lang="fr-FR" altLang="zh-CN" sz="2000" dirty="0" err="1"/>
              <a:t>Juno</a:t>
            </a:r>
            <a:r>
              <a:rPr lang="fr-FR" altLang="zh-CN" sz="2000" dirty="0"/>
              <a:t> Mission”, </a:t>
            </a:r>
            <a:r>
              <a:rPr lang="fr-FR" altLang="zh-CN" sz="2000" dirty="0" err="1"/>
              <a:t>Space</a:t>
            </a:r>
            <a:r>
              <a:rPr lang="fr-FR" altLang="zh-CN" sz="2000" dirty="0"/>
              <a:t> Science </a:t>
            </a:r>
            <a:r>
              <a:rPr lang="fr-FR" altLang="zh-CN" sz="2000" dirty="0" err="1"/>
              <a:t>Reviews</a:t>
            </a:r>
            <a:r>
              <a:rPr lang="fr-FR" altLang="zh-CN" sz="2000" dirty="0"/>
              <a:t>, vol. 213, no. 1–4, pp. 5–37, 2017. doi:10.1007/s11214-017-0429-6.</a:t>
            </a:r>
          </a:p>
          <a:p>
            <a:pPr>
              <a:buFont typeface="Wingdings" pitchFamily="2" charset="2"/>
              <a:buChar char="Ø"/>
            </a:pPr>
            <a:r>
              <a:rPr lang="fr-FR" altLang="zh-CN" sz="2000" dirty="0" err="1"/>
              <a:t>Ricker</a:t>
            </a:r>
            <a:r>
              <a:rPr lang="fr-FR" altLang="zh-CN" sz="2000" dirty="0"/>
              <a:t>, G. R., “</a:t>
            </a:r>
            <a:r>
              <a:rPr lang="fr-FR" altLang="zh-CN" sz="2000" dirty="0" err="1"/>
              <a:t>Transiting</a:t>
            </a:r>
            <a:r>
              <a:rPr lang="fr-FR" altLang="zh-CN" sz="2000" dirty="0"/>
              <a:t> </a:t>
            </a:r>
            <a:r>
              <a:rPr lang="fr-FR" altLang="zh-CN" sz="2000" dirty="0" err="1"/>
              <a:t>Exoplanet</a:t>
            </a:r>
            <a:r>
              <a:rPr lang="fr-FR" altLang="zh-CN" sz="2000" dirty="0"/>
              <a:t> Survey Satellite (TESS)”, Journal of </a:t>
            </a:r>
            <a:r>
              <a:rPr lang="fr-FR" altLang="zh-CN" sz="2000" dirty="0" err="1"/>
              <a:t>Astronomical</a:t>
            </a:r>
            <a:r>
              <a:rPr lang="fr-FR" altLang="zh-CN" sz="2000" dirty="0"/>
              <a:t> </a:t>
            </a:r>
            <a:r>
              <a:rPr lang="fr-FR" altLang="zh-CN" sz="2000" dirty="0" err="1"/>
              <a:t>Telescopes</a:t>
            </a:r>
            <a:r>
              <a:rPr lang="fr-FR" altLang="zh-CN" sz="2000" dirty="0"/>
              <a:t>, Instruments, and </a:t>
            </a:r>
            <a:r>
              <a:rPr lang="fr-FR" altLang="zh-CN" sz="2000" dirty="0" err="1"/>
              <a:t>Systems</a:t>
            </a:r>
            <a:r>
              <a:rPr lang="fr-FR" altLang="zh-CN" sz="2000" dirty="0"/>
              <a:t>, vol. 1, 2015. doi:10.1117/1.JATIS.1.1.014003.</a:t>
            </a:r>
          </a:p>
        </p:txBody>
      </p:sp>
    </p:spTree>
    <p:extLst>
      <p:ext uri="{BB962C8B-B14F-4D97-AF65-F5344CB8AC3E}">
        <p14:creationId xmlns:p14="http://schemas.microsoft.com/office/powerpoint/2010/main" val="8300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Interior</a:t>
            </a:r>
            <a:r>
              <a:rPr kumimoji="1" lang="zh-CN" altLang="en-US" dirty="0"/>
              <a:t> </a:t>
            </a:r>
            <a:r>
              <a:rPr kumimoji="1" lang="en-US" altLang="zh-CN" dirty="0"/>
              <a:t>of</a:t>
            </a:r>
            <a:r>
              <a:rPr kumimoji="1" lang="zh-CN" altLang="en-US" dirty="0"/>
              <a:t> </a:t>
            </a:r>
            <a:r>
              <a:rPr kumimoji="1" lang="en-US" altLang="zh-CN" dirty="0"/>
              <a:t>rocky planets</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pic>
        <p:nvPicPr>
          <p:cNvPr id="5" name="图片 4">
            <a:extLst>
              <a:ext uri="{FF2B5EF4-FFF2-40B4-BE49-F238E27FC236}">
                <a16:creationId xmlns:a16="http://schemas.microsoft.com/office/drawing/2014/main" id="{E4B5A69A-04B5-0643-BB68-CE395CD8BE79}"/>
              </a:ext>
            </a:extLst>
          </p:cNvPr>
          <p:cNvPicPr>
            <a:picLocks noChangeAspect="1"/>
          </p:cNvPicPr>
          <p:nvPr/>
        </p:nvPicPr>
        <p:blipFill>
          <a:blip r:embed="rId5"/>
          <a:stretch>
            <a:fillRect/>
          </a:stretch>
        </p:blipFill>
        <p:spPr>
          <a:xfrm>
            <a:off x="6737934" y="2030953"/>
            <a:ext cx="4259580" cy="4259580"/>
          </a:xfrm>
          <a:prstGeom prst="rect">
            <a:avLst/>
          </a:prstGeom>
        </p:spPr>
      </p:pic>
      <p:sp>
        <p:nvSpPr>
          <p:cNvPr id="8" name="文本框 7">
            <a:extLst>
              <a:ext uri="{FF2B5EF4-FFF2-40B4-BE49-F238E27FC236}">
                <a16:creationId xmlns:a16="http://schemas.microsoft.com/office/drawing/2014/main" id="{D3985AAC-FAA1-0940-B6F6-3336F94C1C54}"/>
              </a:ext>
            </a:extLst>
          </p:cNvPr>
          <p:cNvSpPr txBox="1"/>
          <p:nvPr/>
        </p:nvSpPr>
        <p:spPr>
          <a:xfrm>
            <a:off x="940526" y="3213462"/>
            <a:ext cx="5797408" cy="1384995"/>
          </a:xfrm>
          <a:prstGeom prst="rect">
            <a:avLst/>
          </a:prstGeom>
          <a:noFill/>
        </p:spPr>
        <p:txBody>
          <a:bodyPr wrap="square" rtlCol="0">
            <a:spAutoFit/>
          </a:bodyPr>
          <a:lstStyle/>
          <a:p>
            <a:pPr marL="285750" indent="-285750">
              <a:buFont typeface="Wingdings" pitchFamily="2" charset="2"/>
              <a:buChar char="Ø"/>
            </a:pPr>
            <a:r>
              <a:rPr kumimoji="1" lang="en-US" altLang="zh-CN" sz="2800" dirty="0"/>
              <a:t>Earth is a rocky planet</a:t>
            </a:r>
          </a:p>
          <a:p>
            <a:pPr marL="285750" indent="-285750">
              <a:buFont typeface="Wingdings" pitchFamily="2" charset="2"/>
              <a:buChar char="Ø"/>
            </a:pPr>
            <a:endParaRPr kumimoji="1" lang="en-US" altLang="zh-CN" sz="2800" dirty="0"/>
          </a:p>
          <a:p>
            <a:pPr marL="285750" indent="-285750">
              <a:buFont typeface="Wingdings" pitchFamily="2" charset="2"/>
              <a:buChar char="Ø"/>
            </a:pPr>
            <a:r>
              <a:rPr kumimoji="1" lang="en-US" altLang="zh-CN" sz="2800" dirty="0"/>
              <a:t>Study</a:t>
            </a:r>
            <a:r>
              <a:rPr kumimoji="1" lang="zh-CN" altLang="en-US" sz="2800" dirty="0"/>
              <a:t> </a:t>
            </a:r>
            <a:r>
              <a:rPr kumimoji="1" lang="en-US" altLang="zh-CN" sz="2800" dirty="0"/>
              <a:t>interior by seismic waves</a:t>
            </a:r>
            <a:endParaRPr kumimoji="1" lang="zh-CN" altLang="en-US" sz="2800" dirty="0"/>
          </a:p>
        </p:txBody>
      </p:sp>
      <p:sp>
        <p:nvSpPr>
          <p:cNvPr id="13" name="灯片编号占位符 12">
            <a:extLst>
              <a:ext uri="{FF2B5EF4-FFF2-40B4-BE49-F238E27FC236}">
                <a16:creationId xmlns:a16="http://schemas.microsoft.com/office/drawing/2014/main" id="{6D3EA1DD-2E95-F546-A37F-F93AAB37F476}"/>
              </a:ext>
            </a:extLst>
          </p:cNvPr>
          <p:cNvSpPr>
            <a:spLocks noGrp="1"/>
          </p:cNvSpPr>
          <p:nvPr>
            <p:ph type="sldNum" sz="quarter" idx="12"/>
          </p:nvPr>
        </p:nvSpPr>
        <p:spPr/>
        <p:txBody>
          <a:bodyPr/>
          <a:lstStyle/>
          <a:p>
            <a:fld id="{FA63AC88-F7A1-4B4D-9A74-2E4FCDF31CA5}" type="slidenum">
              <a:rPr kumimoji="1" lang="zh-CN" altLang="en-US" smtClean="0"/>
              <a:t>2</a:t>
            </a:fld>
            <a:endParaRPr kumimoji="1" lang="zh-CN" altLang="en-US"/>
          </a:p>
        </p:txBody>
      </p:sp>
    </p:spTree>
    <p:extLst>
      <p:ext uri="{BB962C8B-B14F-4D97-AF65-F5344CB8AC3E}">
        <p14:creationId xmlns:p14="http://schemas.microsoft.com/office/powerpoint/2010/main" val="149664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Interior</a:t>
            </a:r>
            <a:r>
              <a:rPr kumimoji="1" lang="zh-CN" altLang="en-US" dirty="0"/>
              <a:t> </a:t>
            </a:r>
            <a:r>
              <a:rPr kumimoji="1" lang="en-US" altLang="zh-CN" dirty="0"/>
              <a:t>of</a:t>
            </a:r>
            <a:r>
              <a:rPr kumimoji="1" lang="zh-CN" altLang="en-US" dirty="0"/>
              <a:t> </a:t>
            </a:r>
            <a:r>
              <a:rPr kumimoji="1" lang="en-US" altLang="zh-CN" dirty="0"/>
              <a:t>gas giants</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pic>
        <p:nvPicPr>
          <p:cNvPr id="4" name="图片 3">
            <a:extLst>
              <a:ext uri="{FF2B5EF4-FFF2-40B4-BE49-F238E27FC236}">
                <a16:creationId xmlns:a16="http://schemas.microsoft.com/office/drawing/2014/main" id="{E4007C1B-BE01-A943-AE33-AA1C81BBBD77}"/>
              </a:ext>
            </a:extLst>
          </p:cNvPr>
          <p:cNvPicPr>
            <a:picLocks noChangeAspect="1"/>
          </p:cNvPicPr>
          <p:nvPr/>
        </p:nvPicPr>
        <p:blipFill>
          <a:blip r:embed="rId5"/>
          <a:stretch>
            <a:fillRect/>
          </a:stretch>
        </p:blipFill>
        <p:spPr>
          <a:xfrm>
            <a:off x="838199" y="1527071"/>
            <a:ext cx="8475617" cy="5050055"/>
          </a:xfrm>
          <a:prstGeom prst="rect">
            <a:avLst/>
          </a:prstGeom>
        </p:spPr>
      </p:pic>
      <p:sp>
        <p:nvSpPr>
          <p:cNvPr id="10" name="矩形 9">
            <a:extLst>
              <a:ext uri="{FF2B5EF4-FFF2-40B4-BE49-F238E27FC236}">
                <a16:creationId xmlns:a16="http://schemas.microsoft.com/office/drawing/2014/main" id="{F62819CD-C429-F745-8D06-00C45A396A9B}"/>
              </a:ext>
            </a:extLst>
          </p:cNvPr>
          <p:cNvSpPr/>
          <p:nvPr/>
        </p:nvSpPr>
        <p:spPr>
          <a:xfrm>
            <a:off x="4532810" y="5904785"/>
            <a:ext cx="2216331" cy="3906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016DBDFB-3D87-924C-8467-8FBC62AFFA23}"/>
              </a:ext>
            </a:extLst>
          </p:cNvPr>
          <p:cNvSpPr txBox="1"/>
          <p:nvPr/>
        </p:nvSpPr>
        <p:spPr>
          <a:xfrm>
            <a:off x="6939641" y="5837348"/>
            <a:ext cx="2216331" cy="646331"/>
          </a:xfrm>
          <a:prstGeom prst="rect">
            <a:avLst/>
          </a:prstGeom>
          <a:noFill/>
        </p:spPr>
        <p:txBody>
          <a:bodyPr wrap="square" rtlCol="0">
            <a:spAutoFit/>
          </a:bodyPr>
          <a:lstStyle/>
          <a:p>
            <a:r>
              <a:rPr kumimoji="1" lang="en-US" altLang="zh-CN" dirty="0">
                <a:solidFill>
                  <a:schemeClr val="bg1"/>
                </a:solidFill>
              </a:rPr>
              <a:t>Deep inside (poorly understood)</a:t>
            </a:r>
            <a:endParaRPr kumimoji="1" lang="zh-CN" altLang="en-US" dirty="0">
              <a:solidFill>
                <a:schemeClr val="bg1"/>
              </a:solidFill>
            </a:endParaRPr>
          </a:p>
        </p:txBody>
      </p:sp>
      <p:sp>
        <p:nvSpPr>
          <p:cNvPr id="12" name="灯片编号占位符 11">
            <a:extLst>
              <a:ext uri="{FF2B5EF4-FFF2-40B4-BE49-F238E27FC236}">
                <a16:creationId xmlns:a16="http://schemas.microsoft.com/office/drawing/2014/main" id="{974F72B4-3B36-3640-9A2E-A30C6217A288}"/>
              </a:ext>
            </a:extLst>
          </p:cNvPr>
          <p:cNvSpPr>
            <a:spLocks noGrp="1"/>
          </p:cNvSpPr>
          <p:nvPr>
            <p:ph type="sldNum" sz="quarter" idx="12"/>
          </p:nvPr>
        </p:nvSpPr>
        <p:spPr/>
        <p:txBody>
          <a:bodyPr/>
          <a:lstStyle/>
          <a:p>
            <a:fld id="{FA63AC88-F7A1-4B4D-9A74-2E4FCDF31CA5}" type="slidenum">
              <a:rPr kumimoji="1" lang="zh-CN" altLang="en-US" smtClean="0"/>
              <a:t>3</a:t>
            </a:fld>
            <a:endParaRPr kumimoji="1" lang="zh-CN" altLang="en-US"/>
          </a:p>
        </p:txBody>
      </p:sp>
    </p:spTree>
    <p:extLst>
      <p:ext uri="{BB962C8B-B14F-4D97-AF65-F5344CB8AC3E}">
        <p14:creationId xmlns:p14="http://schemas.microsoft.com/office/powerpoint/2010/main" val="406252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How to study interior of gas giants</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pic>
        <p:nvPicPr>
          <p:cNvPr id="3" name="图片 2">
            <a:extLst>
              <a:ext uri="{FF2B5EF4-FFF2-40B4-BE49-F238E27FC236}">
                <a16:creationId xmlns:a16="http://schemas.microsoft.com/office/drawing/2014/main" id="{EC5DC205-A333-7C4F-A6CF-322A29C04056}"/>
              </a:ext>
            </a:extLst>
          </p:cNvPr>
          <p:cNvPicPr>
            <a:picLocks noChangeAspect="1"/>
          </p:cNvPicPr>
          <p:nvPr/>
        </p:nvPicPr>
        <p:blipFill>
          <a:blip r:embed="rId5"/>
          <a:stretch>
            <a:fillRect/>
          </a:stretch>
        </p:blipFill>
        <p:spPr>
          <a:xfrm>
            <a:off x="838200" y="2325728"/>
            <a:ext cx="3717316" cy="3191873"/>
          </a:xfrm>
          <a:prstGeom prst="rect">
            <a:avLst/>
          </a:prstGeom>
        </p:spPr>
      </p:pic>
      <p:pic>
        <p:nvPicPr>
          <p:cNvPr id="4" name="图片 3">
            <a:extLst>
              <a:ext uri="{FF2B5EF4-FFF2-40B4-BE49-F238E27FC236}">
                <a16:creationId xmlns:a16="http://schemas.microsoft.com/office/drawing/2014/main" id="{FCE6CCDA-D249-4042-9111-C693C256AA1F}"/>
              </a:ext>
            </a:extLst>
          </p:cNvPr>
          <p:cNvPicPr>
            <a:picLocks noChangeAspect="1"/>
          </p:cNvPicPr>
          <p:nvPr/>
        </p:nvPicPr>
        <p:blipFill>
          <a:blip r:embed="rId6"/>
          <a:stretch>
            <a:fillRect/>
          </a:stretch>
        </p:blipFill>
        <p:spPr>
          <a:xfrm>
            <a:off x="6386486" y="2325728"/>
            <a:ext cx="3962400" cy="2273300"/>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4</a:t>
            </a:fld>
            <a:endParaRPr kumimoji="1" lang="zh-CN" altLang="en-US"/>
          </a:p>
        </p:txBody>
      </p:sp>
      <p:sp>
        <p:nvSpPr>
          <p:cNvPr id="10" name="文本框 9">
            <a:extLst>
              <a:ext uri="{FF2B5EF4-FFF2-40B4-BE49-F238E27FC236}">
                <a16:creationId xmlns:a16="http://schemas.microsoft.com/office/drawing/2014/main" id="{1D14FD3B-B652-A14E-AE05-A079DAC33407}"/>
              </a:ext>
            </a:extLst>
          </p:cNvPr>
          <p:cNvSpPr txBox="1"/>
          <p:nvPr/>
        </p:nvSpPr>
        <p:spPr>
          <a:xfrm>
            <a:off x="838200" y="1751952"/>
            <a:ext cx="5797408" cy="523220"/>
          </a:xfrm>
          <a:prstGeom prst="rect">
            <a:avLst/>
          </a:prstGeom>
          <a:noFill/>
        </p:spPr>
        <p:txBody>
          <a:bodyPr wrap="square" rtlCol="0">
            <a:spAutoFit/>
          </a:bodyPr>
          <a:lstStyle/>
          <a:p>
            <a:pPr marL="285750" indent="-285750">
              <a:buFont typeface="Wingdings" pitchFamily="2" charset="2"/>
              <a:buChar char="Ø"/>
            </a:pPr>
            <a:r>
              <a:rPr kumimoji="1" lang="en-US" altLang="zh-CN" sz="2800" dirty="0"/>
              <a:t>Detectors</a:t>
            </a:r>
            <a:endParaRPr kumimoji="1" lang="zh-CN" altLang="en-US" sz="2800" dirty="0"/>
          </a:p>
        </p:txBody>
      </p:sp>
      <p:sp>
        <p:nvSpPr>
          <p:cNvPr id="11" name="文本框 10">
            <a:extLst>
              <a:ext uri="{FF2B5EF4-FFF2-40B4-BE49-F238E27FC236}">
                <a16:creationId xmlns:a16="http://schemas.microsoft.com/office/drawing/2014/main" id="{2BE154B7-0CAF-9A48-B519-1365BDBE8128}"/>
              </a:ext>
            </a:extLst>
          </p:cNvPr>
          <p:cNvSpPr txBox="1"/>
          <p:nvPr/>
        </p:nvSpPr>
        <p:spPr>
          <a:xfrm>
            <a:off x="3321069" y="2500053"/>
            <a:ext cx="1041925" cy="369332"/>
          </a:xfrm>
          <a:prstGeom prst="rect">
            <a:avLst/>
          </a:prstGeom>
          <a:noFill/>
        </p:spPr>
        <p:txBody>
          <a:bodyPr wrap="square" rtlCol="0">
            <a:spAutoFit/>
          </a:bodyPr>
          <a:lstStyle/>
          <a:p>
            <a:r>
              <a:rPr kumimoji="1" lang="en-US" altLang="zh-CN" dirty="0">
                <a:solidFill>
                  <a:schemeClr val="bg1"/>
                </a:solidFill>
              </a:rPr>
              <a:t>Galileo</a:t>
            </a:r>
            <a:endParaRPr kumimoji="1" lang="zh-CN" altLang="en-US" dirty="0">
              <a:solidFill>
                <a:schemeClr val="bg1"/>
              </a:solidFill>
            </a:endParaRPr>
          </a:p>
        </p:txBody>
      </p:sp>
      <p:sp>
        <p:nvSpPr>
          <p:cNvPr id="12" name="文本框 11">
            <a:extLst>
              <a:ext uri="{FF2B5EF4-FFF2-40B4-BE49-F238E27FC236}">
                <a16:creationId xmlns:a16="http://schemas.microsoft.com/office/drawing/2014/main" id="{E1EAD27B-1778-6B4F-B4BB-621E204795A1}"/>
              </a:ext>
            </a:extLst>
          </p:cNvPr>
          <p:cNvSpPr txBox="1"/>
          <p:nvPr/>
        </p:nvSpPr>
        <p:spPr>
          <a:xfrm>
            <a:off x="6517422" y="2482547"/>
            <a:ext cx="1041925" cy="369332"/>
          </a:xfrm>
          <a:prstGeom prst="rect">
            <a:avLst/>
          </a:prstGeom>
          <a:noFill/>
        </p:spPr>
        <p:txBody>
          <a:bodyPr wrap="square" rtlCol="0">
            <a:spAutoFit/>
          </a:bodyPr>
          <a:lstStyle/>
          <a:p>
            <a:r>
              <a:rPr kumimoji="1" lang="en-US" altLang="zh-CN" dirty="0">
                <a:solidFill>
                  <a:schemeClr val="bg1"/>
                </a:solidFill>
              </a:rPr>
              <a:t>Juno</a:t>
            </a:r>
            <a:endParaRPr kumimoji="1" lang="zh-CN" altLang="en-US" dirty="0">
              <a:solidFill>
                <a:schemeClr val="bg1"/>
              </a:solidFill>
            </a:endParaRPr>
          </a:p>
        </p:txBody>
      </p:sp>
      <p:sp>
        <p:nvSpPr>
          <p:cNvPr id="13" name="文本框 12">
            <a:extLst>
              <a:ext uri="{FF2B5EF4-FFF2-40B4-BE49-F238E27FC236}">
                <a16:creationId xmlns:a16="http://schemas.microsoft.com/office/drawing/2014/main" id="{6FD806BD-8FE2-C649-9ECF-C43F9760A601}"/>
              </a:ext>
            </a:extLst>
          </p:cNvPr>
          <p:cNvSpPr txBox="1"/>
          <p:nvPr/>
        </p:nvSpPr>
        <p:spPr>
          <a:xfrm>
            <a:off x="838200" y="5661526"/>
            <a:ext cx="4347754" cy="830997"/>
          </a:xfrm>
          <a:prstGeom prst="rect">
            <a:avLst/>
          </a:prstGeom>
          <a:noFill/>
        </p:spPr>
        <p:txBody>
          <a:bodyPr wrap="square" rtlCol="0">
            <a:spAutoFit/>
          </a:bodyPr>
          <a:lstStyle/>
          <a:p>
            <a:pPr marL="285750" indent="-285750">
              <a:buFont typeface="Wingdings" pitchFamily="2" charset="2"/>
              <a:buChar char="Ø"/>
            </a:pPr>
            <a:r>
              <a:rPr kumimoji="1" lang="en-US" altLang="zh-CN" sz="2400" dirty="0"/>
              <a:t>Direct crush into atmosphere</a:t>
            </a:r>
          </a:p>
          <a:p>
            <a:pPr marL="285750" indent="-285750">
              <a:buFont typeface="Wingdings" pitchFamily="2" charset="2"/>
              <a:buChar char="Ø"/>
            </a:pPr>
            <a:r>
              <a:rPr kumimoji="1" lang="en-US" altLang="zh-CN" sz="2400" dirty="0"/>
              <a:t>Only 1 hour time</a:t>
            </a:r>
            <a:endParaRPr kumimoji="1" lang="zh-CN" altLang="en-US" sz="2400" dirty="0"/>
          </a:p>
        </p:txBody>
      </p:sp>
      <p:sp>
        <p:nvSpPr>
          <p:cNvPr id="14" name="文本框 13">
            <a:extLst>
              <a:ext uri="{FF2B5EF4-FFF2-40B4-BE49-F238E27FC236}">
                <a16:creationId xmlns:a16="http://schemas.microsoft.com/office/drawing/2014/main" id="{A4B7A94C-34C8-5242-88B2-13719BCA81CF}"/>
              </a:ext>
            </a:extLst>
          </p:cNvPr>
          <p:cNvSpPr txBox="1"/>
          <p:nvPr/>
        </p:nvSpPr>
        <p:spPr>
          <a:xfrm>
            <a:off x="6241523" y="4982186"/>
            <a:ext cx="4347754" cy="461665"/>
          </a:xfrm>
          <a:prstGeom prst="rect">
            <a:avLst/>
          </a:prstGeom>
          <a:noFill/>
        </p:spPr>
        <p:txBody>
          <a:bodyPr wrap="square" rtlCol="0">
            <a:spAutoFit/>
          </a:bodyPr>
          <a:lstStyle/>
          <a:p>
            <a:pPr marL="285750" indent="-285750">
              <a:buFont typeface="Wingdings" pitchFamily="2" charset="2"/>
              <a:buChar char="Ø"/>
            </a:pPr>
            <a:r>
              <a:rPr kumimoji="1" lang="en-US" altLang="zh-CN" sz="2400" dirty="0"/>
              <a:t>Detect interior by gravitation</a:t>
            </a:r>
            <a:endParaRPr kumimoji="1" lang="zh-CN" altLang="en-US" sz="2400" dirty="0"/>
          </a:p>
        </p:txBody>
      </p:sp>
    </p:spTree>
    <p:extLst>
      <p:ext uri="{BB962C8B-B14F-4D97-AF65-F5344CB8AC3E}">
        <p14:creationId xmlns:p14="http://schemas.microsoft.com/office/powerpoint/2010/main" val="397302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How to study interior of gas giants</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5</a:t>
            </a:fld>
            <a:endParaRPr kumimoji="1" lang="zh-CN" altLang="en-US"/>
          </a:p>
        </p:txBody>
      </p:sp>
      <p:sp>
        <p:nvSpPr>
          <p:cNvPr id="10" name="文本框 9">
            <a:extLst>
              <a:ext uri="{FF2B5EF4-FFF2-40B4-BE49-F238E27FC236}">
                <a16:creationId xmlns:a16="http://schemas.microsoft.com/office/drawing/2014/main" id="{1D14FD3B-B652-A14E-AE05-A079DAC33407}"/>
              </a:ext>
            </a:extLst>
          </p:cNvPr>
          <p:cNvSpPr txBox="1"/>
          <p:nvPr/>
        </p:nvSpPr>
        <p:spPr>
          <a:xfrm>
            <a:off x="838200" y="2213462"/>
            <a:ext cx="5797408" cy="523220"/>
          </a:xfrm>
          <a:prstGeom prst="rect">
            <a:avLst/>
          </a:prstGeom>
          <a:noFill/>
        </p:spPr>
        <p:txBody>
          <a:bodyPr wrap="square" rtlCol="0">
            <a:spAutoFit/>
          </a:bodyPr>
          <a:lstStyle/>
          <a:p>
            <a:pPr marL="285750" indent="-285750">
              <a:buFont typeface="Wingdings" pitchFamily="2" charset="2"/>
              <a:buChar char="Ø"/>
            </a:pPr>
            <a:r>
              <a:rPr kumimoji="1" lang="en-US" altLang="zh-CN" sz="2800" dirty="0"/>
              <a:t>Exoplanets</a:t>
            </a:r>
            <a:endParaRPr kumimoji="1" lang="zh-CN" altLang="en-US" sz="2800" dirty="0"/>
          </a:p>
        </p:txBody>
      </p:sp>
      <p:pic>
        <p:nvPicPr>
          <p:cNvPr id="5" name="图片 4">
            <a:extLst>
              <a:ext uri="{FF2B5EF4-FFF2-40B4-BE49-F238E27FC236}">
                <a16:creationId xmlns:a16="http://schemas.microsoft.com/office/drawing/2014/main" id="{D0D2B45A-B070-7043-B6A5-C9CE0F679363}"/>
              </a:ext>
            </a:extLst>
          </p:cNvPr>
          <p:cNvPicPr>
            <a:picLocks noChangeAspect="1"/>
          </p:cNvPicPr>
          <p:nvPr/>
        </p:nvPicPr>
        <p:blipFill>
          <a:blip r:embed="rId5"/>
          <a:stretch>
            <a:fillRect/>
          </a:stretch>
        </p:blipFill>
        <p:spPr>
          <a:xfrm>
            <a:off x="6828358" y="2818341"/>
            <a:ext cx="4224201" cy="2375773"/>
          </a:xfrm>
          <a:prstGeom prst="rect">
            <a:avLst/>
          </a:prstGeom>
        </p:spPr>
      </p:pic>
      <p:sp>
        <p:nvSpPr>
          <p:cNvPr id="15" name="文本框 14">
            <a:extLst>
              <a:ext uri="{FF2B5EF4-FFF2-40B4-BE49-F238E27FC236}">
                <a16:creationId xmlns:a16="http://schemas.microsoft.com/office/drawing/2014/main" id="{8B6F9EEA-3F60-8441-B3C0-C6C3E41B67A8}"/>
              </a:ext>
            </a:extLst>
          </p:cNvPr>
          <p:cNvSpPr txBox="1"/>
          <p:nvPr/>
        </p:nvSpPr>
        <p:spPr>
          <a:xfrm>
            <a:off x="1141618" y="2880215"/>
            <a:ext cx="5797408" cy="2252027"/>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2400" dirty="0"/>
              <a:t>Exoplanets undergo rare evolutionary tracks</a:t>
            </a:r>
          </a:p>
          <a:p>
            <a:pPr marL="285750" indent="-285750">
              <a:lnSpc>
                <a:spcPct val="150000"/>
              </a:lnSpc>
              <a:buFont typeface="Wingdings" pitchFamily="2" charset="2"/>
              <a:buChar char="Ø"/>
            </a:pPr>
            <a:r>
              <a:rPr kumimoji="1" lang="en-US" altLang="zh-CN" sz="2400" dirty="0"/>
              <a:t>Atmosphere suffers photoevaporation</a:t>
            </a:r>
          </a:p>
          <a:p>
            <a:pPr marL="285750" indent="-285750">
              <a:lnSpc>
                <a:spcPct val="150000"/>
              </a:lnSpc>
              <a:buFont typeface="Wingdings" pitchFamily="2" charset="2"/>
              <a:buChar char="Ø"/>
            </a:pPr>
            <a:r>
              <a:rPr kumimoji="1" lang="en-US" altLang="zh-CN" sz="2400" dirty="0"/>
              <a:t>Possible way to study the planetary core</a:t>
            </a:r>
          </a:p>
        </p:txBody>
      </p:sp>
    </p:spTree>
    <p:extLst>
      <p:ext uri="{BB962C8B-B14F-4D97-AF65-F5344CB8AC3E}">
        <p14:creationId xmlns:p14="http://schemas.microsoft.com/office/powerpoint/2010/main" val="71717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TESS survey</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6</a:t>
            </a:fld>
            <a:endParaRPr kumimoji="1" lang="zh-CN" altLang="en-US"/>
          </a:p>
        </p:txBody>
      </p:sp>
      <p:sp>
        <p:nvSpPr>
          <p:cNvPr id="10" name="文本框 9">
            <a:extLst>
              <a:ext uri="{FF2B5EF4-FFF2-40B4-BE49-F238E27FC236}">
                <a16:creationId xmlns:a16="http://schemas.microsoft.com/office/drawing/2014/main" id="{1D14FD3B-B652-A14E-AE05-A079DAC33407}"/>
              </a:ext>
            </a:extLst>
          </p:cNvPr>
          <p:cNvSpPr txBox="1"/>
          <p:nvPr/>
        </p:nvSpPr>
        <p:spPr>
          <a:xfrm>
            <a:off x="838199" y="2213462"/>
            <a:ext cx="6937497" cy="523220"/>
          </a:xfrm>
          <a:prstGeom prst="rect">
            <a:avLst/>
          </a:prstGeom>
          <a:noFill/>
        </p:spPr>
        <p:txBody>
          <a:bodyPr wrap="square" rtlCol="0">
            <a:spAutoFit/>
          </a:bodyPr>
          <a:lstStyle/>
          <a:p>
            <a:pPr marL="285750" indent="-285750">
              <a:buFont typeface="Wingdings" pitchFamily="2" charset="2"/>
              <a:buChar char="Ø"/>
            </a:pPr>
            <a:r>
              <a:rPr kumimoji="1" lang="en-US" altLang="zh-CN" sz="2800" dirty="0"/>
              <a:t>TESS (</a:t>
            </a:r>
            <a:r>
              <a:rPr kumimoji="1" lang="fr-FR" altLang="zh-CN" sz="2800" dirty="0" err="1"/>
              <a:t>Transiting</a:t>
            </a:r>
            <a:r>
              <a:rPr kumimoji="1" lang="fr-FR" altLang="zh-CN" sz="2800" dirty="0"/>
              <a:t> </a:t>
            </a:r>
            <a:r>
              <a:rPr kumimoji="1" lang="fr-FR" altLang="zh-CN" sz="2800" dirty="0" err="1"/>
              <a:t>Exoplanet</a:t>
            </a:r>
            <a:r>
              <a:rPr kumimoji="1" lang="fr-FR" altLang="zh-CN" sz="2800" dirty="0"/>
              <a:t> Survey Satellite</a:t>
            </a:r>
            <a:r>
              <a:rPr kumimoji="1" lang="en-US" altLang="zh-CN" sz="2800" dirty="0"/>
              <a:t>)</a:t>
            </a:r>
            <a:endParaRPr kumimoji="1" lang="zh-CN" altLang="en-US" sz="2800" dirty="0"/>
          </a:p>
        </p:txBody>
      </p:sp>
      <p:sp>
        <p:nvSpPr>
          <p:cNvPr id="15" name="文本框 14">
            <a:extLst>
              <a:ext uri="{FF2B5EF4-FFF2-40B4-BE49-F238E27FC236}">
                <a16:creationId xmlns:a16="http://schemas.microsoft.com/office/drawing/2014/main" id="{8B6F9EEA-3F60-8441-B3C0-C6C3E41B67A8}"/>
              </a:ext>
            </a:extLst>
          </p:cNvPr>
          <p:cNvSpPr txBox="1"/>
          <p:nvPr/>
        </p:nvSpPr>
        <p:spPr>
          <a:xfrm>
            <a:off x="1154680" y="3239781"/>
            <a:ext cx="6134394" cy="1144031"/>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2400" dirty="0"/>
              <a:t>Detect planet transits from star light curve</a:t>
            </a:r>
          </a:p>
          <a:p>
            <a:pPr marL="285750" indent="-285750">
              <a:lnSpc>
                <a:spcPct val="150000"/>
              </a:lnSpc>
              <a:buFont typeface="Wingdings" pitchFamily="2" charset="2"/>
              <a:buChar char="Ø"/>
            </a:pPr>
            <a:r>
              <a:rPr kumimoji="1" lang="en-US" altLang="zh-CN" sz="2400" dirty="0"/>
              <a:t>A powerful tool to catch exoplanets</a:t>
            </a:r>
          </a:p>
        </p:txBody>
      </p:sp>
      <p:pic>
        <p:nvPicPr>
          <p:cNvPr id="3" name="图片 2">
            <a:extLst>
              <a:ext uri="{FF2B5EF4-FFF2-40B4-BE49-F238E27FC236}">
                <a16:creationId xmlns:a16="http://schemas.microsoft.com/office/drawing/2014/main" id="{F98A76FB-259B-0B41-BEAC-B3E2A4AC369E}"/>
              </a:ext>
            </a:extLst>
          </p:cNvPr>
          <p:cNvPicPr>
            <a:picLocks noChangeAspect="1"/>
          </p:cNvPicPr>
          <p:nvPr/>
        </p:nvPicPr>
        <p:blipFill>
          <a:blip r:embed="rId5"/>
          <a:stretch>
            <a:fillRect/>
          </a:stretch>
        </p:blipFill>
        <p:spPr>
          <a:xfrm>
            <a:off x="7775697" y="1678750"/>
            <a:ext cx="4352193" cy="4352193"/>
          </a:xfrm>
          <a:prstGeom prst="rect">
            <a:avLst/>
          </a:prstGeom>
        </p:spPr>
      </p:pic>
    </p:spTree>
    <p:extLst>
      <p:ext uri="{BB962C8B-B14F-4D97-AF65-F5344CB8AC3E}">
        <p14:creationId xmlns:p14="http://schemas.microsoft.com/office/powerpoint/2010/main" val="146935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TOI-849b</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7</a:t>
            </a:fld>
            <a:endParaRPr kumimoji="1" lang="zh-CN" altLang="en-US"/>
          </a:p>
        </p:txBody>
      </p:sp>
      <p:pic>
        <p:nvPicPr>
          <p:cNvPr id="5" name="图片 4">
            <a:extLst>
              <a:ext uri="{FF2B5EF4-FFF2-40B4-BE49-F238E27FC236}">
                <a16:creationId xmlns:a16="http://schemas.microsoft.com/office/drawing/2014/main" id="{1D7B2958-A010-D049-8181-E626BF255F9D}"/>
              </a:ext>
            </a:extLst>
          </p:cNvPr>
          <p:cNvPicPr>
            <a:picLocks noChangeAspect="1"/>
          </p:cNvPicPr>
          <p:nvPr/>
        </p:nvPicPr>
        <p:blipFill>
          <a:blip r:embed="rId5"/>
          <a:stretch>
            <a:fillRect/>
          </a:stretch>
        </p:blipFill>
        <p:spPr>
          <a:xfrm>
            <a:off x="838199" y="2036136"/>
            <a:ext cx="10714446" cy="1793308"/>
          </a:xfrm>
          <a:prstGeom prst="rect">
            <a:avLst/>
          </a:prstGeom>
        </p:spPr>
      </p:pic>
      <p:sp>
        <p:nvSpPr>
          <p:cNvPr id="11" name="文本框 10">
            <a:extLst>
              <a:ext uri="{FF2B5EF4-FFF2-40B4-BE49-F238E27FC236}">
                <a16:creationId xmlns:a16="http://schemas.microsoft.com/office/drawing/2014/main" id="{26E1AE58-A2DD-4D4B-92BF-57E29B05E7F1}"/>
              </a:ext>
            </a:extLst>
          </p:cNvPr>
          <p:cNvSpPr txBox="1"/>
          <p:nvPr/>
        </p:nvSpPr>
        <p:spPr>
          <a:xfrm>
            <a:off x="838199" y="4076899"/>
            <a:ext cx="6937497" cy="1384995"/>
          </a:xfrm>
          <a:prstGeom prst="rect">
            <a:avLst/>
          </a:prstGeom>
          <a:noFill/>
        </p:spPr>
        <p:txBody>
          <a:bodyPr wrap="square" rtlCol="0">
            <a:spAutoFit/>
          </a:bodyPr>
          <a:lstStyle/>
          <a:p>
            <a:pPr marL="285750" indent="-285750">
              <a:buFont typeface="Wingdings" pitchFamily="2" charset="2"/>
              <a:buChar char="Ø"/>
            </a:pPr>
            <a:r>
              <a:rPr kumimoji="1" lang="en-US" altLang="zh-CN" sz="2800" dirty="0"/>
              <a:t>Periodical dip of 0.766d</a:t>
            </a:r>
          </a:p>
          <a:p>
            <a:pPr marL="285750" indent="-285750">
              <a:buFont typeface="Wingdings" pitchFamily="2" charset="2"/>
              <a:buChar char="Ø"/>
            </a:pPr>
            <a:endParaRPr kumimoji="1" lang="en-US" altLang="zh-CN" sz="2800" dirty="0"/>
          </a:p>
          <a:p>
            <a:pPr marL="285750" indent="-285750">
              <a:buFont typeface="Wingdings" pitchFamily="2" charset="2"/>
              <a:buChar char="Ø"/>
            </a:pPr>
            <a:r>
              <a:rPr kumimoji="1" lang="en-US" altLang="zh-CN" sz="2800" dirty="0"/>
              <a:t>“ultrashort-period” planet</a:t>
            </a:r>
            <a:endParaRPr kumimoji="1" lang="zh-CN" altLang="en-US" sz="2800" dirty="0"/>
          </a:p>
        </p:txBody>
      </p:sp>
    </p:spTree>
    <p:extLst>
      <p:ext uri="{BB962C8B-B14F-4D97-AF65-F5344CB8AC3E}">
        <p14:creationId xmlns:p14="http://schemas.microsoft.com/office/powerpoint/2010/main" val="366055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C56E-4FF2-C94C-B395-64FC45CD2C34}"/>
              </a:ext>
            </a:extLst>
          </p:cNvPr>
          <p:cNvSpPr>
            <a:spLocks noGrp="1"/>
          </p:cNvSpPr>
          <p:nvPr>
            <p:ph type="title"/>
          </p:nvPr>
        </p:nvSpPr>
        <p:spPr>
          <a:xfrm>
            <a:off x="838200" y="616148"/>
            <a:ext cx="10515600" cy="798657"/>
          </a:xfrm>
        </p:spPr>
        <p:txBody>
          <a:bodyPr/>
          <a:lstStyle/>
          <a:p>
            <a:r>
              <a:rPr kumimoji="1" lang="en-US" altLang="zh-CN" dirty="0"/>
              <a:t>TOI-849b</a:t>
            </a:r>
            <a:endParaRPr kumimoji="1" lang="zh-CN" altLang="en-US" dirty="0"/>
          </a:p>
        </p:txBody>
      </p:sp>
      <p:pic>
        <p:nvPicPr>
          <p:cNvPr id="6" name="Picture 7">
            <a:extLst>
              <a:ext uri="{FF2B5EF4-FFF2-40B4-BE49-F238E27FC236}">
                <a16:creationId xmlns:a16="http://schemas.microsoft.com/office/drawing/2014/main" id="{73B00422-2C7E-9F46-B124-75340846E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38200" y="1414805"/>
            <a:ext cx="10159314" cy="112266"/>
          </a:xfrm>
          <a:prstGeom prst="rect">
            <a:avLst/>
          </a:prstGeom>
        </p:spPr>
      </p:pic>
      <p:pic>
        <p:nvPicPr>
          <p:cNvPr id="7" name="Picture 15">
            <a:extLst>
              <a:ext uri="{FF2B5EF4-FFF2-40B4-BE49-F238E27FC236}">
                <a16:creationId xmlns:a16="http://schemas.microsoft.com/office/drawing/2014/main" id="{FC02AFB6-3A20-CA43-95BC-4C9A87B3C771}"/>
              </a:ext>
            </a:extLst>
          </p:cNvPr>
          <p:cNvPicPr>
            <a:picLocks noChangeAspect="1"/>
          </p:cNvPicPr>
          <p:nvPr/>
        </p:nvPicPr>
        <p:blipFill>
          <a:blip r:embed="rId4"/>
          <a:stretch>
            <a:fillRect/>
          </a:stretch>
        </p:blipFill>
        <p:spPr>
          <a:xfrm>
            <a:off x="10589277" y="231433"/>
            <a:ext cx="1885332" cy="1414805"/>
          </a:xfrm>
          <a:prstGeom prst="rect">
            <a:avLst/>
          </a:prstGeom>
        </p:spPr>
      </p:pic>
      <p:sp>
        <p:nvSpPr>
          <p:cNvPr id="9" name="灯片编号占位符 8">
            <a:extLst>
              <a:ext uri="{FF2B5EF4-FFF2-40B4-BE49-F238E27FC236}">
                <a16:creationId xmlns:a16="http://schemas.microsoft.com/office/drawing/2014/main" id="{A3F19B1B-FF08-8442-9CD3-617DE2160434}"/>
              </a:ext>
            </a:extLst>
          </p:cNvPr>
          <p:cNvSpPr>
            <a:spLocks noGrp="1"/>
          </p:cNvSpPr>
          <p:nvPr>
            <p:ph type="sldNum" sz="quarter" idx="12"/>
          </p:nvPr>
        </p:nvSpPr>
        <p:spPr/>
        <p:txBody>
          <a:bodyPr/>
          <a:lstStyle/>
          <a:p>
            <a:fld id="{FA63AC88-F7A1-4B4D-9A74-2E4FCDF31CA5}" type="slidenum">
              <a:rPr kumimoji="1" lang="zh-CN" altLang="en-US" smtClean="0"/>
              <a:t>8</a:t>
            </a:fld>
            <a:endParaRPr kumimoji="1" lang="zh-CN" altLang="en-US"/>
          </a:p>
        </p:txBody>
      </p:sp>
      <p:sp>
        <p:nvSpPr>
          <p:cNvPr id="11" name="文本框 10">
            <a:extLst>
              <a:ext uri="{FF2B5EF4-FFF2-40B4-BE49-F238E27FC236}">
                <a16:creationId xmlns:a16="http://schemas.microsoft.com/office/drawing/2014/main" id="{26E1AE58-A2DD-4D4B-92BF-57E29B05E7F1}"/>
              </a:ext>
            </a:extLst>
          </p:cNvPr>
          <p:cNvSpPr txBox="1"/>
          <p:nvPr/>
        </p:nvSpPr>
        <p:spPr>
          <a:xfrm>
            <a:off x="838200" y="1799520"/>
            <a:ext cx="6937497" cy="523220"/>
          </a:xfrm>
          <a:prstGeom prst="rect">
            <a:avLst/>
          </a:prstGeom>
          <a:noFill/>
        </p:spPr>
        <p:txBody>
          <a:bodyPr wrap="square" rtlCol="0">
            <a:spAutoFit/>
          </a:bodyPr>
          <a:lstStyle/>
          <a:p>
            <a:pPr marL="285750" indent="-285750">
              <a:buFont typeface="Wingdings" pitchFamily="2" charset="2"/>
              <a:buChar char="Ø"/>
            </a:pPr>
            <a:r>
              <a:rPr kumimoji="1" lang="en-US" altLang="zh-CN" sz="2800" dirty="0"/>
              <a:t>Phase folded light curve</a:t>
            </a:r>
            <a:endParaRPr kumimoji="1" lang="zh-CN" altLang="en-US" sz="2800" dirty="0"/>
          </a:p>
        </p:txBody>
      </p:sp>
      <p:pic>
        <p:nvPicPr>
          <p:cNvPr id="4" name="图片 3">
            <a:extLst>
              <a:ext uri="{FF2B5EF4-FFF2-40B4-BE49-F238E27FC236}">
                <a16:creationId xmlns:a16="http://schemas.microsoft.com/office/drawing/2014/main" id="{F1E70842-38A3-6A49-A37E-E9441699CC79}"/>
              </a:ext>
            </a:extLst>
          </p:cNvPr>
          <p:cNvPicPr>
            <a:picLocks noChangeAspect="1"/>
          </p:cNvPicPr>
          <p:nvPr/>
        </p:nvPicPr>
        <p:blipFill>
          <a:blip r:embed="rId5"/>
          <a:stretch>
            <a:fillRect/>
          </a:stretch>
        </p:blipFill>
        <p:spPr>
          <a:xfrm>
            <a:off x="838200" y="2536406"/>
            <a:ext cx="5971074" cy="3819944"/>
          </a:xfrm>
          <a:prstGeom prst="rect">
            <a:avLst/>
          </a:prstGeom>
        </p:spPr>
      </p:pic>
      <p:pic>
        <p:nvPicPr>
          <p:cNvPr id="10" name="图片 9">
            <a:extLst>
              <a:ext uri="{FF2B5EF4-FFF2-40B4-BE49-F238E27FC236}">
                <a16:creationId xmlns:a16="http://schemas.microsoft.com/office/drawing/2014/main" id="{0D76B94B-3BAE-A742-ABB2-1A70EEA80463}"/>
              </a:ext>
            </a:extLst>
          </p:cNvPr>
          <p:cNvPicPr>
            <a:picLocks noChangeAspect="1"/>
          </p:cNvPicPr>
          <p:nvPr/>
        </p:nvPicPr>
        <p:blipFill>
          <a:blip r:embed="rId6"/>
          <a:stretch>
            <a:fillRect/>
          </a:stretch>
        </p:blipFill>
        <p:spPr>
          <a:xfrm>
            <a:off x="7071376" y="2536406"/>
            <a:ext cx="3926137" cy="3663922"/>
          </a:xfrm>
          <a:prstGeom prst="rect">
            <a:avLst/>
          </a:prstGeom>
        </p:spPr>
      </p:pic>
      <p:sp>
        <p:nvSpPr>
          <p:cNvPr id="12" name="文本框 11">
            <a:extLst>
              <a:ext uri="{FF2B5EF4-FFF2-40B4-BE49-F238E27FC236}">
                <a16:creationId xmlns:a16="http://schemas.microsoft.com/office/drawing/2014/main" id="{D4212B9C-6546-A24B-8DEB-DA870BF7050B}"/>
              </a:ext>
            </a:extLst>
          </p:cNvPr>
          <p:cNvSpPr txBox="1"/>
          <p:nvPr/>
        </p:nvSpPr>
        <p:spPr>
          <a:xfrm>
            <a:off x="1557584" y="2662715"/>
            <a:ext cx="689228" cy="369332"/>
          </a:xfrm>
          <a:prstGeom prst="rect">
            <a:avLst/>
          </a:prstGeom>
          <a:noFill/>
        </p:spPr>
        <p:txBody>
          <a:bodyPr wrap="square" rtlCol="0">
            <a:spAutoFit/>
          </a:bodyPr>
          <a:lstStyle/>
          <a:p>
            <a:r>
              <a:rPr kumimoji="1" lang="en-US" altLang="zh-CN" dirty="0">
                <a:solidFill>
                  <a:srgbClr val="FF0000"/>
                </a:solidFill>
              </a:rPr>
              <a:t>TESS</a:t>
            </a:r>
          </a:p>
        </p:txBody>
      </p:sp>
      <p:sp>
        <p:nvSpPr>
          <p:cNvPr id="13" name="文本框 12">
            <a:extLst>
              <a:ext uri="{FF2B5EF4-FFF2-40B4-BE49-F238E27FC236}">
                <a16:creationId xmlns:a16="http://schemas.microsoft.com/office/drawing/2014/main" id="{0093A326-E572-F143-86F7-57E5F6FFC857}"/>
              </a:ext>
            </a:extLst>
          </p:cNvPr>
          <p:cNvSpPr txBox="1"/>
          <p:nvPr/>
        </p:nvSpPr>
        <p:spPr>
          <a:xfrm>
            <a:off x="4766692" y="2662715"/>
            <a:ext cx="837273" cy="369332"/>
          </a:xfrm>
          <a:prstGeom prst="rect">
            <a:avLst/>
          </a:prstGeom>
          <a:noFill/>
        </p:spPr>
        <p:txBody>
          <a:bodyPr wrap="square" rtlCol="0">
            <a:spAutoFit/>
          </a:bodyPr>
          <a:lstStyle/>
          <a:p>
            <a:r>
              <a:rPr kumimoji="1" lang="en-US" altLang="zh-CN" dirty="0">
                <a:solidFill>
                  <a:srgbClr val="FF0000"/>
                </a:solidFill>
              </a:rPr>
              <a:t>NGTS</a:t>
            </a:r>
          </a:p>
        </p:txBody>
      </p:sp>
      <p:sp>
        <p:nvSpPr>
          <p:cNvPr id="14" name="文本框 13">
            <a:extLst>
              <a:ext uri="{FF2B5EF4-FFF2-40B4-BE49-F238E27FC236}">
                <a16:creationId xmlns:a16="http://schemas.microsoft.com/office/drawing/2014/main" id="{8356ADF5-99B5-1347-A861-8EF6CB93DCE0}"/>
              </a:ext>
            </a:extLst>
          </p:cNvPr>
          <p:cNvSpPr txBox="1"/>
          <p:nvPr/>
        </p:nvSpPr>
        <p:spPr>
          <a:xfrm>
            <a:off x="9749480" y="2685512"/>
            <a:ext cx="1004914" cy="369332"/>
          </a:xfrm>
          <a:prstGeom prst="rect">
            <a:avLst/>
          </a:prstGeom>
          <a:noFill/>
        </p:spPr>
        <p:txBody>
          <a:bodyPr wrap="square" rtlCol="0">
            <a:spAutoFit/>
          </a:bodyPr>
          <a:lstStyle/>
          <a:p>
            <a:r>
              <a:rPr kumimoji="1" lang="en-US" altLang="zh-CN" dirty="0">
                <a:solidFill>
                  <a:srgbClr val="FF0000"/>
                </a:solidFill>
              </a:rPr>
              <a:t>LCOGT</a:t>
            </a:r>
          </a:p>
        </p:txBody>
      </p:sp>
    </p:spTree>
    <p:extLst>
      <p:ext uri="{BB962C8B-B14F-4D97-AF65-F5344CB8AC3E}">
        <p14:creationId xmlns:p14="http://schemas.microsoft.com/office/powerpoint/2010/main" val="314008402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2030</Words>
  <Application>Microsoft Macintosh PowerPoint</Application>
  <PresentationFormat>宽屏</PresentationFormat>
  <Paragraphs>193</Paragraphs>
  <Slides>23</Slides>
  <Notes>23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23</vt:i4>
      </vt:variant>
    </vt:vector>
  </HeadingPairs>
  <TitlesOfParts>
    <vt:vector size="28" baseType="lpstr">
      <vt:lpstr>等线</vt:lpstr>
      <vt:lpstr>等线 Light</vt:lpstr>
      <vt:lpstr>Arial</vt:lpstr>
      <vt:lpstr>Wingdings</vt:lpstr>
      <vt:lpstr>Office 主题​​</vt:lpstr>
      <vt:lpstr>A remnant planetary core  in the hot-Neptune desert</vt:lpstr>
      <vt:lpstr>Planets</vt:lpstr>
      <vt:lpstr>Interior of rocky planets</vt:lpstr>
      <vt:lpstr>Interior of gas giants</vt:lpstr>
      <vt:lpstr>How to study interior of gas giants</vt:lpstr>
      <vt:lpstr>How to study interior of gas giants</vt:lpstr>
      <vt:lpstr>TESS survey</vt:lpstr>
      <vt:lpstr>TOI-849b</vt:lpstr>
      <vt:lpstr>TOI-849b</vt:lpstr>
      <vt:lpstr>TOI-849b</vt:lpstr>
      <vt:lpstr>Not a companion star</vt:lpstr>
      <vt:lpstr>Not a companion star</vt:lpstr>
      <vt:lpstr>Why is TOI-849b special?</vt:lpstr>
      <vt:lpstr>Why is TOI-849b special?</vt:lpstr>
      <vt:lpstr>Why is TOI-849b special?</vt:lpstr>
      <vt:lpstr>Envelop of TOI-849b</vt:lpstr>
      <vt:lpstr>PowerPoint 演示文稿</vt:lpstr>
      <vt:lpstr>Envelop of TOI-849b</vt:lpstr>
      <vt:lpstr>Explanations of low envelop mass</vt:lpstr>
      <vt:lpstr>Explanations of low envelop mass</vt:lpstr>
      <vt:lpstr>TOI-849b and planet core</vt:lpstr>
      <vt:lpstr>Summary (take-home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20190429 Group Meeting</dc:title>
  <dc:creator>黄 佳辉</dc:creator>
  <cp:lastModifiedBy>黄 佳辉</cp:lastModifiedBy>
  <cp:revision>142</cp:revision>
  <dcterms:created xsi:type="dcterms:W3CDTF">2019-04-28T02:36:19Z</dcterms:created>
  <dcterms:modified xsi:type="dcterms:W3CDTF">2021-11-29T07:06:04Z</dcterms:modified>
</cp:coreProperties>
</file>