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73" r:id="rId5"/>
    <p:sldId id="283" r:id="rId6"/>
    <p:sldId id="284" r:id="rId7"/>
    <p:sldId id="274" r:id="rId8"/>
    <p:sldId id="276" r:id="rId9"/>
    <p:sldId id="269" r:id="rId10"/>
    <p:sldId id="277" r:id="rId11"/>
    <p:sldId id="272" r:id="rId12"/>
    <p:sldId id="271" r:id="rId13"/>
    <p:sldId id="270" r:id="rId14"/>
    <p:sldId id="279" r:id="rId15"/>
    <p:sldId id="265"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3"/>
    <p:restoredTop sz="94767"/>
  </p:normalViewPr>
  <p:slideViewPr>
    <p:cSldViewPr snapToGrid="0" snapToObjects="1">
      <p:cViewPr varScale="1">
        <p:scale>
          <a:sx n="119" d="100"/>
          <a:sy n="119" d="100"/>
        </p:scale>
        <p:origin x="232"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5cd907b769f19800" providerId="LiveId" clId="{8369746F-18CB-4EAF-8EE1-1D98C0684862}"/>
    <pc:docChg chg="custSel addSld delSld modSld">
      <pc:chgData name="" userId="5cd907b769f19800" providerId="LiveId" clId="{8369746F-18CB-4EAF-8EE1-1D98C0684862}" dt="2021-11-27T12:50:36.865" v="285"/>
      <pc:docMkLst>
        <pc:docMk/>
      </pc:docMkLst>
      <pc:sldChg chg="modTransition">
        <pc:chgData name="" userId="5cd907b769f19800" providerId="LiveId" clId="{8369746F-18CB-4EAF-8EE1-1D98C0684862}" dt="2021-11-25T01:44:13.776" v="1"/>
        <pc:sldMkLst>
          <pc:docMk/>
          <pc:sldMk cId="3740624184" sldId="256"/>
        </pc:sldMkLst>
      </pc:sldChg>
      <pc:sldChg chg="modTransition">
        <pc:chgData name="" userId="5cd907b769f19800" providerId="LiveId" clId="{8369746F-18CB-4EAF-8EE1-1D98C0684862}" dt="2021-11-25T01:44:16.806" v="5"/>
        <pc:sldMkLst>
          <pc:docMk/>
          <pc:sldMk cId="529116098" sldId="257"/>
        </pc:sldMkLst>
      </pc:sldChg>
      <pc:sldChg chg="modTransition">
        <pc:chgData name="" userId="5cd907b769f19800" providerId="LiveId" clId="{8369746F-18CB-4EAF-8EE1-1D98C0684862}" dt="2021-11-25T01:44:17.811" v="9"/>
        <pc:sldMkLst>
          <pc:docMk/>
          <pc:sldMk cId="937528234" sldId="258"/>
        </pc:sldMkLst>
      </pc:sldChg>
      <pc:sldChg chg="modTransition">
        <pc:chgData name="" userId="5cd907b769f19800" providerId="LiveId" clId="{8369746F-18CB-4EAF-8EE1-1D98C0684862}" dt="2021-11-25T01:44:50.168" v="13"/>
        <pc:sldMkLst>
          <pc:docMk/>
          <pc:sldMk cId="3764516532" sldId="259"/>
        </pc:sldMkLst>
      </pc:sldChg>
      <pc:sldChg chg="modTransition">
        <pc:chgData name="" userId="5cd907b769f19800" providerId="LiveId" clId="{8369746F-18CB-4EAF-8EE1-1D98C0684862}" dt="2021-11-25T01:49:13.563" v="26"/>
        <pc:sldMkLst>
          <pc:docMk/>
          <pc:sldMk cId="1281753693" sldId="260"/>
        </pc:sldMkLst>
      </pc:sldChg>
      <pc:sldChg chg="modTransition">
        <pc:chgData name="" userId="5cd907b769f19800" providerId="LiveId" clId="{8369746F-18CB-4EAF-8EE1-1D98C0684862}" dt="2021-11-27T12:50:36.865" v="285"/>
        <pc:sldMkLst>
          <pc:docMk/>
          <pc:sldMk cId="1554920842" sldId="263"/>
        </pc:sldMkLst>
      </pc:sldChg>
      <pc:sldChg chg="addSp delSp modSp add modTransition">
        <pc:chgData name="" userId="5cd907b769f19800" providerId="LiveId" clId="{8369746F-18CB-4EAF-8EE1-1D98C0684862}" dt="2021-11-25T02:01:47.205" v="269"/>
        <pc:sldMkLst>
          <pc:docMk/>
          <pc:sldMk cId="2708261638" sldId="264"/>
        </pc:sldMkLst>
        <pc:spChg chg="del">
          <ac:chgData name="" userId="5cd907b769f19800" providerId="LiveId" clId="{8369746F-18CB-4EAF-8EE1-1D98C0684862}" dt="2021-11-25T01:49:15.273" v="29"/>
          <ac:spMkLst>
            <pc:docMk/>
            <pc:sldMk cId="2708261638" sldId="264"/>
            <ac:spMk id="3" creationId="{2F4A4B89-592C-4398-81B9-C8515ED9250B}"/>
          </ac:spMkLst>
        </pc:spChg>
        <pc:spChg chg="add mod">
          <ac:chgData name="" userId="5cd907b769f19800" providerId="LiveId" clId="{8369746F-18CB-4EAF-8EE1-1D98C0684862}" dt="2021-11-25T01:59:07.005" v="210" actId="1076"/>
          <ac:spMkLst>
            <pc:docMk/>
            <pc:sldMk cId="2708261638" sldId="264"/>
            <ac:spMk id="5" creationId="{8EF66CD3-444E-445A-B685-D27D34E3BE64}"/>
          </ac:spMkLst>
        </pc:spChg>
        <pc:spChg chg="add mod">
          <ac:chgData name="" userId="5cd907b769f19800" providerId="LiveId" clId="{8369746F-18CB-4EAF-8EE1-1D98C0684862}" dt="2021-11-25T01:59:38.509" v="212" actId="1076"/>
          <ac:spMkLst>
            <pc:docMk/>
            <pc:sldMk cId="2708261638" sldId="264"/>
            <ac:spMk id="6" creationId="{B34F4A93-CC6E-4C98-8EF8-1DD9408B1A20}"/>
          </ac:spMkLst>
        </pc:spChg>
        <pc:spChg chg="add mod">
          <ac:chgData name="" userId="5cd907b769f19800" providerId="LiveId" clId="{8369746F-18CB-4EAF-8EE1-1D98C0684862}" dt="2021-11-25T02:01:37.036" v="266" actId="20577"/>
          <ac:spMkLst>
            <pc:docMk/>
            <pc:sldMk cId="2708261638" sldId="264"/>
            <ac:spMk id="8" creationId="{4FC6DDE2-21F9-4D41-8706-807577262856}"/>
          </ac:spMkLst>
        </pc:spChg>
        <pc:picChg chg="add mod">
          <ac:chgData name="" userId="5cd907b769f19800" providerId="LiveId" clId="{8369746F-18CB-4EAF-8EE1-1D98C0684862}" dt="2021-11-25T01:58:04.716" v="203" actId="1076"/>
          <ac:picMkLst>
            <pc:docMk/>
            <pc:sldMk cId="2708261638" sldId="264"/>
            <ac:picMk id="4" creationId="{10A75D22-A21E-4A50-9F0B-DA6E3C265512}"/>
          </ac:picMkLst>
        </pc:picChg>
        <pc:picChg chg="add del mod">
          <ac:chgData name="" userId="5cd907b769f19800" providerId="LiveId" clId="{8369746F-18CB-4EAF-8EE1-1D98C0684862}" dt="2021-11-25T02:01:15.701" v="213" actId="478"/>
          <ac:picMkLst>
            <pc:docMk/>
            <pc:sldMk cId="2708261638" sldId="264"/>
            <ac:picMk id="7" creationId="{C0B2C29F-936E-4CFE-844F-731C229013EF}"/>
          </ac:picMkLst>
        </pc:picChg>
      </pc:sldChg>
      <pc:sldChg chg="add modTransition">
        <pc:chgData name="" userId="5cd907b769f19800" providerId="LiveId" clId="{8369746F-18CB-4EAF-8EE1-1D98C0684862}" dt="2021-11-26T15:14:12.236" v="275"/>
        <pc:sldMkLst>
          <pc:docMk/>
          <pc:sldMk cId="3797176766" sldId="265"/>
        </pc:sldMkLst>
      </pc:sldChg>
      <pc:sldChg chg="add">
        <pc:chgData name="" userId="5cd907b769f19800" providerId="LiveId" clId="{8369746F-18CB-4EAF-8EE1-1D98C0684862}" dt="2021-11-26T15:14:11.544" v="272"/>
        <pc:sldMkLst>
          <pc:docMk/>
          <pc:sldMk cId="2240691785" sldId="266"/>
        </pc:sldMkLst>
      </pc:sldChg>
      <pc:sldChg chg="add modTransition">
        <pc:chgData name="" userId="5cd907b769f19800" providerId="LiveId" clId="{8369746F-18CB-4EAF-8EE1-1D98C0684862}" dt="2021-11-27T12:50:36.865" v="283"/>
        <pc:sldMkLst>
          <pc:docMk/>
          <pc:sldMk cId="253830962" sldId="267"/>
        </pc:sldMkLst>
      </pc:sldChg>
      <pc:sldChg chg="add del modTransition">
        <pc:chgData name="" userId="5cd907b769f19800" providerId="LiveId" clId="{8369746F-18CB-4EAF-8EE1-1D98C0684862}" dt="2021-11-26T15:14:16.147" v="278" actId="2696"/>
        <pc:sldMkLst>
          <pc:docMk/>
          <pc:sldMk cId="714037429" sldId="267"/>
        </pc:sldMkLst>
      </pc:sldChg>
    </pc:docChg>
  </pc:docChgLst>
  <pc:docChgLst>
    <pc:chgData name="陈 乃辉" userId="5cd907b769f19800" providerId="LiveId" clId="{C3B3A137-1BCC-1B49-ABFF-F89906BB44E3}"/>
    <pc:docChg chg="custSel addSld delSld modSld sldOrd">
      <pc:chgData name="陈 乃辉" userId="5cd907b769f19800" providerId="LiveId" clId="{C3B3A137-1BCC-1B49-ABFF-F89906BB44E3}" dt="2021-12-10T01:14:16.532" v="11075" actId="20577"/>
      <pc:docMkLst>
        <pc:docMk/>
      </pc:docMkLst>
      <pc:sldChg chg="addSp delSp modSp mod modNotesTx">
        <pc:chgData name="陈 乃辉" userId="5cd907b769f19800" providerId="LiveId" clId="{C3B3A137-1BCC-1B49-ABFF-F89906BB44E3}" dt="2021-12-05T07:54:48.365" v="1601" actId="20577"/>
        <pc:sldMkLst>
          <pc:docMk/>
          <pc:sldMk cId="3740624184" sldId="256"/>
        </pc:sldMkLst>
        <pc:spChg chg="mod">
          <ac:chgData name="陈 乃辉" userId="5cd907b769f19800" providerId="LiveId" clId="{C3B3A137-1BCC-1B49-ABFF-F89906BB44E3}" dt="2021-12-05T07:23:21.500" v="1464" actId="2711"/>
          <ac:spMkLst>
            <pc:docMk/>
            <pc:sldMk cId="3740624184" sldId="256"/>
            <ac:spMk id="2" creationId="{9F4D0CF5-0D3C-0F4E-AC04-4ACA541418AC}"/>
          </ac:spMkLst>
        </pc:spChg>
        <pc:spChg chg="mod">
          <ac:chgData name="陈 乃辉" userId="5cd907b769f19800" providerId="LiveId" clId="{C3B3A137-1BCC-1B49-ABFF-F89906BB44E3}" dt="2021-12-05T07:30:03.538" v="1598" actId="255"/>
          <ac:spMkLst>
            <pc:docMk/>
            <pc:sldMk cId="3740624184" sldId="256"/>
            <ac:spMk id="3" creationId="{EF5E183D-0A35-314C-AC30-EB9DA341DCE3}"/>
          </ac:spMkLst>
        </pc:spChg>
        <pc:spChg chg="add del mod">
          <ac:chgData name="陈 乃辉" userId="5cd907b769f19800" providerId="LiveId" clId="{C3B3A137-1BCC-1B49-ABFF-F89906BB44E3}" dt="2021-12-05T07:24:49.198" v="1556"/>
          <ac:spMkLst>
            <pc:docMk/>
            <pc:sldMk cId="3740624184" sldId="256"/>
            <ac:spMk id="4" creationId="{D75D9BC0-AEF9-6B44-A143-70CF65D27CB7}"/>
          </ac:spMkLst>
        </pc:spChg>
      </pc:sldChg>
      <pc:sldChg chg="modSp mod modNotesTx">
        <pc:chgData name="陈 乃辉" userId="5cd907b769f19800" providerId="LiveId" clId="{C3B3A137-1BCC-1B49-ABFF-F89906BB44E3}" dt="2021-12-10T00:46:51.126" v="10540" actId="20577"/>
        <pc:sldMkLst>
          <pc:docMk/>
          <pc:sldMk cId="529116098" sldId="257"/>
        </pc:sldMkLst>
        <pc:spChg chg="mod">
          <ac:chgData name="陈 乃辉" userId="5cd907b769f19800" providerId="LiveId" clId="{C3B3A137-1BCC-1B49-ABFF-F89906BB44E3}" dt="2021-12-10T00:46:51.126" v="10540" actId="20577"/>
          <ac:spMkLst>
            <pc:docMk/>
            <pc:sldMk cId="529116098" sldId="257"/>
            <ac:spMk id="3" creationId="{41160CDF-319C-B843-9282-1BD4F7E57FFB}"/>
          </ac:spMkLst>
        </pc:spChg>
      </pc:sldChg>
      <pc:sldChg chg="addSp delSp modSp mod">
        <pc:chgData name="陈 乃辉" userId="5cd907b769f19800" providerId="LiveId" clId="{C3B3A137-1BCC-1B49-ABFF-F89906BB44E3}" dt="2021-12-10T01:14:16.532" v="11075" actId="20577"/>
        <pc:sldMkLst>
          <pc:docMk/>
          <pc:sldMk cId="3797176766" sldId="265"/>
        </pc:sldMkLst>
        <pc:spChg chg="mod">
          <ac:chgData name="陈 乃辉" userId="5cd907b769f19800" providerId="LiveId" clId="{C3B3A137-1BCC-1B49-ABFF-F89906BB44E3}" dt="2021-12-05T13:04:29.240" v="8504" actId="20577"/>
          <ac:spMkLst>
            <pc:docMk/>
            <pc:sldMk cId="3797176766" sldId="265"/>
            <ac:spMk id="2" creationId="{D938AFFD-2BF2-437A-ADF9-F2F8E99FAA34}"/>
          </ac:spMkLst>
        </pc:spChg>
        <pc:spChg chg="del">
          <ac:chgData name="陈 乃辉" userId="5cd907b769f19800" providerId="LiveId" clId="{C3B3A137-1BCC-1B49-ABFF-F89906BB44E3}" dt="2021-12-05T13:04:36.733" v="8505" actId="478"/>
          <ac:spMkLst>
            <pc:docMk/>
            <pc:sldMk cId="3797176766" sldId="265"/>
            <ac:spMk id="3" creationId="{BEAFC2C9-2C6C-4E09-8433-0E5E2EE36D92}"/>
          </ac:spMkLst>
        </pc:spChg>
        <pc:spChg chg="add del mod">
          <ac:chgData name="陈 乃辉" userId="5cd907b769f19800" providerId="LiveId" clId="{C3B3A137-1BCC-1B49-ABFF-F89906BB44E3}" dt="2021-12-05T13:04:41.248" v="8506" actId="478"/>
          <ac:spMkLst>
            <pc:docMk/>
            <pc:sldMk cId="3797176766" sldId="265"/>
            <ac:spMk id="5" creationId="{12D9C8BB-212F-7F45-BF93-D9B93C40AC17}"/>
          </ac:spMkLst>
        </pc:spChg>
        <pc:spChg chg="add mod">
          <ac:chgData name="陈 乃辉" userId="5cd907b769f19800" providerId="LiveId" clId="{C3B3A137-1BCC-1B49-ABFF-F89906BB44E3}" dt="2021-12-09T13:51:44.744" v="10521" actId="20577"/>
          <ac:spMkLst>
            <pc:docMk/>
            <pc:sldMk cId="3797176766" sldId="265"/>
            <ac:spMk id="6" creationId="{6A17D55F-BF2B-A94E-AE12-BD80EA6C1073}"/>
          </ac:spMkLst>
        </pc:spChg>
        <pc:spChg chg="add mod">
          <ac:chgData name="陈 乃辉" userId="5cd907b769f19800" providerId="LiveId" clId="{C3B3A137-1BCC-1B49-ABFF-F89906BB44E3}" dt="2021-12-10T01:14:16.532" v="11075" actId="20577"/>
          <ac:spMkLst>
            <pc:docMk/>
            <pc:sldMk cId="3797176766" sldId="265"/>
            <ac:spMk id="7" creationId="{9AD8A90C-9762-7B4E-9695-BBDBF7A5FEB6}"/>
          </ac:spMkLst>
        </pc:spChg>
      </pc:sldChg>
      <pc:sldChg chg="del">
        <pc:chgData name="陈 乃辉" userId="5cd907b769f19800" providerId="LiveId" clId="{C3B3A137-1BCC-1B49-ABFF-F89906BB44E3}" dt="2021-12-05T07:30:38.518" v="1599" actId="2696"/>
        <pc:sldMkLst>
          <pc:docMk/>
          <pc:sldMk cId="2240691785" sldId="266"/>
        </pc:sldMkLst>
      </pc:sldChg>
      <pc:sldChg chg="del">
        <pc:chgData name="陈 乃辉" userId="5cd907b769f19800" providerId="LiveId" clId="{C3B3A137-1BCC-1B49-ABFF-F89906BB44E3}" dt="2021-12-05T07:30:44.418" v="1600" actId="2696"/>
        <pc:sldMkLst>
          <pc:docMk/>
          <pc:sldMk cId="253830962" sldId="267"/>
        </pc:sldMkLst>
      </pc:sldChg>
      <pc:sldChg chg="modSp mod ord modNotesTx">
        <pc:chgData name="陈 乃辉" userId="5cd907b769f19800" providerId="LiveId" clId="{C3B3A137-1BCC-1B49-ABFF-F89906BB44E3}" dt="2021-12-09T12:15:42.254" v="9850" actId="20578"/>
        <pc:sldMkLst>
          <pc:docMk/>
          <pc:sldMk cId="3995999767" sldId="269"/>
        </pc:sldMkLst>
        <pc:spChg chg="mod">
          <ac:chgData name="陈 乃辉" userId="5cd907b769f19800" providerId="LiveId" clId="{C3B3A137-1BCC-1B49-ABFF-F89906BB44E3}" dt="2021-12-06T00:40:05.868" v="9311" actId="20577"/>
          <ac:spMkLst>
            <pc:docMk/>
            <pc:sldMk cId="3995999767" sldId="269"/>
            <ac:spMk id="7" creationId="{12FB61A2-E295-9744-81B8-F0F86F17B301}"/>
          </ac:spMkLst>
        </pc:spChg>
      </pc:sldChg>
      <pc:sldChg chg="addSp delSp modSp mod modNotesTx">
        <pc:chgData name="陈 乃辉" userId="5cd907b769f19800" providerId="LiveId" clId="{C3B3A137-1BCC-1B49-ABFF-F89906BB44E3}" dt="2021-12-10T01:13:34.118" v="10975" actId="20577"/>
        <pc:sldMkLst>
          <pc:docMk/>
          <pc:sldMk cId="566463384" sldId="270"/>
        </pc:sldMkLst>
        <pc:spChg chg="mod">
          <ac:chgData name="陈 乃辉" userId="5cd907b769f19800" providerId="LiveId" clId="{C3B3A137-1BCC-1B49-ABFF-F89906BB44E3}" dt="2021-12-06T00:46:21.293" v="9392" actId="20577"/>
          <ac:spMkLst>
            <pc:docMk/>
            <pc:sldMk cId="566463384" sldId="270"/>
            <ac:spMk id="4" creationId="{2A8D0A40-E1AC-A647-8DA0-46CBFB6B7CB0}"/>
          </ac:spMkLst>
        </pc:spChg>
        <pc:spChg chg="del mod">
          <ac:chgData name="陈 乃辉" userId="5cd907b769f19800" providerId="LiveId" clId="{C3B3A137-1BCC-1B49-ABFF-F89906BB44E3}" dt="2021-12-05T12:38:40.072" v="7592" actId="478"/>
          <ac:spMkLst>
            <pc:docMk/>
            <pc:sldMk cId="566463384" sldId="270"/>
            <ac:spMk id="7" creationId="{676D8D8E-A608-8543-931C-ABDE3ACA2489}"/>
          </ac:spMkLst>
        </pc:spChg>
        <pc:spChg chg="mod">
          <ac:chgData name="陈 乃辉" userId="5cd907b769f19800" providerId="LiveId" clId="{C3B3A137-1BCC-1B49-ABFF-F89906BB44E3}" dt="2021-12-10T01:13:34.118" v="10975" actId="20577"/>
          <ac:spMkLst>
            <pc:docMk/>
            <pc:sldMk cId="566463384" sldId="270"/>
            <ac:spMk id="8" creationId="{7FFC80F1-BD46-D641-B019-CE29E8EDB2FB}"/>
          </ac:spMkLst>
        </pc:spChg>
        <pc:spChg chg="add mod">
          <ac:chgData name="陈 乃辉" userId="5cd907b769f19800" providerId="LiveId" clId="{C3B3A137-1BCC-1B49-ABFF-F89906BB44E3}" dt="2021-12-09T13:47:51.523" v="10362" actId="1076"/>
          <ac:spMkLst>
            <pc:docMk/>
            <pc:sldMk cId="566463384" sldId="270"/>
            <ac:spMk id="10" creationId="{36D6FDC0-5562-8646-93C3-7437F8E1B576}"/>
          </ac:spMkLst>
        </pc:spChg>
        <pc:spChg chg="del">
          <ac:chgData name="陈 乃辉" userId="5cd907b769f19800" providerId="LiveId" clId="{C3B3A137-1BCC-1B49-ABFF-F89906BB44E3}" dt="2021-12-05T12:38:43.855" v="7593" actId="478"/>
          <ac:spMkLst>
            <pc:docMk/>
            <pc:sldMk cId="566463384" sldId="270"/>
            <ac:spMk id="11" creationId="{20C4E096-10C8-C149-BC69-903F6047C305}"/>
          </ac:spMkLst>
        </pc:spChg>
        <pc:picChg chg="del mod">
          <ac:chgData name="陈 乃辉" userId="5cd907b769f19800" providerId="LiveId" clId="{C3B3A137-1BCC-1B49-ABFF-F89906BB44E3}" dt="2021-12-05T12:38:37.084" v="7591" actId="478"/>
          <ac:picMkLst>
            <pc:docMk/>
            <pc:sldMk cId="566463384" sldId="270"/>
            <ac:picMk id="6" creationId="{4A83B979-1015-C341-8D7C-55DCE0279C07}"/>
          </ac:picMkLst>
        </pc:picChg>
        <pc:picChg chg="add mod">
          <ac:chgData name="陈 乃辉" userId="5cd907b769f19800" providerId="LiveId" clId="{C3B3A137-1BCC-1B49-ABFF-F89906BB44E3}" dt="2021-12-09T13:47:15.897" v="10356" actId="1076"/>
          <ac:picMkLst>
            <pc:docMk/>
            <pc:sldMk cId="566463384" sldId="270"/>
            <ac:picMk id="9" creationId="{96A08D0D-7CC7-BD45-86F9-692FEA2CC6E7}"/>
          </ac:picMkLst>
        </pc:picChg>
      </pc:sldChg>
      <pc:sldChg chg="delSp modSp mod modNotesTx">
        <pc:chgData name="陈 乃辉" userId="5cd907b769f19800" providerId="LiveId" clId="{C3B3A137-1BCC-1B49-ABFF-F89906BB44E3}" dt="2021-12-06T00:43:20.468" v="9368" actId="20577"/>
        <pc:sldMkLst>
          <pc:docMk/>
          <pc:sldMk cId="2831654395" sldId="271"/>
        </pc:sldMkLst>
        <pc:spChg chg="mod">
          <ac:chgData name="陈 乃辉" userId="5cd907b769f19800" providerId="LiveId" clId="{C3B3A137-1BCC-1B49-ABFF-F89906BB44E3}" dt="2021-12-06T00:43:20.468" v="9368" actId="20577"/>
          <ac:spMkLst>
            <pc:docMk/>
            <pc:sldMk cId="2831654395" sldId="271"/>
            <ac:spMk id="6" creationId="{D73F620F-C81D-3141-A5A3-39F05E790D81}"/>
          </ac:spMkLst>
        </pc:spChg>
        <pc:spChg chg="del mod">
          <ac:chgData name="陈 乃辉" userId="5cd907b769f19800" providerId="LiveId" clId="{C3B3A137-1BCC-1B49-ABFF-F89906BB44E3}" dt="2021-12-05T12:41:47.139" v="7831" actId="478"/>
          <ac:spMkLst>
            <pc:docMk/>
            <pc:sldMk cId="2831654395" sldId="271"/>
            <ac:spMk id="8" creationId="{D53FF22F-7E6D-2145-93DF-6429851E6E86}"/>
          </ac:spMkLst>
        </pc:spChg>
      </pc:sldChg>
      <pc:sldChg chg="modSp mod ord modNotesTx">
        <pc:chgData name="陈 乃辉" userId="5cd907b769f19800" providerId="LiveId" clId="{C3B3A137-1BCC-1B49-ABFF-F89906BB44E3}" dt="2021-12-05T12:01:02.657" v="6263" actId="20577"/>
        <pc:sldMkLst>
          <pc:docMk/>
          <pc:sldMk cId="574801676" sldId="272"/>
        </pc:sldMkLst>
        <pc:spChg chg="mod">
          <ac:chgData name="陈 乃辉" userId="5cd907b769f19800" providerId="LiveId" clId="{C3B3A137-1BCC-1B49-ABFF-F89906BB44E3}" dt="2021-12-05T11:41:20.555" v="5527" actId="20577"/>
          <ac:spMkLst>
            <pc:docMk/>
            <pc:sldMk cId="574801676" sldId="272"/>
            <ac:spMk id="9" creationId="{40725923-DB53-9348-9511-7CCA57447C56}"/>
          </ac:spMkLst>
        </pc:spChg>
      </pc:sldChg>
      <pc:sldChg chg="modSp mod modNotesTx">
        <pc:chgData name="陈 乃辉" userId="5cd907b769f19800" providerId="LiveId" clId="{C3B3A137-1BCC-1B49-ABFF-F89906BB44E3}" dt="2021-12-10T01:12:52.137" v="10974" actId="20577"/>
        <pc:sldMkLst>
          <pc:docMk/>
          <pc:sldMk cId="1610744970" sldId="273"/>
        </pc:sldMkLst>
        <pc:spChg chg="mod">
          <ac:chgData name="陈 乃辉" userId="5cd907b769f19800" providerId="LiveId" clId="{C3B3A137-1BCC-1B49-ABFF-F89906BB44E3}" dt="2021-12-05T05:51:42.375" v="100" actId="20577"/>
          <ac:spMkLst>
            <pc:docMk/>
            <pc:sldMk cId="1610744970" sldId="273"/>
            <ac:spMk id="2" creationId="{88F06796-EC31-5C47-96DA-7EE09C09374D}"/>
          </ac:spMkLst>
        </pc:spChg>
        <pc:spChg chg="mod">
          <ac:chgData name="陈 乃辉" userId="5cd907b769f19800" providerId="LiveId" clId="{C3B3A137-1BCC-1B49-ABFF-F89906BB44E3}" dt="2021-12-10T01:12:52.137" v="10974" actId="20577"/>
          <ac:spMkLst>
            <pc:docMk/>
            <pc:sldMk cId="1610744970" sldId="273"/>
            <ac:spMk id="3" creationId="{DB0A0019-C725-6E41-962C-E61FAD205113}"/>
          </ac:spMkLst>
        </pc:spChg>
        <pc:picChg chg="mod">
          <ac:chgData name="陈 乃辉" userId="5cd907b769f19800" providerId="LiveId" clId="{C3B3A137-1BCC-1B49-ABFF-F89906BB44E3}" dt="2021-12-05T13:31:32.282" v="9115" actId="1076"/>
          <ac:picMkLst>
            <pc:docMk/>
            <pc:sldMk cId="1610744970" sldId="273"/>
            <ac:picMk id="1026" creationId="{348CDA4D-33BA-5442-B565-9F3E6B928C26}"/>
          </ac:picMkLst>
        </pc:picChg>
      </pc:sldChg>
      <pc:sldChg chg="addSp modSp mod ord modNotesTx">
        <pc:chgData name="陈 乃辉" userId="5cd907b769f19800" providerId="LiveId" clId="{C3B3A137-1BCC-1B49-ABFF-F89906BB44E3}" dt="2021-12-10T01:10:14.621" v="10972" actId="20577"/>
        <pc:sldMkLst>
          <pc:docMk/>
          <pc:sldMk cId="3939510365" sldId="274"/>
        </pc:sldMkLst>
        <pc:spChg chg="mod">
          <ac:chgData name="陈 乃辉" userId="5cd907b769f19800" providerId="LiveId" clId="{C3B3A137-1BCC-1B49-ABFF-F89906BB44E3}" dt="2021-12-10T01:06:12.762" v="10894" actId="20577"/>
          <ac:spMkLst>
            <pc:docMk/>
            <pc:sldMk cId="3939510365" sldId="274"/>
            <ac:spMk id="2" creationId="{BC8E1C6E-8EF6-5442-A98B-3187D63D7346}"/>
          </ac:spMkLst>
        </pc:spChg>
        <pc:spChg chg="mod">
          <ac:chgData name="陈 乃辉" userId="5cd907b769f19800" providerId="LiveId" clId="{C3B3A137-1BCC-1B49-ABFF-F89906BB44E3}" dt="2021-12-10T01:10:14.621" v="10972" actId="20577"/>
          <ac:spMkLst>
            <pc:docMk/>
            <pc:sldMk cId="3939510365" sldId="274"/>
            <ac:spMk id="3" creationId="{13B7FCE2-8B0F-0148-A760-F5246707AD89}"/>
          </ac:spMkLst>
        </pc:spChg>
        <pc:spChg chg="mod">
          <ac:chgData name="陈 乃辉" userId="5cd907b769f19800" providerId="LiveId" clId="{C3B3A137-1BCC-1B49-ABFF-F89906BB44E3}" dt="2021-12-05T06:41:03.415" v="1054" actId="1076"/>
          <ac:spMkLst>
            <pc:docMk/>
            <pc:sldMk cId="3939510365" sldId="274"/>
            <ac:spMk id="6" creationId="{D55E4134-EB1B-5B4E-AFAC-B62D249E847B}"/>
          </ac:spMkLst>
        </pc:spChg>
        <pc:spChg chg="add mod">
          <ac:chgData name="陈 乃辉" userId="5cd907b769f19800" providerId="LiveId" clId="{C3B3A137-1BCC-1B49-ABFF-F89906BB44E3}" dt="2021-12-05T06:42:46.481" v="1144" actId="20577"/>
          <ac:spMkLst>
            <pc:docMk/>
            <pc:sldMk cId="3939510365" sldId="274"/>
            <ac:spMk id="8" creationId="{AE614A73-5BCE-424B-8646-2FA7E5200B03}"/>
          </ac:spMkLst>
        </pc:spChg>
        <pc:picChg chg="mod">
          <ac:chgData name="陈 乃辉" userId="5cd907b769f19800" providerId="LiveId" clId="{C3B3A137-1BCC-1B49-ABFF-F89906BB44E3}" dt="2021-12-05T08:19:19.225" v="2687" actId="1076"/>
          <ac:picMkLst>
            <pc:docMk/>
            <pc:sldMk cId="3939510365" sldId="274"/>
            <ac:picMk id="5" creationId="{F519F20E-8018-6A44-88DD-F6BB95060685}"/>
          </ac:picMkLst>
        </pc:picChg>
        <pc:picChg chg="add mod">
          <ac:chgData name="陈 乃辉" userId="5cd907b769f19800" providerId="LiveId" clId="{C3B3A137-1BCC-1B49-ABFF-F89906BB44E3}" dt="2021-12-05T08:25:18.688" v="3035" actId="1076"/>
          <ac:picMkLst>
            <pc:docMk/>
            <pc:sldMk cId="3939510365" sldId="274"/>
            <ac:picMk id="7" creationId="{007FCBAE-81C0-AB44-BC2A-0B856AB11541}"/>
          </ac:picMkLst>
        </pc:picChg>
      </pc:sldChg>
      <pc:sldChg chg="modSp del mod modNotesTx">
        <pc:chgData name="陈 乃辉" userId="5cd907b769f19800" providerId="LiveId" clId="{C3B3A137-1BCC-1B49-ABFF-F89906BB44E3}" dt="2021-12-09T12:16:09.420" v="9853" actId="2696"/>
        <pc:sldMkLst>
          <pc:docMk/>
          <pc:sldMk cId="1989278123" sldId="275"/>
        </pc:sldMkLst>
        <pc:spChg chg="mod">
          <ac:chgData name="陈 乃辉" userId="5cd907b769f19800" providerId="LiveId" clId="{C3B3A137-1BCC-1B49-ABFF-F89906BB44E3}" dt="2021-12-05T11:49:39.757" v="5868" actId="255"/>
          <ac:spMkLst>
            <pc:docMk/>
            <pc:sldMk cId="1989278123" sldId="275"/>
            <ac:spMk id="8" creationId="{27BD6C06-6C4E-174C-A4C8-59F532BFD832}"/>
          </ac:spMkLst>
        </pc:spChg>
      </pc:sldChg>
      <pc:sldChg chg="modSp mod modNotesTx">
        <pc:chgData name="陈 乃辉" userId="5cd907b769f19800" providerId="LiveId" clId="{C3B3A137-1BCC-1B49-ABFF-F89906BB44E3}" dt="2021-12-06T00:38:38.349" v="9247" actId="20577"/>
        <pc:sldMkLst>
          <pc:docMk/>
          <pc:sldMk cId="1428859258" sldId="276"/>
        </pc:sldMkLst>
        <pc:spChg chg="mod">
          <ac:chgData name="陈 乃辉" userId="5cd907b769f19800" providerId="LiveId" clId="{C3B3A137-1BCC-1B49-ABFF-F89906BB44E3}" dt="2021-12-05T11:27:03.570" v="4920" actId="20577"/>
          <ac:spMkLst>
            <pc:docMk/>
            <pc:sldMk cId="1428859258" sldId="276"/>
            <ac:spMk id="7" creationId="{0FE4763E-E1F8-FA48-9960-B319DD6CE267}"/>
          </ac:spMkLst>
        </pc:spChg>
      </pc:sldChg>
      <pc:sldChg chg="addSp delSp modSp new mod ord modNotesTx">
        <pc:chgData name="陈 乃辉" userId="5cd907b769f19800" providerId="LiveId" clId="{C3B3A137-1BCC-1B49-ABFF-F89906BB44E3}" dt="2021-12-09T13:48:23.319" v="10415" actId="20577"/>
        <pc:sldMkLst>
          <pc:docMk/>
          <pc:sldMk cId="4065559787" sldId="277"/>
        </pc:sldMkLst>
        <pc:spChg chg="mod">
          <ac:chgData name="陈 乃辉" userId="5cd907b769f19800" providerId="LiveId" clId="{C3B3A137-1BCC-1B49-ABFF-F89906BB44E3}" dt="2021-12-05T08:04:42.882" v="1986" actId="20577"/>
          <ac:spMkLst>
            <pc:docMk/>
            <pc:sldMk cId="4065559787" sldId="277"/>
            <ac:spMk id="2" creationId="{EADA9DB3-F3CB-7542-AA8A-37833BC0FA7E}"/>
          </ac:spMkLst>
        </pc:spChg>
        <pc:spChg chg="del mod">
          <ac:chgData name="陈 乃辉" userId="5cd907b769f19800" providerId="LiveId" clId="{C3B3A137-1BCC-1B49-ABFF-F89906BB44E3}" dt="2021-12-05T06:23:40.248" v="824" actId="478"/>
          <ac:spMkLst>
            <pc:docMk/>
            <pc:sldMk cId="4065559787" sldId="277"/>
            <ac:spMk id="3" creationId="{389C09D6-7595-6943-BB5B-505729CC35B3}"/>
          </ac:spMkLst>
        </pc:spChg>
        <pc:spChg chg="add del mod">
          <ac:chgData name="陈 乃辉" userId="5cd907b769f19800" providerId="LiveId" clId="{C3B3A137-1BCC-1B49-ABFF-F89906BB44E3}" dt="2021-12-05T06:23:42.659" v="825" actId="478"/>
          <ac:spMkLst>
            <pc:docMk/>
            <pc:sldMk cId="4065559787" sldId="277"/>
            <ac:spMk id="5" creationId="{C8FF02E6-2E38-9946-A119-F1129D06B765}"/>
          </ac:spMkLst>
        </pc:spChg>
        <pc:spChg chg="add mod">
          <ac:chgData name="陈 乃辉" userId="5cd907b769f19800" providerId="LiveId" clId="{C3B3A137-1BCC-1B49-ABFF-F89906BB44E3}" dt="2021-12-09T13:48:23.319" v="10415" actId="20577"/>
          <ac:spMkLst>
            <pc:docMk/>
            <pc:sldMk cId="4065559787" sldId="277"/>
            <ac:spMk id="8" creationId="{2CE6C486-FCC2-1840-BD74-2D192607D6EC}"/>
          </ac:spMkLst>
        </pc:spChg>
        <pc:spChg chg="add mod">
          <ac:chgData name="陈 乃辉" userId="5cd907b769f19800" providerId="LiveId" clId="{C3B3A137-1BCC-1B49-ABFF-F89906BB44E3}" dt="2021-12-05T06:39:20.990" v="1046" actId="1076"/>
          <ac:spMkLst>
            <pc:docMk/>
            <pc:sldMk cId="4065559787" sldId="277"/>
            <ac:spMk id="9" creationId="{7064F239-5DA4-AC46-850C-780FEFB7CD89}"/>
          </ac:spMkLst>
        </pc:spChg>
        <pc:picChg chg="add mod">
          <ac:chgData name="陈 乃辉" userId="5cd907b769f19800" providerId="LiveId" clId="{C3B3A137-1BCC-1B49-ABFF-F89906BB44E3}" dt="2021-12-05T06:37:21.686" v="1011" actId="14100"/>
          <ac:picMkLst>
            <pc:docMk/>
            <pc:sldMk cId="4065559787" sldId="277"/>
            <ac:picMk id="7" creationId="{F89D79B3-504E-9842-ACBF-B8CC744FC153}"/>
          </ac:picMkLst>
        </pc:picChg>
      </pc:sldChg>
      <pc:sldChg chg="addSp delSp modSp new del mod ord modNotesTx">
        <pc:chgData name="陈 乃辉" userId="5cd907b769f19800" providerId="LiveId" clId="{C3B3A137-1BCC-1B49-ABFF-F89906BB44E3}" dt="2021-12-09T13:47:53.976" v="10363" actId="2696"/>
        <pc:sldMkLst>
          <pc:docMk/>
          <pc:sldMk cId="2553896055" sldId="278"/>
        </pc:sldMkLst>
        <pc:spChg chg="mod">
          <ac:chgData name="陈 乃辉" userId="5cd907b769f19800" providerId="LiveId" clId="{C3B3A137-1BCC-1B49-ABFF-F89906BB44E3}" dt="2021-12-06T00:56:50.612" v="9666" actId="20577"/>
          <ac:spMkLst>
            <pc:docMk/>
            <pc:sldMk cId="2553896055" sldId="278"/>
            <ac:spMk id="2" creationId="{6E223DF3-A290-624E-B3B2-2997CE1CE5FB}"/>
          </ac:spMkLst>
        </pc:spChg>
        <pc:spChg chg="del mod">
          <ac:chgData name="陈 乃辉" userId="5cd907b769f19800" providerId="LiveId" clId="{C3B3A137-1BCC-1B49-ABFF-F89906BB44E3}" dt="2021-12-05T07:04:35.622" v="1165"/>
          <ac:spMkLst>
            <pc:docMk/>
            <pc:sldMk cId="2553896055" sldId="278"/>
            <ac:spMk id="3" creationId="{9A7B640D-82E3-1C49-B0BD-BD4D70032CB7}"/>
          </ac:spMkLst>
        </pc:spChg>
        <pc:spChg chg="add del mod">
          <ac:chgData name="陈 乃辉" userId="5cd907b769f19800" providerId="LiveId" clId="{C3B3A137-1BCC-1B49-ABFF-F89906BB44E3}" dt="2021-12-09T13:47:42.732" v="10360" actId="21"/>
          <ac:spMkLst>
            <pc:docMk/>
            <pc:sldMk cId="2553896055" sldId="278"/>
            <ac:spMk id="5" creationId="{F6610892-302B-7648-A70A-549C2A4D78DD}"/>
          </ac:spMkLst>
        </pc:spChg>
        <pc:spChg chg="add mod">
          <ac:chgData name="陈 乃辉" userId="5cd907b769f19800" providerId="LiveId" clId="{C3B3A137-1BCC-1B49-ABFF-F89906BB44E3}" dt="2021-12-05T07:13:18.815" v="1353" actId="1076"/>
          <ac:spMkLst>
            <pc:docMk/>
            <pc:sldMk cId="2553896055" sldId="278"/>
            <ac:spMk id="6" creationId="{4B3C3A91-0220-464C-A8F7-3A730965BE3E}"/>
          </ac:spMkLst>
        </pc:spChg>
        <pc:spChg chg="add del mod">
          <ac:chgData name="陈 乃辉" userId="5cd907b769f19800" providerId="LiveId" clId="{C3B3A137-1BCC-1B49-ABFF-F89906BB44E3}" dt="2021-12-09T13:47:35.794" v="10359" actId="478"/>
          <ac:spMkLst>
            <pc:docMk/>
            <pc:sldMk cId="2553896055" sldId="278"/>
            <ac:spMk id="8" creationId="{41C36109-E05B-FE47-BD61-A772B36D2407}"/>
          </ac:spMkLst>
        </pc:spChg>
        <pc:picChg chg="add del mod">
          <ac:chgData name="陈 乃辉" userId="5cd907b769f19800" providerId="LiveId" clId="{C3B3A137-1BCC-1B49-ABFF-F89906BB44E3}" dt="2021-12-09T13:47:09.476" v="10354" actId="21"/>
          <ac:picMkLst>
            <pc:docMk/>
            <pc:sldMk cId="2553896055" sldId="278"/>
            <ac:picMk id="4" creationId="{4DA4E9EF-9C9B-6A42-962A-448A664B7A15}"/>
          </ac:picMkLst>
        </pc:picChg>
      </pc:sldChg>
      <pc:sldChg chg="modSp new mod">
        <pc:chgData name="陈 乃辉" userId="5cd907b769f19800" providerId="LiveId" clId="{C3B3A137-1BCC-1B49-ABFF-F89906BB44E3}" dt="2021-12-05T13:03:00.129" v="8488" actId="20577"/>
        <pc:sldMkLst>
          <pc:docMk/>
          <pc:sldMk cId="3877220261" sldId="279"/>
        </pc:sldMkLst>
        <pc:spChg chg="mod">
          <ac:chgData name="陈 乃辉" userId="5cd907b769f19800" providerId="LiveId" clId="{C3B3A137-1BCC-1B49-ABFF-F89906BB44E3}" dt="2021-12-05T07:14:29.297" v="1361" actId="20577"/>
          <ac:spMkLst>
            <pc:docMk/>
            <pc:sldMk cId="3877220261" sldId="279"/>
            <ac:spMk id="2" creationId="{BBF6C6D7-5574-5C4F-88A9-A79A6329C437}"/>
          </ac:spMkLst>
        </pc:spChg>
        <pc:spChg chg="mod">
          <ac:chgData name="陈 乃辉" userId="5cd907b769f19800" providerId="LiveId" clId="{C3B3A137-1BCC-1B49-ABFF-F89906BB44E3}" dt="2021-12-05T13:03:00.129" v="8488" actId="20577"/>
          <ac:spMkLst>
            <pc:docMk/>
            <pc:sldMk cId="3877220261" sldId="279"/>
            <ac:spMk id="3" creationId="{F5C256F3-2F97-AE42-A023-15671DA0324D}"/>
          </ac:spMkLst>
        </pc:spChg>
      </pc:sldChg>
      <pc:sldChg chg="new del">
        <pc:chgData name="陈 乃辉" userId="5cd907b769f19800" providerId="LiveId" clId="{C3B3A137-1BCC-1B49-ABFF-F89906BB44E3}" dt="2021-12-05T07:26:13.783" v="1560" actId="2696"/>
        <pc:sldMkLst>
          <pc:docMk/>
          <pc:sldMk cId="1437973180" sldId="280"/>
        </pc:sldMkLst>
      </pc:sldChg>
      <pc:sldChg chg="new del">
        <pc:chgData name="陈 乃辉" userId="5cd907b769f19800" providerId="LiveId" clId="{C3B3A137-1BCC-1B49-ABFF-F89906BB44E3}" dt="2021-12-05T07:26:16.521" v="1561" actId="2696"/>
        <pc:sldMkLst>
          <pc:docMk/>
          <pc:sldMk cId="3683114959" sldId="281"/>
        </pc:sldMkLst>
      </pc:sldChg>
      <pc:sldChg chg="new del">
        <pc:chgData name="陈 乃辉" userId="5cd907b769f19800" providerId="LiveId" clId="{C3B3A137-1BCC-1B49-ABFF-F89906BB44E3}" dt="2021-12-05T07:26:30.217" v="1563" actId="2696"/>
        <pc:sldMkLst>
          <pc:docMk/>
          <pc:sldMk cId="132375623" sldId="282"/>
        </pc:sldMkLst>
      </pc:sldChg>
      <pc:sldChg chg="modSp add mod modNotesTx">
        <pc:chgData name="陈 乃辉" userId="5cd907b769f19800" providerId="LiveId" clId="{C3B3A137-1BCC-1B49-ABFF-F89906BB44E3}" dt="2021-12-05T08:46:18.335" v="4305" actId="20577"/>
        <pc:sldMkLst>
          <pc:docMk/>
          <pc:sldMk cId="3040559828" sldId="283"/>
        </pc:sldMkLst>
        <pc:spChg chg="mod">
          <ac:chgData name="陈 乃辉" userId="5cd907b769f19800" providerId="LiveId" clId="{C3B3A137-1BCC-1B49-ABFF-F89906BB44E3}" dt="2021-12-05T07:26:52.167" v="1595" actId="20577"/>
          <ac:spMkLst>
            <pc:docMk/>
            <pc:sldMk cId="3040559828" sldId="283"/>
            <ac:spMk id="2" creationId="{77F8999E-106D-B142-8195-E2C25810C910}"/>
          </ac:spMkLst>
        </pc:spChg>
      </pc:sldChg>
      <pc:sldChg chg="addSp delSp modSp new mod">
        <pc:chgData name="陈 乃辉" userId="5cd907b769f19800" providerId="LiveId" clId="{C3B3A137-1BCC-1B49-ABFF-F89906BB44E3}" dt="2021-12-10T01:04:47.260" v="10880" actId="20577"/>
        <pc:sldMkLst>
          <pc:docMk/>
          <pc:sldMk cId="202295146" sldId="284"/>
        </pc:sldMkLst>
        <pc:spChg chg="mod">
          <ac:chgData name="陈 乃辉" userId="5cd907b769f19800" providerId="LiveId" clId="{C3B3A137-1BCC-1B49-ABFF-F89906BB44E3}" dt="2021-12-10T00:53:23.717" v="10576" actId="20577"/>
          <ac:spMkLst>
            <pc:docMk/>
            <pc:sldMk cId="202295146" sldId="284"/>
            <ac:spMk id="2" creationId="{E1F8A2F9-1CE9-6F4E-A837-28C5B31FF4C7}"/>
          </ac:spMkLst>
        </pc:spChg>
        <pc:spChg chg="del">
          <ac:chgData name="陈 乃辉" userId="5cd907b769f19800" providerId="LiveId" clId="{C3B3A137-1BCC-1B49-ABFF-F89906BB44E3}" dt="2021-12-10T00:52:01.931" v="10541"/>
          <ac:spMkLst>
            <pc:docMk/>
            <pc:sldMk cId="202295146" sldId="284"/>
            <ac:spMk id="3" creationId="{33955642-669C-8643-BB01-1CF8D0E25556}"/>
          </ac:spMkLst>
        </pc:spChg>
        <pc:spChg chg="add mod">
          <ac:chgData name="陈 乃辉" userId="5cd907b769f19800" providerId="LiveId" clId="{C3B3A137-1BCC-1B49-ABFF-F89906BB44E3}" dt="2021-12-10T01:04:47.260" v="10880" actId="20577"/>
          <ac:spMkLst>
            <pc:docMk/>
            <pc:sldMk cId="202295146" sldId="284"/>
            <ac:spMk id="6" creationId="{48444D12-2535-264C-B44D-107BCEAD7161}"/>
          </ac:spMkLst>
        </pc:spChg>
        <pc:picChg chg="add mod">
          <ac:chgData name="陈 乃辉" userId="5cd907b769f19800" providerId="LiveId" clId="{C3B3A137-1BCC-1B49-ABFF-F89906BB44E3}" dt="2021-12-10T00:53:14.611" v="10544" actId="1076"/>
          <ac:picMkLst>
            <pc:docMk/>
            <pc:sldMk cId="202295146" sldId="284"/>
            <ac:picMk id="5" creationId="{73C2C3EA-7CFE-6F41-8A22-A4FA76118B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E7F90-E0D9-E340-B8E8-D23F7F3A4CA2}" type="datetimeFigureOut">
              <a:rPr kumimoji="1" lang="zh-CN" altLang="en-US" smtClean="0"/>
              <a:t>2021/12/5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81ACC-5B9E-4C4F-A3B9-BD6D2C994C00}" type="slidenum">
              <a:rPr kumimoji="1" lang="zh-CN" altLang="en-US" smtClean="0"/>
              <a:t>‹#›</a:t>
            </a:fld>
            <a:endParaRPr kumimoji="1" lang="zh-CN" altLang="en-US"/>
          </a:p>
        </p:txBody>
      </p:sp>
    </p:spTree>
    <p:extLst>
      <p:ext uri="{BB962C8B-B14F-4D97-AF65-F5344CB8AC3E}">
        <p14:creationId xmlns:p14="http://schemas.microsoft.com/office/powerpoint/2010/main" val="167785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a:t>
            </a:r>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1</a:t>
            </a:fld>
            <a:endParaRPr kumimoji="1" lang="zh-CN" altLang="en-US"/>
          </a:p>
        </p:txBody>
      </p:sp>
    </p:spTree>
    <p:extLst>
      <p:ext uri="{BB962C8B-B14F-4D97-AF65-F5344CB8AC3E}">
        <p14:creationId xmlns:p14="http://schemas.microsoft.com/office/powerpoint/2010/main" val="30397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Then they estimated the time scale of different structures. The formula is easy, H is the projected height from the group center, v could be sound speed or buoyant speed, they assumed bubble C2 and D3 are formed near the center of AGN, so they can get the timescale of different regions. They also simulated the radiation upper limit time, they can be considered in good consistence. Such high ages are about a factor of 10 above the mean cavity ages found in galaxy clusters</a:t>
            </a:r>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12</a:t>
            </a:fld>
            <a:endParaRPr kumimoji="1" lang="zh-CN" altLang="en-US"/>
          </a:p>
        </p:txBody>
      </p:sp>
    </p:spTree>
    <p:extLst>
      <p:ext uri="{BB962C8B-B14F-4D97-AF65-F5344CB8AC3E}">
        <p14:creationId xmlns:p14="http://schemas.microsoft.com/office/powerpoint/2010/main" val="4259047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latin typeface="Times New Roman" panose="02020603050405020304" pitchFamily="18" charset="0"/>
                <a:cs typeface="Times New Roman" panose="02020603050405020304" pitchFamily="18" charset="0"/>
              </a:rPr>
              <a:t>Initially spherical bubble transformed into a torus due to lacking strong surface tension, and in magnetohydrodynamic(MHD) simulations perfect torus structure can move much larger distance(comparable with their size) than amorphous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latin typeface="Times New Roman" panose="02020603050405020304" pitchFamily="18" charset="0"/>
                <a:cs typeface="Times New Roman" panose="02020603050405020304" pitchFamily="18" charset="0"/>
              </a:rPr>
              <a:t>Calculate the Alfven scale, in this scale, magnetic tension will start playing a role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latin typeface="Times New Roman" panose="02020603050405020304" pitchFamily="18" charset="0"/>
                <a:cs typeface="Times New Roman" panose="02020603050405020304" pitchFamily="18" charset="0"/>
              </a:rPr>
              <a:t>The Alfven scale is 1-5kpc, consistent with the width of the filaments. In this scale, magnetic fields will play a major role in the stability of the structure, also proposed by simulations of magnetized vortex 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latin typeface="Times New Roman" panose="02020603050405020304" pitchFamily="18" charset="0"/>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13</a:t>
            </a:fld>
            <a:endParaRPr kumimoji="1" lang="zh-CN" altLang="en-US"/>
          </a:p>
        </p:txBody>
      </p:sp>
    </p:spTree>
    <p:extLst>
      <p:ext uri="{BB962C8B-B14F-4D97-AF65-F5344CB8AC3E}">
        <p14:creationId xmlns:p14="http://schemas.microsoft.com/office/powerpoint/2010/main" val="4244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Introduce </a:t>
            </a:r>
            <a:r>
              <a:rPr kumimoji="1" lang="en-US" altLang="zh-CN" dirty="0" err="1"/>
              <a:t>sth</a:t>
            </a:r>
            <a:r>
              <a:rPr kumimoji="1" lang="en-US" altLang="zh-CN" dirty="0"/>
              <a:t> related to the content of this article</a:t>
            </a:r>
          </a:p>
          <a:p>
            <a:r>
              <a:rPr kumimoji="1" lang="en-US" altLang="zh-CN" dirty="0"/>
              <a:t>Brief </a:t>
            </a:r>
            <a:r>
              <a:rPr kumimoji="1" lang="en-US" altLang="zh-CN" dirty="0" err="1"/>
              <a:t>thm</a:t>
            </a:r>
            <a:endParaRPr kumimoji="1" lang="en-US" altLang="zh-CN" dirty="0"/>
          </a:p>
          <a:p>
            <a:r>
              <a:rPr kumimoji="1" lang="en-US" altLang="zh-CN" dirty="0"/>
              <a:t>Details of the article</a:t>
            </a:r>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2</a:t>
            </a:fld>
            <a:endParaRPr kumimoji="1" lang="zh-CN" altLang="en-US"/>
          </a:p>
        </p:txBody>
      </p:sp>
    </p:spTree>
    <p:extLst>
      <p:ext uri="{BB962C8B-B14F-4D97-AF65-F5344CB8AC3E}">
        <p14:creationId xmlns:p14="http://schemas.microsoft.com/office/powerpoint/2010/main" val="150159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small size of emission region and  the large amount of energy output suggest the central engine maybe associated with </a:t>
            </a:r>
            <a:r>
              <a:rPr kumimoji="1" lang="en-US" altLang="zh-CN" dirty="0" err="1"/>
              <a:t>smbh</a:t>
            </a:r>
            <a:endParaRPr kumimoji="1" lang="en-US" altLang="zh-CN" dirty="0"/>
          </a:p>
          <a:p>
            <a:r>
              <a:rPr kumimoji="1" lang="en-US" altLang="zh-CN" dirty="0"/>
              <a:t>As u can see in the </a:t>
            </a:r>
            <a:r>
              <a:rPr kumimoji="1" lang="en-US" altLang="zh-CN" dirty="0" err="1"/>
              <a:t>img</a:t>
            </a:r>
            <a:r>
              <a:rPr kumimoji="1" lang="en-US" altLang="zh-CN" dirty="0"/>
              <a:t>, there're  well-collimated jets, large amount of materials and energy are threw into the gm, and they will shape … through radiative feedback and mechanical feedback</a:t>
            </a:r>
          </a:p>
          <a:p>
            <a:r>
              <a:rPr kumimoji="1" lang="en-US" altLang="zh-CN" dirty="0"/>
              <a:t>Some phenomena like Quenching of cooling flows, exponential decline in the numbers of bright galaxies are thought to be related with …</a:t>
            </a:r>
          </a:p>
          <a:p>
            <a:r>
              <a:rPr kumimoji="1" lang="en-US" altLang="zh-CN" dirty="0"/>
              <a:t>Faraday rotation. measurements  and B deposited by radio galaxies and/or quasars</a:t>
            </a:r>
          </a:p>
          <a:p>
            <a:r>
              <a:rPr kumimoji="1" lang="en-US" altLang="zh-CN" dirty="0"/>
              <a:t>Mergers maybe triggers of AGN</a:t>
            </a:r>
          </a:p>
          <a:p>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4</a:t>
            </a:fld>
            <a:endParaRPr kumimoji="1" lang="zh-CN" altLang="en-US"/>
          </a:p>
        </p:txBody>
      </p:sp>
    </p:spTree>
    <p:extLst>
      <p:ext uri="{BB962C8B-B14F-4D97-AF65-F5344CB8AC3E}">
        <p14:creationId xmlns:p14="http://schemas.microsoft.com/office/powerpoint/2010/main" val="110421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we comes to the details about this article</a:t>
            </a:r>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5</a:t>
            </a:fld>
            <a:endParaRPr kumimoji="1" lang="zh-CN" altLang="en-US"/>
          </a:p>
        </p:txBody>
      </p:sp>
    </p:spTree>
    <p:extLst>
      <p:ext uri="{BB962C8B-B14F-4D97-AF65-F5344CB8AC3E}">
        <p14:creationId xmlns:p14="http://schemas.microsoft.com/office/powerpoint/2010/main" val="248608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What can we see in AGN observation? In radio band we will see narrow radio jets, it's well-collimated  due to its high density and speed and less influenced by the nearby medium. At the terminal of the radio jets, there're radio lobes, sometimes they can displace x-ray emitting gas, and there will be x-ray cavities. The x-ray cavities are believed to be inflated by jets from the central SMBH, and the related power can be substantial, more than enough to offset the radiative cooling of the </a:t>
            </a:r>
            <a:r>
              <a:rPr kumimoji="1" lang="en-US" altLang="zh-CN" dirty="0" err="1"/>
              <a:t>intrastellar</a:t>
            </a:r>
            <a:r>
              <a:rPr kumimoji="1" lang="en-US" altLang="zh-CN" dirty="0"/>
              <a:t> gas. The x-ray cavity can rise buoyantly as a bubble, during this process, some x-ray emitting gas will move inward to fill the cavity and their gravitational potential energy will convert to kinetic energy so they're heated</a:t>
            </a:r>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7</a:t>
            </a:fld>
            <a:endParaRPr kumimoji="1" lang="zh-CN" altLang="en-US"/>
          </a:p>
        </p:txBody>
      </p:sp>
    </p:spTree>
    <p:extLst>
      <p:ext uri="{BB962C8B-B14F-4D97-AF65-F5344CB8AC3E}">
        <p14:creationId xmlns:p14="http://schemas.microsoft.com/office/powerpoint/2010/main" val="1748985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a:p>
            <a:r>
              <a:rPr kumimoji="1" lang="en-US" altLang="zh-CN" dirty="0"/>
              <a:t>They first observed the system with the help of the low frequency array (LOFAR) two meter sky survey at 144 MHz, the image shows the nonthermal plasma distribution and the morphology is really bizarre ,and we can see there're many labeled regions. Region A shows two nearly symmetric radio jets about 25kpc long, higher flux density suggests there is a recurrent AGN event. Region B and C are radio lobes, their existence support that AGN is inflating new bubbles. At a distance of about 200kpc from the central of the group, there are filamentary structures labeled D connected with C, they can be interpreted as older </a:t>
            </a:r>
            <a:r>
              <a:rPr kumimoji="1" lang="en-US" altLang="zh-CN" dirty="0" err="1"/>
              <a:t>emissi</a:t>
            </a:r>
            <a:endParaRPr kumimoji="1" lang="en-US" altLang="zh-CN" dirty="0"/>
          </a:p>
          <a:p>
            <a:r>
              <a:rPr kumimoji="1" lang="en-US" altLang="zh-CN" dirty="0"/>
              <a:t>BC remnant lobes of past AGN event or a series of plasma bubbles detaching from a continuous operating jet</a:t>
            </a:r>
          </a:p>
          <a:p>
            <a:r>
              <a:rPr kumimoji="1" lang="en-US" altLang="zh-CN" dirty="0"/>
              <a:t>Filaments 350kpc D1 sharp bend and double strands of very narrow emission</a:t>
            </a:r>
          </a:p>
          <a:p>
            <a:r>
              <a:rPr kumimoji="1" lang="en-US" altLang="zh-CN" dirty="0"/>
              <a:t>25 arcsec</a:t>
            </a:r>
          </a:p>
          <a:p>
            <a:r>
              <a:rPr kumimoji="1" lang="en-US" altLang="zh-CN" dirty="0"/>
              <a:t>D2D3 vortex ring M87</a:t>
            </a:r>
          </a:p>
          <a:p>
            <a:r>
              <a:rPr kumimoji="1" lang="en-US" altLang="zh-CN" dirty="0"/>
              <a:t>Alpha_D2=0.75 mild compression of plasma, as a result of weak shock launched by a subsequent outburst of the group dynamics increase the </a:t>
            </a:r>
            <a:r>
              <a:rPr kumimoji="1" lang="en-US" altLang="zh-CN" dirty="0" err="1"/>
              <a:t>synchorotron</a:t>
            </a:r>
            <a:r>
              <a:rPr kumimoji="1" lang="en-US" altLang="zh-CN" dirty="0"/>
              <a:t> break frequency by a factor of 2.5 </a:t>
            </a:r>
          </a:p>
          <a:p>
            <a:r>
              <a:rPr kumimoji="1" lang="en-US" altLang="zh-CN" dirty="0"/>
              <a:t>Merger relics spectral index distribution differs from classical relics</a:t>
            </a:r>
          </a:p>
          <a:p>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8</a:t>
            </a:fld>
            <a:endParaRPr kumimoji="1" lang="zh-CN" altLang="en-US"/>
          </a:p>
        </p:txBody>
      </p:sp>
    </p:spTree>
    <p:extLst>
      <p:ext uri="{BB962C8B-B14F-4D97-AF65-F5344CB8AC3E}">
        <p14:creationId xmlns:p14="http://schemas.microsoft.com/office/powerpoint/2010/main" val="292257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observation in x-ray band also found there is a cavity and it was partly filled with radio lobe, which shows a good anticorrelation in the scale of about 100kpc It also strongly resembles with other AGN feedback driven objects. </a:t>
            </a:r>
          </a:p>
          <a:p>
            <a:r>
              <a:rPr kumimoji="1" lang="en-US" altLang="zh-CN" dirty="0"/>
              <a:t>Accretion disk's radiation? </a:t>
            </a:r>
          </a:p>
          <a:p>
            <a:r>
              <a:rPr kumimoji="1" lang="en-US" altLang="zh-CN" dirty="0"/>
              <a:t>Anticorrelation between radio and x-ray</a:t>
            </a:r>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9</a:t>
            </a:fld>
            <a:endParaRPr kumimoji="1" lang="zh-CN" altLang="en-US"/>
          </a:p>
        </p:txBody>
      </p:sp>
    </p:spTree>
    <p:extLst>
      <p:ext uri="{BB962C8B-B14F-4D97-AF65-F5344CB8AC3E}">
        <p14:creationId xmlns:p14="http://schemas.microsoft.com/office/powerpoint/2010/main" val="521074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Not made by electrons changing their orbits.</a:t>
            </a:r>
          </a:p>
          <a:p>
            <a:r>
              <a:rPr kumimoji="1" lang="en-US" altLang="zh-CN" dirty="0"/>
              <a:t>Here I will introduce the most important radiative process related to AGN feedback synchrotron radiation. As we all know, when charged particles are accelerated in electromagnetic field, there will be radiative emission. When relativistic electrons spiral in a magnetic field, there will be the so-called synchrotron radiation, as shown in the picture, the radiation is beamed in a forward cone with opening angle 1/gamma(</a:t>
            </a:r>
            <a:r>
              <a:rPr kumimoji="1" lang="en-US" altLang="zh-CN" dirty="0" err="1"/>
              <a:t>lorentz</a:t>
            </a:r>
            <a:r>
              <a:rPr kumimoji="1" lang="en-US" altLang="zh-CN" dirty="0"/>
              <a:t> factor) syn.. can account for most of the radio emission in AGN, and it will show a </a:t>
            </a:r>
            <a:r>
              <a:rPr kumimoji="1" lang="en-US" altLang="zh-CN" dirty="0" err="1"/>
              <a:t>powerlaw</a:t>
            </a:r>
            <a:r>
              <a:rPr kumimoji="1" lang="en-US" altLang="zh-CN" dirty="0"/>
              <a:t> distribution, so we can get such a relationship, S is flux density and </a:t>
            </a:r>
            <a:r>
              <a:rPr kumimoji="1" lang="en-US" altLang="zh-CN" dirty="0" err="1"/>
              <a:t>niu</a:t>
            </a:r>
            <a:r>
              <a:rPr kumimoji="1" lang="en-US" altLang="zh-CN" dirty="0"/>
              <a:t> is </a:t>
            </a:r>
            <a:r>
              <a:rPr kumimoji="1" lang="en-US" altLang="zh-CN" dirty="0" err="1"/>
              <a:t>frequency.the</a:t>
            </a:r>
            <a:r>
              <a:rPr kumimoji="1" lang="en-US" altLang="zh-CN" dirty="0"/>
              <a:t> spectral index alpha can tell us some useful information as shown later</a:t>
            </a:r>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10</a:t>
            </a:fld>
            <a:endParaRPr kumimoji="1" lang="zh-CN" altLang="en-US"/>
          </a:p>
        </p:txBody>
      </p:sp>
    </p:spTree>
    <p:extLst>
      <p:ext uri="{BB962C8B-B14F-4D97-AF65-F5344CB8AC3E}">
        <p14:creationId xmlns:p14="http://schemas.microsoft.com/office/powerpoint/2010/main" val="1860768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What's more,</a:t>
            </a:r>
            <a:r>
              <a:rPr kumimoji="1" lang="zh-CN" altLang="en-US" dirty="0"/>
              <a:t> </a:t>
            </a:r>
            <a:r>
              <a:rPr kumimoji="1" lang="en-US" altLang="zh-CN" dirty="0"/>
              <a:t>they get the spectral-index map with data at 53MHz and 144MHz. We can see that the index of region A is about 0.6, which is a typical freshly injected plasma and index of region B and C suggests much older electrons, these realities further support the scenario that there is a recurrent AGN  feedback. We also noticed that the index of D is about 0.75, they thought there is a mild compression of plasma caused by the weak shock of subsequent AGN outburst</a:t>
            </a:r>
          </a:p>
          <a:p>
            <a:r>
              <a:rPr kumimoji="1" lang="en-US" altLang="zh-CN" dirty="0"/>
              <a:t>South </a:t>
            </a:r>
            <a:r>
              <a:rPr kumimoji="1" lang="en-US" altLang="zh-CN" dirty="0" err="1"/>
              <a:t>fialment</a:t>
            </a:r>
            <a:r>
              <a:rPr kumimoji="1" lang="en-US" altLang="zh-CN" dirty="0"/>
              <a:t>?</a:t>
            </a:r>
            <a:endParaRPr kumimoji="1" lang="zh-CN" altLang="en-US" dirty="0"/>
          </a:p>
        </p:txBody>
      </p:sp>
      <p:sp>
        <p:nvSpPr>
          <p:cNvPr id="4" name="灯片编号占位符 3"/>
          <p:cNvSpPr>
            <a:spLocks noGrp="1"/>
          </p:cNvSpPr>
          <p:nvPr>
            <p:ph type="sldNum" sz="quarter" idx="5"/>
          </p:nvPr>
        </p:nvSpPr>
        <p:spPr/>
        <p:txBody>
          <a:bodyPr/>
          <a:lstStyle/>
          <a:p>
            <a:fld id="{DB781ACC-5B9E-4C4F-A3B9-BD6D2C994C00}" type="slidenum">
              <a:rPr kumimoji="1" lang="zh-CN" altLang="en-US" smtClean="0"/>
              <a:t>11</a:t>
            </a:fld>
            <a:endParaRPr kumimoji="1" lang="zh-CN" altLang="en-US"/>
          </a:p>
        </p:txBody>
      </p:sp>
    </p:spTree>
    <p:extLst>
      <p:ext uri="{BB962C8B-B14F-4D97-AF65-F5344CB8AC3E}">
        <p14:creationId xmlns:p14="http://schemas.microsoft.com/office/powerpoint/2010/main" val="398417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4C366-02F1-2E41-8522-D0B9E59C2757}"/>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E792F563-016D-4A41-9FDE-B1879F5E4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A5582A2C-B114-FA4B-B01A-0E7ED88C0A15}"/>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5" name="页脚占位符 4">
            <a:extLst>
              <a:ext uri="{FF2B5EF4-FFF2-40B4-BE49-F238E27FC236}">
                <a16:creationId xmlns:a16="http://schemas.microsoft.com/office/drawing/2014/main" id="{82F4DC18-F08D-1F44-8415-93D3767D8D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0A9EC4E-8977-644F-8078-B236BEA77C93}"/>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100241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926E7C-AAD0-5C4D-B349-84F4EA3C4D42}"/>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279048D7-CED4-8D42-9B96-5CB6F5D9E340}"/>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6265F74-9A9A-924A-821F-006A86E39BF6}"/>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5" name="页脚占位符 4">
            <a:extLst>
              <a:ext uri="{FF2B5EF4-FFF2-40B4-BE49-F238E27FC236}">
                <a16:creationId xmlns:a16="http://schemas.microsoft.com/office/drawing/2014/main" id="{E5D86526-EEA5-4F46-BDAE-1D4EB0A70AE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B94942B-8C44-F742-AC5A-9879CE62EF34}"/>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910301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9CA67C3-CD81-4744-AE4F-89BB0A5E0A3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00BB7A1-91CE-1049-91FE-16EE786CA413}"/>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F0AAB2B-3993-B34D-B98F-CA3D70A74483}"/>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5" name="页脚占位符 4">
            <a:extLst>
              <a:ext uri="{FF2B5EF4-FFF2-40B4-BE49-F238E27FC236}">
                <a16:creationId xmlns:a16="http://schemas.microsoft.com/office/drawing/2014/main" id="{994A0555-C360-A74D-8BB3-00A5546A454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7BBFDEE-D436-0947-B500-B394BB51F39D}"/>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489093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9782D-D3E8-A74D-9E09-B662582A118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04FFA39-9C45-8B4C-9D01-3F55E8AB47A5}"/>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4618528-3E97-9446-9873-D844334BD627}"/>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5" name="页脚占位符 4">
            <a:extLst>
              <a:ext uri="{FF2B5EF4-FFF2-40B4-BE49-F238E27FC236}">
                <a16:creationId xmlns:a16="http://schemas.microsoft.com/office/drawing/2014/main" id="{4E128740-D50A-A744-885C-02A0A3C51ED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B406F06-3F1D-7B4B-B8E1-6A267C99D2C0}"/>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5340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36434-6E96-FD4E-8C62-A23219DBABCA}"/>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ABFBE100-DBD3-7149-9F5F-A1EADEE04D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073123BC-7026-8C4E-A623-0C575878138F}"/>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5" name="页脚占位符 4">
            <a:extLst>
              <a:ext uri="{FF2B5EF4-FFF2-40B4-BE49-F238E27FC236}">
                <a16:creationId xmlns:a16="http://schemas.microsoft.com/office/drawing/2014/main" id="{1B3BF63C-53B4-254D-8C1A-5C903AEABDE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D3AF5EC-7272-2745-B069-DEFE762F83BE}"/>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209629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763D63-74E7-AC47-8569-06F38F612C6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AD646C16-F791-C94A-8CA5-826065B1B4E9}"/>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8BBADB2-65C9-C44B-8559-08F45AF16D21}"/>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E0D1D1C5-B87A-214F-B56D-D2A9DF6AE592}"/>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6" name="页脚占位符 5">
            <a:extLst>
              <a:ext uri="{FF2B5EF4-FFF2-40B4-BE49-F238E27FC236}">
                <a16:creationId xmlns:a16="http://schemas.microsoft.com/office/drawing/2014/main" id="{6E39764E-E7E8-6349-9CE9-3CF92355A1C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0F8C034-155C-4C4E-99EF-A430B1C47791}"/>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365838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C811E-23C4-7E4F-9C4C-7CC22B539C9E}"/>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966170A-94C1-7C4F-A0DA-4D1BA5C8E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4B073FB3-4E17-2841-A9E9-8321CCCE5397}"/>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652267AF-4DF6-1F48-936D-2CFA35A21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A2FE9C2-1CD3-6548-B7C6-1AF65F366FD9}"/>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9BE40BC8-BDEA-F24E-98B2-E9A6BF18038C}"/>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8" name="页脚占位符 7">
            <a:extLst>
              <a:ext uri="{FF2B5EF4-FFF2-40B4-BE49-F238E27FC236}">
                <a16:creationId xmlns:a16="http://schemas.microsoft.com/office/drawing/2014/main" id="{7A444D64-9FA0-DF4E-9A40-B47485BD52D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5BF54E0E-820E-7C49-BF38-C5CA14C6FD9C}"/>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19353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C91063-A478-9247-976A-C9D822D2B981}"/>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A1FC3C04-7F43-EC4C-8041-399ADA64A073}"/>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4" name="页脚占位符 3">
            <a:extLst>
              <a:ext uri="{FF2B5EF4-FFF2-40B4-BE49-F238E27FC236}">
                <a16:creationId xmlns:a16="http://schemas.microsoft.com/office/drawing/2014/main" id="{B9E561F3-C1BA-2B40-B1E4-6D3F78FA1449}"/>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99C21FDF-60B3-364B-8F51-A47617657665}"/>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353024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8F3E09C-5C12-9449-A578-E97274B41235}"/>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3" name="页脚占位符 2">
            <a:extLst>
              <a:ext uri="{FF2B5EF4-FFF2-40B4-BE49-F238E27FC236}">
                <a16:creationId xmlns:a16="http://schemas.microsoft.com/office/drawing/2014/main" id="{29D59C10-55F9-144A-A40E-56698452136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EB8D954F-D148-C94C-85AE-EC6D7C157595}"/>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404504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5ED385-5F9C-2343-BCB9-39D3D56B011E}"/>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F573BE02-536F-794D-912F-6E94C6641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991A7B3A-B551-184B-8556-66157ECDE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DFD6D7-4182-EC40-B0DC-64E89EC19582}"/>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6" name="页脚占位符 5">
            <a:extLst>
              <a:ext uri="{FF2B5EF4-FFF2-40B4-BE49-F238E27FC236}">
                <a16:creationId xmlns:a16="http://schemas.microsoft.com/office/drawing/2014/main" id="{95EBB6D5-5138-714A-ADE2-11FE6A1FA21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BF679BE-7FF7-3647-9BE4-A1D6DDC963CE}"/>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685519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A2A4DE-93A5-6B40-ACA9-04575A672516}"/>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2F12488-4EF4-CF49-AF13-06E683967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0068E7F-AD13-5C4A-9158-D2B05E695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65A96EB-1D61-8B46-B076-01A5A061D3F4}"/>
              </a:ext>
            </a:extLst>
          </p:cNvPr>
          <p:cNvSpPr>
            <a:spLocks noGrp="1"/>
          </p:cNvSpPr>
          <p:nvPr>
            <p:ph type="dt" sz="half" idx="10"/>
          </p:nvPr>
        </p:nvSpPr>
        <p:spPr/>
        <p:txBody>
          <a:bodyPr/>
          <a:lstStyle/>
          <a:p>
            <a:fld id="{6EAF2782-EC10-0F45-9C00-E763E1011301}" type="datetimeFigureOut">
              <a:rPr kumimoji="1" lang="zh-CN" altLang="en-US" smtClean="0"/>
              <a:t>2021/12/5</a:t>
            </a:fld>
            <a:endParaRPr kumimoji="1" lang="zh-CN" altLang="en-US"/>
          </a:p>
        </p:txBody>
      </p:sp>
      <p:sp>
        <p:nvSpPr>
          <p:cNvPr id="6" name="页脚占位符 5">
            <a:extLst>
              <a:ext uri="{FF2B5EF4-FFF2-40B4-BE49-F238E27FC236}">
                <a16:creationId xmlns:a16="http://schemas.microsoft.com/office/drawing/2014/main" id="{88E79D99-83E5-C14A-83DD-F2BBFA32189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DB00EBA-71B3-2044-8C31-5573276912C1}"/>
              </a:ext>
            </a:extLst>
          </p:cNvPr>
          <p:cNvSpPr>
            <a:spLocks noGrp="1"/>
          </p:cNvSpPr>
          <p:nvPr>
            <p:ph type="sldNum" sz="quarter" idx="12"/>
          </p:nvPr>
        </p:nvSpPr>
        <p:spPr/>
        <p:txBody>
          <a:body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356996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D6E983-31D8-A047-A320-FC971C105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FE63F63-E6B4-F041-BA45-7517C6969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6453E1E-2AB4-1E41-8A2A-C45D3A39D5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F2782-EC10-0F45-9C00-E763E1011301}" type="datetimeFigureOut">
              <a:rPr kumimoji="1" lang="zh-CN" altLang="en-US" smtClean="0"/>
              <a:t>2021/12/5</a:t>
            </a:fld>
            <a:endParaRPr kumimoji="1" lang="zh-CN" altLang="en-US"/>
          </a:p>
        </p:txBody>
      </p:sp>
      <p:sp>
        <p:nvSpPr>
          <p:cNvPr id="5" name="页脚占位符 4">
            <a:extLst>
              <a:ext uri="{FF2B5EF4-FFF2-40B4-BE49-F238E27FC236}">
                <a16:creationId xmlns:a16="http://schemas.microsoft.com/office/drawing/2014/main" id="{ED5B590A-5AE1-C445-87A2-765B1D73D2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A315AECB-5759-6E48-8C21-21D29666F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9CABC-5306-CD43-9885-8E6311E910DD}" type="slidenum">
              <a:rPr kumimoji="1" lang="zh-CN" altLang="en-US" smtClean="0"/>
              <a:t>‹#›</a:t>
            </a:fld>
            <a:endParaRPr kumimoji="1" lang="zh-CN" altLang="en-US"/>
          </a:p>
        </p:txBody>
      </p:sp>
    </p:spTree>
    <p:extLst>
      <p:ext uri="{BB962C8B-B14F-4D97-AF65-F5344CB8AC3E}">
        <p14:creationId xmlns:p14="http://schemas.microsoft.com/office/powerpoint/2010/main" val="820133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4D0CF5-0D3C-0F4E-AC04-4ACA541418AC}"/>
              </a:ext>
            </a:extLst>
          </p:cNvPr>
          <p:cNvSpPr>
            <a:spLocks noGrp="1"/>
          </p:cNvSpPr>
          <p:nvPr>
            <p:ph type="ctrTitle"/>
          </p:nvPr>
        </p:nvSpPr>
        <p:spPr/>
        <p:txBody>
          <a:bodyPr>
            <a:normAutofit fontScale="90000"/>
          </a:bodyPr>
          <a:lstStyle/>
          <a:p>
            <a:r>
              <a:rPr kumimoji="1" lang="en-US" altLang="zh-CN" dirty="0">
                <a:latin typeface="Times New Roman" panose="02020603050405020304" pitchFamily="18" charset="0"/>
                <a:cs typeface="Times New Roman" panose="02020603050405020304" pitchFamily="18" charset="0"/>
              </a:rPr>
              <a:t>A snapshot of the oldest active galactic nuclei feedback phases</a:t>
            </a:r>
            <a:endParaRPr kumimoji="1" lang="zh-CN" altLang="en-US" dirty="0">
              <a:latin typeface="Times New Roman" panose="02020603050405020304" pitchFamily="18" charset="0"/>
              <a:cs typeface="Times New Roman" panose="02020603050405020304" pitchFamily="18" charset="0"/>
            </a:endParaRPr>
          </a:p>
        </p:txBody>
      </p:sp>
      <p:sp>
        <p:nvSpPr>
          <p:cNvPr id="3" name="副标题 2">
            <a:extLst>
              <a:ext uri="{FF2B5EF4-FFF2-40B4-BE49-F238E27FC236}">
                <a16:creationId xmlns:a16="http://schemas.microsoft.com/office/drawing/2014/main" id="{EF5E183D-0A35-314C-AC30-EB9DA341DCE3}"/>
              </a:ext>
            </a:extLst>
          </p:cNvPr>
          <p:cNvSpPr>
            <a:spLocks noGrp="1"/>
          </p:cNvSpPr>
          <p:nvPr>
            <p:ph type="subTitle" idx="1"/>
          </p:nvPr>
        </p:nvSpPr>
        <p:spPr/>
        <p:txBody>
          <a:bodyPr/>
          <a:lstStyle/>
          <a:p>
            <a:r>
              <a:rPr kumimoji="1" lang="en-US" altLang="zh-CN" sz="1200" dirty="0">
                <a:latin typeface="Times New Roman" panose="02020603050405020304" pitchFamily="18" charset="0"/>
                <a:cs typeface="Times New Roman" panose="02020603050405020304" pitchFamily="18" charset="0"/>
              </a:rPr>
              <a:t>https://</a:t>
            </a:r>
            <a:r>
              <a:rPr kumimoji="1" lang="en-US" altLang="zh-CN" sz="1200" dirty="0" err="1">
                <a:latin typeface="Times New Roman" panose="02020603050405020304" pitchFamily="18" charset="0"/>
                <a:cs typeface="Times New Roman" panose="02020603050405020304" pitchFamily="18" charset="0"/>
              </a:rPr>
              <a:t>www.nature.com</a:t>
            </a:r>
            <a:r>
              <a:rPr kumimoji="1" lang="en-US" altLang="zh-CN" sz="1200" dirty="0">
                <a:latin typeface="Times New Roman" panose="02020603050405020304" pitchFamily="18" charset="0"/>
                <a:cs typeface="Times New Roman" panose="02020603050405020304" pitchFamily="18" charset="0"/>
              </a:rPr>
              <a:t>/articles/s41550-021-01491-0</a:t>
            </a:r>
          </a:p>
          <a:p>
            <a:r>
              <a:rPr kumimoji="1" lang="en-US" altLang="zh-CN" dirty="0">
                <a:latin typeface="Times New Roman" panose="02020603050405020304" pitchFamily="18" charset="0"/>
                <a:cs typeface="Times New Roman" panose="02020603050405020304" pitchFamily="18" charset="0"/>
              </a:rPr>
              <a:t>Speaker: </a:t>
            </a:r>
            <a:r>
              <a:rPr kumimoji="1" lang="en-US" altLang="zh-CN" dirty="0" err="1">
                <a:latin typeface="Times New Roman" panose="02020603050405020304" pitchFamily="18" charset="0"/>
                <a:cs typeface="Times New Roman" panose="02020603050405020304" pitchFamily="18" charset="0"/>
              </a:rPr>
              <a:t>Naihui</a:t>
            </a:r>
            <a:r>
              <a:rPr kumimoji="1" lang="en-US" altLang="zh-CN" dirty="0">
                <a:latin typeface="Times New Roman" panose="02020603050405020304" pitchFamily="18" charset="0"/>
                <a:cs typeface="Times New Roman" panose="02020603050405020304" pitchFamily="18" charset="0"/>
              </a:rPr>
              <a:t> Chen </a:t>
            </a:r>
            <a:r>
              <a:rPr kumimoji="1" lang="zh-CN" altLang="en-US" dirty="0"/>
              <a:t>陈乃辉</a:t>
            </a:r>
            <a:endParaRPr kumimoji="1" lang="en-US" altLang="zh-CN" dirty="0"/>
          </a:p>
          <a:p>
            <a:r>
              <a:rPr kumimoji="1" lang="en-US" altLang="zh-CN" dirty="0"/>
              <a:t>2021.12.10</a:t>
            </a:r>
          </a:p>
          <a:p>
            <a:endParaRPr kumimoji="1" lang="zh-CN" altLang="en-US" dirty="0"/>
          </a:p>
        </p:txBody>
      </p:sp>
    </p:spTree>
    <p:extLst>
      <p:ext uri="{BB962C8B-B14F-4D97-AF65-F5344CB8AC3E}">
        <p14:creationId xmlns:p14="http://schemas.microsoft.com/office/powerpoint/2010/main" val="3740624184"/>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DA9DB3-F3CB-7542-AA8A-37833BC0FA7E}"/>
              </a:ext>
            </a:extLst>
          </p:cNvPr>
          <p:cNvSpPr>
            <a:spLocks noGrp="1"/>
          </p:cNvSpPr>
          <p:nvPr>
            <p:ph type="title"/>
          </p:nvPr>
        </p:nvSpPr>
        <p:spPr/>
        <p:txBody>
          <a:bodyPr/>
          <a:lstStyle/>
          <a:p>
            <a:r>
              <a:rPr kumimoji="1" lang="en-US" altLang="zh-CN" dirty="0"/>
              <a:t>Relevant radiative process</a:t>
            </a:r>
            <a:endParaRPr kumimoji="1" lang="zh-CN" altLang="en-US" dirty="0"/>
          </a:p>
        </p:txBody>
      </p:sp>
      <p:pic>
        <p:nvPicPr>
          <p:cNvPr id="7" name="图片 6">
            <a:extLst>
              <a:ext uri="{FF2B5EF4-FFF2-40B4-BE49-F238E27FC236}">
                <a16:creationId xmlns:a16="http://schemas.microsoft.com/office/drawing/2014/main" id="{F89D79B3-504E-9842-ACBF-B8CC744FC153}"/>
              </a:ext>
            </a:extLst>
          </p:cNvPr>
          <p:cNvPicPr>
            <a:picLocks noChangeAspect="1"/>
          </p:cNvPicPr>
          <p:nvPr/>
        </p:nvPicPr>
        <p:blipFill>
          <a:blip r:embed="rId3"/>
          <a:stretch>
            <a:fillRect/>
          </a:stretch>
        </p:blipFill>
        <p:spPr>
          <a:xfrm>
            <a:off x="6661749" y="2819400"/>
            <a:ext cx="4490914" cy="2347911"/>
          </a:xfrm>
          <a:prstGeom prst="rect">
            <a:avLst/>
          </a:prstGeom>
        </p:spPr>
      </p:pic>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2CE6C486-FCC2-1840-BD74-2D192607D6EC}"/>
                  </a:ext>
                </a:extLst>
              </p:cNvPr>
              <p:cNvSpPr txBox="1"/>
              <p:nvPr/>
            </p:nvSpPr>
            <p:spPr>
              <a:xfrm>
                <a:off x="838200" y="1690688"/>
                <a:ext cx="6383867" cy="1606081"/>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Synchrotron radiation:  relativistic electrons spiral in a magnetic field, accounts for most of the radio emission in AGN, shows a power-law spectrum </a:t>
                </a:r>
                <a14:m>
                  <m:oMath xmlns:m="http://schemas.openxmlformats.org/officeDocument/2006/math">
                    <m:r>
                      <m:rPr>
                        <m:sty m:val="p"/>
                      </m:rPr>
                      <a:rPr kumimoji="1" lang="en-US" altLang="zh-CN" b="0" i="0" smtClean="0">
                        <a:latin typeface="Cambria Math" panose="02040503050406030204" pitchFamily="18" charset="0"/>
                        <a:cs typeface="Times New Roman" panose="02020603050405020304" pitchFamily="18" charset="0"/>
                      </a:rPr>
                      <m:t>n</m:t>
                    </m:r>
                    <m:d>
                      <m:dPr>
                        <m:ctrlPr>
                          <a:rPr kumimoji="1" lang="en-US" altLang="zh-CN" b="0" i="1" smtClean="0">
                            <a:latin typeface="Cambria Math" panose="02040503050406030204" pitchFamily="18" charset="0"/>
                            <a:cs typeface="Times New Roman" panose="02020603050405020304" pitchFamily="18" charset="0"/>
                          </a:rPr>
                        </m:ctrlPr>
                      </m:dPr>
                      <m:e>
                        <m:r>
                          <a:rPr kumimoji="1" lang="en-US" altLang="zh-CN" b="0" i="1" smtClean="0">
                            <a:latin typeface="Cambria Math" panose="02040503050406030204" pitchFamily="18" charset="0"/>
                            <a:cs typeface="Times New Roman" panose="02020603050405020304" pitchFamily="18" charset="0"/>
                          </a:rPr>
                          <m:t>𝐸</m:t>
                        </m:r>
                      </m:e>
                    </m:d>
                    <m:r>
                      <a:rPr kumimoji="1" lang="en-US" altLang="zh-CN" b="0" i="1" smtClean="0">
                        <a:latin typeface="Cambria Math" panose="02040503050406030204" pitchFamily="18" charset="0"/>
                        <a:cs typeface="Times New Roman" panose="02020603050405020304" pitchFamily="18" charset="0"/>
                      </a:rPr>
                      <m:t>𝑑𝐸</m:t>
                    </m:r>
                    <m:r>
                      <a:rPr kumimoji="1" lang="en-US" altLang="zh-CN" i="1">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1" lang="en-US" altLang="zh-CN" i="1" smtClean="0">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𝐸</m:t>
                        </m:r>
                      </m:e>
                      <m:sup>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𝛿</m:t>
                        </m:r>
                      </m:sup>
                    </m:sSup>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𝑑𝐸</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  </m:t>
                    </m:r>
                    <m:r>
                      <a:rPr kumimoji="1" lang="en-US" altLang="zh-CN" b="0" i="1" smtClean="0">
                        <a:latin typeface="Cambria Math" panose="02040503050406030204" pitchFamily="18" charset="0"/>
                        <a:cs typeface="Times New Roman" panose="02020603050405020304" pitchFamily="18" charset="0"/>
                      </a:rPr>
                      <m:t>𝑆</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i="1">
                            <a:latin typeface="Cambria Math" panose="02040503050406030204" pitchFamily="18" charset="0"/>
                            <a:ea typeface="Cambria Math" panose="02040503050406030204" pitchFamily="18" charset="0"/>
                            <a:cs typeface="Times New Roman" panose="02020603050405020304" pitchFamily="18" charset="0"/>
                          </a:rPr>
                          <m:t>𝜈</m:t>
                        </m:r>
                      </m:e>
                      <m:sup>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𝛼</m:t>
                        </m:r>
                      </m:sup>
                    </m:sSup>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 </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𝛼</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fPr>
                      <m:num>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𝛿</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2</m:t>
                        </m:r>
                      </m:den>
                    </m:f>
                  </m:oMath>
                </a14:m>
                <a:r>
                  <a:rPr kumimoji="1" lang="en-US" altLang="zh-CN" dirty="0">
                    <a:latin typeface="Times New Roman" panose="02020603050405020304" pitchFamily="18" charset="0"/>
                    <a:cs typeface="Times New Roman" panose="02020603050405020304" pitchFamily="18" charset="0"/>
                  </a:rPr>
                  <a:t>, larger </a:t>
                </a:r>
                <a14:m>
                  <m:oMath xmlns:m="http://schemas.openxmlformats.org/officeDocument/2006/math">
                    <m:r>
                      <a:rPr kumimoji="1" lang="en-US" altLang="zh-CN" i="1">
                        <a:latin typeface="Cambria Math" panose="02040503050406030204" pitchFamily="18" charset="0"/>
                        <a:ea typeface="Cambria Math" panose="02040503050406030204" pitchFamily="18" charset="0"/>
                        <a:cs typeface="Times New Roman" panose="02020603050405020304" pitchFamily="18" charset="0"/>
                      </a:rPr>
                      <m:t>𝛼</m:t>
                    </m:r>
                  </m:oMath>
                </a14:m>
                <a:r>
                  <a:rPr kumimoji="1" lang="en-US" altLang="zh-CN" dirty="0">
                    <a:latin typeface="Times New Roman" panose="02020603050405020304" pitchFamily="18" charset="0"/>
                    <a:cs typeface="Times New Roman" panose="02020603050405020304" pitchFamily="18" charset="0"/>
                  </a:rPr>
                  <a:t> means older electrons, high energy electrons cooling faster</a:t>
                </a:r>
                <a:endParaRPr kumimoji="1" lang="zh-CN" altLang="en-US" dirty="0">
                  <a:latin typeface="Times New Roman" panose="02020603050405020304" pitchFamily="18" charset="0"/>
                  <a:cs typeface="Times New Roman" panose="02020603050405020304" pitchFamily="18" charset="0"/>
                </a:endParaRPr>
              </a:p>
            </p:txBody>
          </p:sp>
        </mc:Choice>
        <mc:Fallback>
          <p:sp>
            <p:nvSpPr>
              <p:cNvPr id="8" name="文本框 7">
                <a:extLst>
                  <a:ext uri="{FF2B5EF4-FFF2-40B4-BE49-F238E27FC236}">
                    <a16:creationId xmlns:a16="http://schemas.microsoft.com/office/drawing/2014/main" id="{2CE6C486-FCC2-1840-BD74-2D192607D6EC}"/>
                  </a:ext>
                </a:extLst>
              </p:cNvPr>
              <p:cNvSpPr txBox="1">
                <a:spLocks noRot="1" noChangeAspect="1" noMove="1" noResize="1" noEditPoints="1" noAdjustHandles="1" noChangeArrowheads="1" noChangeShapeType="1" noTextEdit="1"/>
              </p:cNvSpPr>
              <p:nvPr/>
            </p:nvSpPr>
            <p:spPr>
              <a:xfrm>
                <a:off x="838200" y="1690688"/>
                <a:ext cx="6383867" cy="1606081"/>
              </a:xfrm>
              <a:prstGeom prst="rect">
                <a:avLst/>
              </a:prstGeom>
              <a:blipFill>
                <a:blip r:embed="rId4"/>
                <a:stretch>
                  <a:fillRect l="-795" t="-781" r="-1193" b="-4688"/>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7064F239-5DA4-AC46-850C-780FEFB7CD89}"/>
              </a:ext>
            </a:extLst>
          </p:cNvPr>
          <p:cNvSpPr txBox="1"/>
          <p:nvPr/>
        </p:nvSpPr>
        <p:spPr>
          <a:xfrm>
            <a:off x="7882739" y="5167311"/>
            <a:ext cx="2048933"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Synchrotron radiation scheme</a:t>
            </a:r>
            <a:endParaRPr kumimoji="1"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55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53D96E-6CFC-784D-9987-1DF508388692}"/>
              </a:ext>
            </a:extLst>
          </p:cNvPr>
          <p:cNvSpPr>
            <a:spLocks noGrp="1"/>
          </p:cNvSpPr>
          <p:nvPr>
            <p:ph type="title"/>
          </p:nvPr>
        </p:nvSpPr>
        <p:spPr/>
        <p:txBody>
          <a:bodyPr/>
          <a:lstStyle/>
          <a:p>
            <a:r>
              <a:rPr kumimoji="1" lang="en-US" altLang="zh-CN" dirty="0"/>
              <a:t>Spectral-index map</a:t>
            </a:r>
            <a:endParaRPr kumimoji="1" lang="zh-CN" altLang="en-US" dirty="0"/>
          </a:p>
        </p:txBody>
      </p:sp>
      <p:pic>
        <p:nvPicPr>
          <p:cNvPr id="5" name="内容占位符 4">
            <a:extLst>
              <a:ext uri="{FF2B5EF4-FFF2-40B4-BE49-F238E27FC236}">
                <a16:creationId xmlns:a16="http://schemas.microsoft.com/office/drawing/2014/main" id="{4D7BC5A7-C279-5949-B55B-97F189E0D8A7}"/>
              </a:ext>
            </a:extLst>
          </p:cNvPr>
          <p:cNvPicPr>
            <a:picLocks noGrp="1" noChangeAspect="1"/>
          </p:cNvPicPr>
          <p:nvPr>
            <p:ph idx="1"/>
          </p:nvPr>
        </p:nvPicPr>
        <p:blipFill>
          <a:blip r:embed="rId3"/>
          <a:stretch>
            <a:fillRect/>
          </a:stretch>
        </p:blipFill>
        <p:spPr>
          <a:xfrm>
            <a:off x="5111127" y="1409030"/>
            <a:ext cx="3911282" cy="3009499"/>
          </a:xfrm>
        </p:spPr>
      </p:pic>
      <p:pic>
        <p:nvPicPr>
          <p:cNvPr id="7" name="图片 6">
            <a:extLst>
              <a:ext uri="{FF2B5EF4-FFF2-40B4-BE49-F238E27FC236}">
                <a16:creationId xmlns:a16="http://schemas.microsoft.com/office/drawing/2014/main" id="{76C23415-5759-D442-BEAC-31B7E37C5472}"/>
              </a:ext>
            </a:extLst>
          </p:cNvPr>
          <p:cNvPicPr>
            <a:picLocks noChangeAspect="1"/>
          </p:cNvPicPr>
          <p:nvPr/>
        </p:nvPicPr>
        <p:blipFill>
          <a:blip r:embed="rId4"/>
          <a:stretch>
            <a:fillRect/>
          </a:stretch>
        </p:blipFill>
        <p:spPr>
          <a:xfrm>
            <a:off x="8878476" y="1429877"/>
            <a:ext cx="3419300" cy="2617757"/>
          </a:xfrm>
          <a:prstGeom prst="rect">
            <a:avLst/>
          </a:prstGeom>
        </p:spPr>
      </p:pic>
      <p:sp>
        <p:nvSpPr>
          <p:cNvPr id="8" name="文本框 7">
            <a:extLst>
              <a:ext uri="{FF2B5EF4-FFF2-40B4-BE49-F238E27FC236}">
                <a16:creationId xmlns:a16="http://schemas.microsoft.com/office/drawing/2014/main" id="{154423C3-1E17-D548-9CFF-4AF5427A01DF}"/>
              </a:ext>
            </a:extLst>
          </p:cNvPr>
          <p:cNvSpPr txBox="1"/>
          <p:nvPr/>
        </p:nvSpPr>
        <p:spPr>
          <a:xfrm>
            <a:off x="5426580" y="4499177"/>
            <a:ext cx="3067940"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Spectral-index map in the range 53 &amp; 144MHz</a:t>
            </a:r>
            <a:endParaRPr kumimoji="1" lang="zh-CN" alt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40725923-DB53-9348-9511-7CCA57447C56}"/>
                  </a:ext>
                </a:extLst>
              </p:cNvPr>
              <p:cNvSpPr txBox="1"/>
              <p:nvPr/>
            </p:nvSpPr>
            <p:spPr>
              <a:xfrm>
                <a:off x="769122" y="1469877"/>
                <a:ext cx="4657458" cy="341632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kumimoji="1" lang="en-US" altLang="zh-CN" b="0" i="1" smtClean="0">
                        <a:latin typeface="Cambria Math" panose="02040503050406030204" pitchFamily="18" charset="0"/>
                        <a:cs typeface="Times New Roman" panose="02020603050405020304" pitchFamily="18" charset="0"/>
                      </a:rPr>
                      <m:t>𝑠𝑝𝑒𝑐𝑡𝑟𝑎𝑙</m:t>
                    </m:r>
                    <m:r>
                      <a:rPr kumimoji="1" lang="en-US" altLang="zh-CN" b="0" i="1" smtClean="0">
                        <a:latin typeface="Cambria Math" panose="02040503050406030204" pitchFamily="18" charset="0"/>
                        <a:cs typeface="Times New Roman" panose="02020603050405020304" pitchFamily="18" charset="0"/>
                      </a:rPr>
                      <m:t> </m:t>
                    </m:r>
                    <m:r>
                      <a:rPr kumimoji="1" lang="en-US" altLang="zh-CN" b="0" i="1" smtClean="0">
                        <a:latin typeface="Cambria Math" panose="02040503050406030204" pitchFamily="18" charset="0"/>
                        <a:cs typeface="Times New Roman" panose="02020603050405020304" pitchFamily="18" charset="0"/>
                      </a:rPr>
                      <m:t>𝑖𝑛𝑑𝑒𝑥</m:t>
                    </m:r>
                    <m:r>
                      <a:rPr kumimoji="1" lang="en-US" altLang="zh-CN" b="0" i="1" smtClean="0">
                        <a:latin typeface="Cambria Math" panose="02040503050406030204" pitchFamily="18" charset="0"/>
                        <a:cs typeface="Times New Roman" panose="02020603050405020304" pitchFamily="18" charset="0"/>
                      </a:rPr>
                      <m:t> </m:t>
                    </m:r>
                    <m:r>
                      <a:rPr kumimoji="1" lang="zh-CN" altLang="en-US" i="1" smtClean="0">
                        <a:latin typeface="Cambria Math" panose="02040503050406030204" pitchFamily="18" charset="0"/>
                        <a:cs typeface="Times New Roman" panose="02020603050405020304" pitchFamily="18" charset="0"/>
                      </a:rPr>
                      <m:t>𝛼</m:t>
                    </m:r>
                    <m:r>
                      <a:rPr kumimoji="1" lang="en-US" altLang="zh-CN" b="0" i="1" smtClean="0">
                        <a:latin typeface="Cambria Math" panose="02040503050406030204" pitchFamily="18" charset="0"/>
                        <a:cs typeface="Times New Roman" panose="02020603050405020304" pitchFamily="18" charset="0"/>
                      </a:rPr>
                      <m:t>:</m:t>
                    </m:r>
                    <m:r>
                      <a:rPr kumimoji="1" lang="en-US" altLang="zh-CN" b="0" i="1" smtClean="0">
                        <a:latin typeface="Cambria Math" panose="02040503050406030204" pitchFamily="18" charset="0"/>
                        <a:cs typeface="Times New Roman" panose="02020603050405020304" pitchFamily="18" charset="0"/>
                      </a:rPr>
                      <m:t>𝑆</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𝜈</m:t>
                        </m:r>
                      </m:e>
                      <m:sup>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𝛼</m:t>
                        </m:r>
                      </m:sup>
                    </m:sSup>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kumimoji="1" lang="en-US" altLang="zh-CN" dirty="0">
                    <a:latin typeface="Times New Roman" panose="02020603050405020304" pitchFamily="18" charset="0"/>
                    <a:cs typeface="Times New Roman" panose="02020603050405020304" pitchFamily="18" charset="0"/>
                  </a:rPr>
                  <a:t>they used the data at 53MHz and 144MHz</a:t>
                </a:r>
              </a:p>
              <a:p>
                <a:pPr marL="285750" indent="-285750">
                  <a:buFont typeface="Arial" panose="020B0604020202020204" pitchFamily="34" charset="0"/>
                  <a:buChar char="•"/>
                </a:pPr>
                <a14:m>
                  <m:oMath xmlns:m="http://schemas.openxmlformats.org/officeDocument/2006/math">
                    <m:sSub>
                      <m:sSubPr>
                        <m:ctrlPr>
                          <a:rPr kumimoji="1" lang="en-US" altLang="zh-CN" i="1">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CN" i="1">
                            <a:latin typeface="Cambria Math" panose="02040503050406030204" pitchFamily="18" charset="0"/>
                            <a:ea typeface="Cambria Math" panose="02040503050406030204" pitchFamily="18" charset="0"/>
                            <a:cs typeface="Times New Roman" panose="02020603050405020304" pitchFamily="18" charset="0"/>
                          </a:rPr>
                          <m:t>𝛼</m:t>
                        </m:r>
                      </m:e>
                      <m:sub>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𝐴</m:t>
                        </m:r>
                      </m:sub>
                    </m:sSub>
                    <m:r>
                      <a:rPr kumimoji="1" lang="en-US" altLang="zh-CN" i="1">
                        <a:latin typeface="Cambria Math" panose="02040503050406030204" pitchFamily="18" charset="0"/>
                        <a:ea typeface="Cambria Math" panose="02040503050406030204" pitchFamily="18" charset="0"/>
                        <a:cs typeface="Times New Roman" panose="02020603050405020304" pitchFamily="18" charset="0"/>
                      </a:rPr>
                      <m:t>≈0.</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6</m:t>
                    </m:r>
                    <m:r>
                      <a:rPr kumimoji="1" lang="en-US" altLang="zh-CN" i="1">
                        <a:latin typeface="Cambria Math" panose="02040503050406030204" pitchFamily="18" charset="0"/>
                        <a:ea typeface="Cambria Math" panose="02040503050406030204" pitchFamily="18" charset="0"/>
                        <a:cs typeface="Times New Roman" panose="02020603050405020304" pitchFamily="18" charset="0"/>
                      </a:rPr>
                      <m:t>±0.18</m:t>
                    </m:r>
                  </m:oMath>
                </a14:m>
                <a:r>
                  <a:rPr kumimoji="1" lang="en-US" altLang="zh-CN" dirty="0">
                    <a:latin typeface="Times New Roman" panose="02020603050405020304" pitchFamily="18" charset="0"/>
                    <a:cs typeface="Times New Roman" panose="02020603050405020304" pitchFamily="18" charset="0"/>
                  </a:rPr>
                  <a:t>, typical freshly injected plasma</a:t>
                </a:r>
              </a:p>
              <a:p>
                <a:pPr marL="285750" indent="-285750">
                  <a:buFont typeface="Arial" panose="020B0604020202020204" pitchFamily="34" charset="0"/>
                  <a:buChar char="•"/>
                </a:pPr>
                <a14:m>
                  <m:oMath xmlns:m="http://schemas.openxmlformats.org/officeDocument/2006/math">
                    <m:sSub>
                      <m:sSubPr>
                        <m:ctrlP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CN" i="1" smtClean="0">
                            <a:latin typeface="Cambria Math" panose="02040503050406030204" pitchFamily="18" charset="0"/>
                            <a:ea typeface="Cambria Math" panose="02040503050406030204" pitchFamily="18" charset="0"/>
                            <a:cs typeface="Times New Roman" panose="02020603050405020304" pitchFamily="18" charset="0"/>
                          </a:rPr>
                          <m:t>𝛼</m:t>
                        </m:r>
                      </m:e>
                      <m:sub>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𝐵</m:t>
                        </m:r>
                      </m:sub>
                    </m:sSub>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≈0.8±0.18</m:t>
                    </m:r>
                  </m:oMath>
                </a14:m>
                <a:r>
                  <a:rPr kumimoji="1" lang="en-US" altLang="zh-CN" dirty="0">
                    <a:latin typeface="Times New Roman" panose="02020603050405020304" pitchFamily="18" charset="0"/>
                    <a:cs typeface="Times New Roman" panose="02020603050405020304" pitchFamily="18" charset="0"/>
                  </a:rPr>
                  <a:t>, </a:t>
                </a:r>
                <a14:m>
                  <m:oMath xmlns:m="http://schemas.openxmlformats.org/officeDocument/2006/math">
                    <m:sSub>
                      <m:sSubPr>
                        <m:ctrlP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CN" i="1" smtClean="0">
                            <a:latin typeface="Cambria Math" panose="02040503050406030204" pitchFamily="18" charset="0"/>
                            <a:ea typeface="Cambria Math" panose="02040503050406030204" pitchFamily="18" charset="0"/>
                            <a:cs typeface="Times New Roman" panose="02020603050405020304" pitchFamily="18" charset="0"/>
                          </a:rPr>
                          <m:t>𝛼</m:t>
                        </m:r>
                      </m:e>
                      <m:sub>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𝐶</m:t>
                        </m:r>
                      </m:sub>
                    </m:sSub>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≈1.2±0.18</m:t>
                    </m:r>
                  </m:oMath>
                </a14:m>
                <a:r>
                  <a:rPr kumimoji="1" lang="en-US" altLang="zh-CN" dirty="0">
                    <a:latin typeface="Times New Roman" panose="02020603050405020304" pitchFamily="18" charset="0"/>
                    <a:cs typeface="Times New Roman" panose="02020603050405020304" pitchFamily="18" charset="0"/>
                  </a:rPr>
                  <a:t>: electrons being older at larger distances</a:t>
                </a:r>
              </a:p>
              <a:p>
                <a:pPr marL="285750" indent="-285750">
                  <a:buFont typeface="Arial" panose="020B0604020202020204" pitchFamily="34" charset="0"/>
                  <a:buChar char="•"/>
                </a:pPr>
                <a14:m>
                  <m:oMath xmlns:m="http://schemas.openxmlformats.org/officeDocument/2006/math">
                    <m:sSub>
                      <m:sSubPr>
                        <m:ctrlP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CN" i="1" smtClean="0">
                            <a:latin typeface="Cambria Math" panose="02040503050406030204" pitchFamily="18" charset="0"/>
                            <a:ea typeface="Cambria Math" panose="02040503050406030204" pitchFamily="18" charset="0"/>
                            <a:cs typeface="Times New Roman" panose="02020603050405020304" pitchFamily="18" charset="0"/>
                          </a:rPr>
                          <m:t>𝛼</m:t>
                        </m:r>
                      </m:e>
                      <m:sub>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𝐷</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2</m:t>
                        </m:r>
                      </m:sub>
                    </m:sSub>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≈0.75±0.2</m:t>
                    </m:r>
                  </m:oMath>
                </a14:m>
                <a:r>
                  <a:rPr kumimoji="1" lang="en-US" altLang="zh-CN" dirty="0">
                    <a:latin typeface="Times New Roman" panose="02020603050405020304" pitchFamily="18" charset="0"/>
                    <a:cs typeface="Times New Roman" panose="02020603050405020304" pitchFamily="18" charset="0"/>
                  </a:rPr>
                  <a:t>: a mild compression of plasma caused by the subsequent AGN outburst.</a:t>
                </a:r>
              </a:p>
              <a:p>
                <a:pPr marL="285750" indent="-285750">
                  <a:buFont typeface="Arial" panose="020B0604020202020204" pitchFamily="34" charset="0"/>
                  <a:buChar char="•"/>
                </a:pPr>
                <a:endParaRPr kumimoji="1" lang="en-US"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kumimoji="1" lang="en-US"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kumimoji="1" lang="zh-CN" altLang="en-US" dirty="0">
                  <a:latin typeface="Times New Roman" panose="02020603050405020304" pitchFamily="18" charset="0"/>
                  <a:cs typeface="Times New Roman" panose="02020603050405020304" pitchFamily="18" charset="0"/>
                </a:endParaRPr>
              </a:p>
            </p:txBody>
          </p:sp>
        </mc:Choice>
        <mc:Fallback>
          <p:sp>
            <p:nvSpPr>
              <p:cNvPr id="9" name="文本框 8">
                <a:extLst>
                  <a:ext uri="{FF2B5EF4-FFF2-40B4-BE49-F238E27FC236}">
                    <a16:creationId xmlns:a16="http://schemas.microsoft.com/office/drawing/2014/main" id="{40725923-DB53-9348-9511-7CCA57447C56}"/>
                  </a:ext>
                </a:extLst>
              </p:cNvPr>
              <p:cNvSpPr txBox="1">
                <a:spLocks noRot="1" noChangeAspect="1" noMove="1" noResize="1" noEditPoints="1" noAdjustHandles="1" noChangeArrowheads="1" noChangeShapeType="1" noTextEdit="1"/>
              </p:cNvSpPr>
              <p:nvPr/>
            </p:nvSpPr>
            <p:spPr>
              <a:xfrm>
                <a:off x="769122" y="1469877"/>
                <a:ext cx="4657458" cy="3416320"/>
              </a:xfrm>
              <a:prstGeom prst="rect">
                <a:avLst/>
              </a:prstGeom>
              <a:blipFill>
                <a:blip r:embed="rId5"/>
                <a:stretch>
                  <a:fillRect l="-815" t="-741" r="-1902"/>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57C650F9-BECA-8A4D-9809-FF3EFA251069}"/>
              </a:ext>
            </a:extLst>
          </p:cNvPr>
          <p:cNvSpPr txBox="1"/>
          <p:nvPr/>
        </p:nvSpPr>
        <p:spPr>
          <a:xfrm>
            <a:off x="9438304" y="4499176"/>
            <a:ext cx="2299643"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LOFAR 144MHz radio image</a:t>
            </a:r>
            <a:endParaRPr kumimoji="1" lang="zh-CN" altLang="en-US" sz="1200"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1A91E3A6-7B0A-4040-9717-568C2BD5D258}"/>
              </a:ext>
            </a:extLst>
          </p:cNvPr>
          <p:cNvPicPr>
            <a:picLocks noChangeAspect="1"/>
          </p:cNvPicPr>
          <p:nvPr/>
        </p:nvPicPr>
        <p:blipFill>
          <a:blip r:embed="rId6"/>
          <a:stretch>
            <a:fillRect/>
          </a:stretch>
        </p:blipFill>
        <p:spPr>
          <a:xfrm>
            <a:off x="6298251" y="4736075"/>
            <a:ext cx="4927610" cy="1756800"/>
          </a:xfrm>
          <a:prstGeom prst="rect">
            <a:avLst/>
          </a:prstGeom>
        </p:spPr>
      </p:pic>
      <p:sp>
        <p:nvSpPr>
          <p:cNvPr id="14" name="文本框 13">
            <a:extLst>
              <a:ext uri="{FF2B5EF4-FFF2-40B4-BE49-F238E27FC236}">
                <a16:creationId xmlns:a16="http://schemas.microsoft.com/office/drawing/2014/main" id="{368099CB-59BE-8B4B-A4CF-F9FB6798C24E}"/>
              </a:ext>
            </a:extLst>
          </p:cNvPr>
          <p:cNvSpPr txBox="1"/>
          <p:nvPr/>
        </p:nvSpPr>
        <p:spPr>
          <a:xfrm>
            <a:off x="7172538" y="6452774"/>
            <a:ext cx="3179036"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Spectral density, flux density and spectral index</a:t>
            </a:r>
            <a:endParaRPr kumimoji="1"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4801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EB0E2-4AFD-8743-B666-25D4285992B5}"/>
              </a:ext>
            </a:extLst>
          </p:cNvPr>
          <p:cNvSpPr>
            <a:spLocks noGrp="1"/>
          </p:cNvSpPr>
          <p:nvPr>
            <p:ph type="title"/>
          </p:nvPr>
        </p:nvSpPr>
        <p:spPr/>
        <p:txBody>
          <a:bodyPr/>
          <a:lstStyle/>
          <a:p>
            <a:r>
              <a:rPr kumimoji="1" lang="en-US" altLang="zh-CN" dirty="0"/>
              <a:t>Timescale</a:t>
            </a:r>
            <a:endParaRPr kumimoji="1" lang="zh-CN" altLang="en-US" dirty="0"/>
          </a:p>
        </p:txBody>
      </p:sp>
      <p:pic>
        <p:nvPicPr>
          <p:cNvPr id="5" name="内容占位符 4">
            <a:extLst>
              <a:ext uri="{FF2B5EF4-FFF2-40B4-BE49-F238E27FC236}">
                <a16:creationId xmlns:a16="http://schemas.microsoft.com/office/drawing/2014/main" id="{21BB196D-06C9-6748-9156-7EC1F642A49D}"/>
              </a:ext>
            </a:extLst>
          </p:cNvPr>
          <p:cNvPicPr>
            <a:picLocks noGrp="1" noChangeAspect="1"/>
          </p:cNvPicPr>
          <p:nvPr>
            <p:ph idx="1"/>
          </p:nvPr>
        </p:nvPicPr>
        <p:blipFill>
          <a:blip r:embed="rId3"/>
          <a:stretch>
            <a:fillRect/>
          </a:stretch>
        </p:blipFill>
        <p:spPr>
          <a:xfrm>
            <a:off x="5571858" y="1571143"/>
            <a:ext cx="6123478" cy="1527862"/>
          </a:xfrm>
        </p:spPr>
      </p:pic>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D73F620F-C81D-3141-A5A3-39F05E790D81}"/>
                  </a:ext>
                </a:extLst>
              </p:cNvPr>
              <p:cNvSpPr txBox="1"/>
              <p:nvPr/>
            </p:nvSpPr>
            <p:spPr>
              <a:xfrm>
                <a:off x="734938" y="1444239"/>
                <a:ext cx="4657458" cy="4509761"/>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kumimoji="1" lang="en-US" altLang="zh-CN" b="0" i="1" smtClean="0">
                        <a:latin typeface="Cambria Math" panose="02040503050406030204" pitchFamily="18" charset="0"/>
                      </a:rPr>
                      <m:t>𝑡</m:t>
                    </m:r>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𝐻</m:t>
                        </m:r>
                      </m:num>
                      <m:den>
                        <m:r>
                          <a:rPr kumimoji="1" lang="en-US" altLang="zh-CN" b="0" i="1" smtClean="0">
                            <a:latin typeface="Cambria Math" panose="02040503050406030204" pitchFamily="18" charset="0"/>
                          </a:rPr>
                          <m:t>𝑣</m:t>
                        </m:r>
                      </m:den>
                    </m:f>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𝑤h𝑒𝑛</m:t>
                    </m:r>
                    <m:r>
                      <a:rPr kumimoji="1" lang="en-US" altLang="zh-CN" b="0" i="1" smtClean="0">
                        <a:latin typeface="Cambria Math" panose="02040503050406030204" pitchFamily="18" charset="0"/>
                      </a:rPr>
                      <m:t> </m:t>
                    </m:r>
                    <m:r>
                      <a:rPr kumimoji="1" lang="en-US" altLang="zh-CN" b="0" i="1" smtClean="0">
                        <a:latin typeface="Cambria Math" panose="02040503050406030204" pitchFamily="18" charset="0"/>
                      </a:rPr>
                      <m:t>𝑣</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m:rPr>
                            <m:sty m:val="p"/>
                          </m:rPr>
                          <a:rPr kumimoji="1" lang="en-US" altLang="zh-CN" i="1">
                            <a:latin typeface="Cambria Math" panose="02040503050406030204" pitchFamily="18" charset="0"/>
                          </a:rPr>
                          <m:t>v</m:t>
                        </m:r>
                      </m:e>
                      <m:sub>
                        <m:r>
                          <a:rPr kumimoji="1" lang="en-US" altLang="zh-CN" b="0" i="1" smtClean="0">
                            <a:latin typeface="Cambria Math" panose="02040503050406030204" pitchFamily="18" charset="0"/>
                          </a:rPr>
                          <m:t>𝑐𝑠</m:t>
                        </m:r>
                      </m:sub>
                    </m:sSub>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𝑠𝑜𝑢𝑛𝑑</m:t>
                        </m:r>
                        <m:r>
                          <a:rPr kumimoji="1" lang="en-US" altLang="zh-CN" b="0" i="1" smtClean="0">
                            <a:latin typeface="Cambria Math" panose="02040503050406030204" pitchFamily="18" charset="0"/>
                          </a:rPr>
                          <m:t> </m:t>
                        </m:r>
                        <m:r>
                          <a:rPr kumimoji="1" lang="en-US" altLang="zh-CN" b="0" i="1" smtClean="0">
                            <a:latin typeface="Cambria Math" panose="02040503050406030204" pitchFamily="18" charset="0"/>
                          </a:rPr>
                          <m:t>𝑠𝑝𝑒𝑒𝑑</m:t>
                        </m:r>
                      </m:e>
                    </m:d>
                    <m:r>
                      <a:rPr kumimoji="1" lang="en-US" altLang="zh-CN" b="0" i="1" smtClean="0">
                        <a:latin typeface="Cambria Math" panose="02040503050406030204" pitchFamily="18" charset="0"/>
                      </a:rPr>
                      <m:t>=</m:t>
                    </m:r>
                    <m:rad>
                      <m:radPr>
                        <m:degHide m:val="on"/>
                        <m:ctrlPr>
                          <a:rPr kumimoji="1" lang="en-US" altLang="zh-CN" b="0" i="1" smtClean="0">
                            <a:latin typeface="Cambria Math" panose="02040503050406030204" pitchFamily="18" charset="0"/>
                          </a:rPr>
                        </m:ctrlPr>
                      </m:radPr>
                      <m:deg/>
                      <m:e>
                        <m:r>
                          <m:rPr>
                            <m:sty m:val="p"/>
                          </m:rPr>
                          <a:rPr kumimoji="1" lang="el-GR" altLang="zh-CN" b="0" i="1" smtClean="0">
                            <a:latin typeface="Cambria Math" panose="02040503050406030204" pitchFamily="18" charset="0"/>
                            <a:ea typeface="Cambria Math" panose="02040503050406030204" pitchFamily="18" charset="0"/>
                          </a:rPr>
                          <m:t>Γ</m:t>
                        </m:r>
                        <m:r>
                          <a:rPr kumimoji="1" lang="en-US" altLang="zh-CN" b="0" i="1" smtClean="0">
                            <a:latin typeface="Cambria Math" panose="02040503050406030204" pitchFamily="18" charset="0"/>
                            <a:ea typeface="Cambria Math" panose="02040503050406030204" pitchFamily="18" charset="0"/>
                          </a:rPr>
                          <m:t>𝑘𝑇</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𝜇</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𝑚</m:t>
                            </m:r>
                          </m:e>
                          <m:sub>
                            <m:r>
                              <a:rPr kumimoji="1" lang="en-US" altLang="zh-CN" b="0" i="1" smtClean="0">
                                <a:latin typeface="Cambria Math" panose="02040503050406030204" pitchFamily="18" charset="0"/>
                                <a:ea typeface="Cambria Math" panose="02040503050406030204" pitchFamily="18" charset="0"/>
                              </a:rPr>
                              <m:t>𝑝</m:t>
                            </m:r>
                          </m:sub>
                        </m:sSub>
                      </m:e>
                    </m:rad>
                    <m:r>
                      <a:rPr kumimoji="1" lang="en-US" altLang="zh-CN" i="1">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720</m:t>
                    </m:r>
                    <m:r>
                      <a:rPr kumimoji="1" lang="en-US" altLang="zh-CN" b="0" i="1" smtClean="0">
                        <a:latin typeface="Cambria Math" panose="02040503050406030204" pitchFamily="18" charset="0"/>
                        <a:ea typeface="Cambria Math" panose="02040503050406030204" pitchFamily="18" charset="0"/>
                      </a:rPr>
                      <m:t>𝑘𝑚</m:t>
                    </m:r>
                    <m:r>
                      <a:rPr kumimoji="1" lang="en-US" altLang="zh-CN" b="0" i="1" smtClean="0">
                        <a:latin typeface="Cambria Math" panose="02040503050406030204" pitchFamily="18" charset="0"/>
                        <a:ea typeface="Cambria Math" panose="02040503050406030204" pitchFamily="18" charset="0"/>
                      </a:rPr>
                      <m:t>∙</m:t>
                    </m:r>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𝑠</m:t>
                        </m:r>
                      </m:e>
                      <m:sup>
                        <m:r>
                          <a:rPr kumimoji="1" lang="en-US" altLang="zh-CN" b="0" i="1" smtClean="0">
                            <a:latin typeface="Cambria Math" panose="02040503050406030204" pitchFamily="18" charset="0"/>
                            <a:ea typeface="Cambria Math" panose="02040503050406030204" pitchFamily="18" charset="0"/>
                          </a:rPr>
                          <m:t>−1</m:t>
                        </m:r>
                      </m:sup>
                    </m:sSup>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rPr>
                      <m:t> </m:t>
                    </m:r>
                    <m:r>
                      <a:rPr kumimoji="1" lang="en-US" altLang="zh-CN" b="0" i="1" smtClean="0">
                        <a:latin typeface="Cambria Math" panose="02040503050406030204" pitchFamily="18" charset="0"/>
                      </a:rPr>
                      <m:t>𝑦𝑜𝑢</m:t>
                    </m:r>
                    <m:r>
                      <a:rPr kumimoji="1" lang="en-US" altLang="zh-CN" b="0" i="1" smtClean="0">
                        <a:latin typeface="Cambria Math" panose="02040503050406030204" pitchFamily="18" charset="0"/>
                      </a:rPr>
                      <m:t> </m:t>
                    </m:r>
                    <m:r>
                      <a:rPr kumimoji="1" lang="en-US" altLang="zh-CN" b="0" i="1" smtClean="0">
                        <a:latin typeface="Cambria Math" panose="02040503050406030204" pitchFamily="18" charset="0"/>
                      </a:rPr>
                      <m:t>𝑐𝑎𝑛</m:t>
                    </m:r>
                    <m:r>
                      <a:rPr kumimoji="1" lang="en-US" altLang="zh-CN" b="0" i="1" smtClean="0">
                        <a:latin typeface="Cambria Math" panose="02040503050406030204" pitchFamily="18" charset="0"/>
                      </a:rPr>
                      <m:t> </m:t>
                    </m:r>
                    <m:r>
                      <a:rPr kumimoji="1" lang="en-US" altLang="zh-CN" b="0" i="1" smtClean="0">
                        <a:latin typeface="Cambria Math" panose="02040503050406030204" pitchFamily="18" charset="0"/>
                      </a:rPr>
                      <m:t>𝑔𝑒𝑡</m:t>
                    </m:r>
                    <m:r>
                      <a:rPr kumimoji="1" lang="en-US" altLang="zh-CN" b="0" i="1" smtClean="0">
                        <a:latin typeface="Cambria Math" panose="02040503050406030204" pitchFamily="18" charset="0"/>
                      </a:rPr>
                      <m:t> </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𝑐𝑠</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𝑤h𝑒𝑛</m:t>
                    </m:r>
                    <m:r>
                      <a:rPr kumimoji="1" lang="en-US" altLang="zh-CN" b="0" i="1" smtClean="0">
                        <a:latin typeface="Cambria Math" panose="02040503050406030204" pitchFamily="18" charset="0"/>
                      </a:rPr>
                      <m:t> </m:t>
                    </m:r>
                    <m:r>
                      <a:rPr kumimoji="1" lang="en-US" altLang="zh-CN" b="0" i="1" smtClean="0">
                        <a:latin typeface="Cambria Math" panose="02040503050406030204" pitchFamily="18" charset="0"/>
                      </a:rPr>
                      <m:t>𝑣</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𝑣</m:t>
                        </m:r>
                      </m:e>
                      <m:sub>
                        <m:r>
                          <a:rPr kumimoji="1" lang="en-US" altLang="zh-CN" b="0" i="1" smtClean="0">
                            <a:latin typeface="Cambria Math" panose="02040503050406030204" pitchFamily="18" charset="0"/>
                          </a:rPr>
                          <m:t>𝑏𝑢𝑜𝑦</m:t>
                        </m:r>
                      </m:sub>
                    </m:sSub>
                    <m:r>
                      <a:rPr kumimoji="1" lang="en-US" altLang="zh-CN" b="0" i="1" smtClean="0">
                        <a:latin typeface="Cambria Math" panose="02040503050406030204" pitchFamily="18" charset="0"/>
                      </a:rPr>
                      <m:t>=</m:t>
                    </m:r>
                    <m:rad>
                      <m:radPr>
                        <m:degHide m:val="on"/>
                        <m:ctrlPr>
                          <a:rPr kumimoji="1" lang="en-US" altLang="zh-CN" b="0" i="1" smtClean="0">
                            <a:latin typeface="Cambria Math" panose="02040503050406030204" pitchFamily="18" charset="0"/>
                          </a:rPr>
                        </m:ctrlPr>
                      </m:radPr>
                      <m:deg/>
                      <m:e>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2</m:t>
                            </m:r>
                            <m:r>
                              <a:rPr kumimoji="1" lang="en-US" altLang="zh-CN" b="0" i="1" smtClean="0">
                                <a:latin typeface="Cambria Math" panose="02040503050406030204" pitchFamily="18" charset="0"/>
                              </a:rPr>
                              <m:t>𝑔𝑉</m:t>
                            </m:r>
                          </m:num>
                          <m:den>
                            <m:r>
                              <a:rPr kumimoji="1" lang="en-US" altLang="zh-CN" b="0" i="1" smtClean="0">
                                <a:latin typeface="Cambria Math" panose="02040503050406030204" pitchFamily="18" charset="0"/>
                                <a:ea typeface="Cambria Math" panose="02040503050406030204" pitchFamily="18" charset="0"/>
                              </a:rPr>
                              <m:t>𝜙</m:t>
                            </m:r>
                            <m:r>
                              <a:rPr kumimoji="1" lang="en-US" altLang="zh-CN" b="0" i="1" smtClean="0">
                                <a:latin typeface="Cambria Math" panose="02040503050406030204" pitchFamily="18" charset="0"/>
                                <a:ea typeface="Cambria Math" panose="02040503050406030204" pitchFamily="18" charset="0"/>
                              </a:rPr>
                              <m:t>𝐶</m:t>
                            </m:r>
                          </m:den>
                        </m:f>
                      </m:e>
                    </m:rad>
                    <m:r>
                      <a:rPr kumimoji="1" lang="en-US" altLang="zh-CN" b="0" i="1" smtClean="0">
                        <a:latin typeface="Cambria Math" panose="02040503050406030204" pitchFamily="18" charset="0"/>
                        <a:ea typeface="Cambria Math" panose="02040503050406030204" pitchFamily="18" charset="0"/>
                      </a:rPr>
                      <m:t>≈670</m:t>
                    </m:r>
                    <m:r>
                      <a:rPr kumimoji="1" lang="en-US" altLang="zh-CN" b="0" i="1" smtClean="0">
                        <a:latin typeface="Cambria Math" panose="02040503050406030204" pitchFamily="18" charset="0"/>
                        <a:ea typeface="Cambria Math" panose="02040503050406030204" pitchFamily="18" charset="0"/>
                      </a:rPr>
                      <m:t>𝑘𝑚</m:t>
                    </m:r>
                    <m:r>
                      <a:rPr kumimoji="1" lang="en-US" altLang="zh-CN" b="0" i="1" smtClean="0">
                        <a:latin typeface="Cambria Math" panose="02040503050406030204" pitchFamily="18" charset="0"/>
                        <a:ea typeface="Cambria Math" panose="02040503050406030204" pitchFamily="18" charset="0"/>
                      </a:rPr>
                      <m:t>∙</m:t>
                    </m:r>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𝑠</m:t>
                        </m:r>
                      </m:e>
                      <m:sup>
                        <m:r>
                          <a:rPr kumimoji="1" lang="en-US" altLang="zh-CN" b="0" i="1" smtClean="0">
                            <a:latin typeface="Cambria Math" panose="02040503050406030204" pitchFamily="18" charset="0"/>
                            <a:ea typeface="Cambria Math" panose="02040503050406030204" pitchFamily="18" charset="0"/>
                          </a:rPr>
                          <m:t>−1</m:t>
                        </m:r>
                      </m:sup>
                    </m:sSup>
                    <m:d>
                      <m:dPr>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𝐶</m:t>
                        </m:r>
                        <m:r>
                          <a:rPr kumimoji="1" lang="en-US" altLang="zh-CN" b="0" i="1" smtClean="0">
                            <a:latin typeface="Cambria Math" panose="02040503050406030204" pitchFamily="18" charset="0"/>
                            <a:ea typeface="Cambria Math" panose="02040503050406030204" pitchFamily="18" charset="0"/>
                          </a:rPr>
                          <m:t>2</m:t>
                        </m:r>
                      </m:e>
                    </m:d>
                    <m:r>
                      <a:rPr kumimoji="1" lang="en-US" altLang="zh-CN" b="0" i="1" smtClean="0">
                        <a:latin typeface="Cambria Math" panose="02040503050406030204" pitchFamily="18" charset="0"/>
                        <a:ea typeface="Cambria Math" panose="02040503050406030204" pitchFamily="18" charset="0"/>
                      </a:rPr>
                      <m:t>500</m:t>
                    </m:r>
                    <m:r>
                      <a:rPr kumimoji="1" lang="en-US" altLang="zh-CN" b="0" i="1" smtClean="0">
                        <a:latin typeface="Cambria Math" panose="02040503050406030204" pitchFamily="18" charset="0"/>
                        <a:ea typeface="Cambria Math" panose="02040503050406030204" pitchFamily="18" charset="0"/>
                      </a:rPr>
                      <m:t>𝑘𝑚</m:t>
                    </m:r>
                    <m:r>
                      <a:rPr kumimoji="1" lang="en-US" altLang="zh-CN" b="0" i="1" smtClean="0">
                        <a:latin typeface="Cambria Math" panose="02040503050406030204" pitchFamily="18" charset="0"/>
                        <a:ea typeface="Cambria Math" panose="02040503050406030204" pitchFamily="18" charset="0"/>
                      </a:rPr>
                      <m:t>∙</m:t>
                    </m:r>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𝑠</m:t>
                        </m:r>
                      </m:e>
                      <m:sup>
                        <m:r>
                          <a:rPr kumimoji="1" lang="en-US" altLang="zh-CN" b="0" i="1" smtClean="0">
                            <a:latin typeface="Cambria Math" panose="02040503050406030204" pitchFamily="18" charset="0"/>
                            <a:ea typeface="Cambria Math" panose="02040503050406030204" pitchFamily="18" charset="0"/>
                          </a:rPr>
                          <m:t>−1</m:t>
                        </m:r>
                      </m:sup>
                    </m:sSup>
                    <m:d>
                      <m:dPr>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𝐷</m:t>
                        </m:r>
                        <m:r>
                          <a:rPr kumimoji="1" lang="en-US" altLang="zh-CN" b="0" i="1" smtClean="0">
                            <a:latin typeface="Cambria Math" panose="02040503050406030204" pitchFamily="18" charset="0"/>
                            <a:ea typeface="Cambria Math" panose="02040503050406030204" pitchFamily="18" charset="0"/>
                          </a:rPr>
                          <m:t>3</m:t>
                        </m:r>
                      </m:e>
                    </m:d>
                    <m:r>
                      <a:rPr kumimoji="1" lang="en-US" altLang="zh-CN" b="0" i="1" smtClean="0">
                        <a:latin typeface="Cambria Math" panose="02040503050406030204" pitchFamily="18" charset="0"/>
                        <a:ea typeface="Cambria Math" panose="02040503050406030204" pitchFamily="18" charset="0"/>
                      </a:rPr>
                      <m:t>, </m:t>
                    </m:r>
                    <m:r>
                      <a:rPr kumimoji="1" lang="en-US" altLang="zh-CN" b="0" i="1" smtClean="0">
                        <a:latin typeface="Cambria Math" panose="02040503050406030204" pitchFamily="18" charset="0"/>
                        <a:ea typeface="Cambria Math" panose="02040503050406030204" pitchFamily="18" charset="0"/>
                      </a:rPr>
                      <m:t>𝑦𝑜𝑢</m:t>
                    </m:r>
                    <m:r>
                      <a:rPr kumimoji="1" lang="en-US" altLang="zh-CN" b="0" i="1" smtClean="0">
                        <a:latin typeface="Cambria Math" panose="02040503050406030204" pitchFamily="18" charset="0"/>
                        <a:ea typeface="Cambria Math" panose="02040503050406030204" pitchFamily="18" charset="0"/>
                      </a:rPr>
                      <m:t> </m:t>
                    </m:r>
                    <m:r>
                      <a:rPr kumimoji="1" lang="en-US" altLang="zh-CN" b="0" i="1" smtClean="0">
                        <a:latin typeface="Cambria Math" panose="02040503050406030204" pitchFamily="18" charset="0"/>
                        <a:ea typeface="Cambria Math" panose="02040503050406030204" pitchFamily="18" charset="0"/>
                      </a:rPr>
                      <m:t>𝑐𝑎𝑛</m:t>
                    </m:r>
                    <m:r>
                      <a:rPr kumimoji="1" lang="en-US" altLang="zh-CN" b="0" i="1" smtClean="0">
                        <a:latin typeface="Cambria Math" panose="02040503050406030204" pitchFamily="18" charset="0"/>
                        <a:ea typeface="Cambria Math" panose="02040503050406030204" pitchFamily="18" charset="0"/>
                      </a:rPr>
                      <m:t> </m:t>
                    </m:r>
                    <m:r>
                      <a:rPr kumimoji="1" lang="en-US" altLang="zh-CN" b="0" i="1" smtClean="0">
                        <a:latin typeface="Cambria Math" panose="02040503050406030204" pitchFamily="18" charset="0"/>
                        <a:ea typeface="Cambria Math" panose="02040503050406030204" pitchFamily="18" charset="0"/>
                      </a:rPr>
                      <m:t>𝑔𝑒𝑡</m:t>
                    </m:r>
                    <m:r>
                      <a:rPr kumimoji="1" lang="en-US" altLang="zh-CN" b="0" i="1" smtClean="0">
                        <a:latin typeface="Cambria Math" panose="02040503050406030204" pitchFamily="18" charset="0"/>
                        <a:ea typeface="Cambria Math" panose="02040503050406030204" pitchFamily="18" charset="0"/>
                      </a:rPr>
                      <m:t> </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𝑡</m:t>
                        </m:r>
                      </m:e>
                      <m:sub>
                        <m:r>
                          <a:rPr kumimoji="1" lang="en-US" altLang="zh-CN" b="0" i="1" smtClean="0">
                            <a:latin typeface="Cambria Math" panose="02040503050406030204" pitchFamily="18" charset="0"/>
                            <a:ea typeface="Cambria Math" panose="02040503050406030204" pitchFamily="18" charset="0"/>
                          </a:rPr>
                          <m:t>𝑏𝑢𝑜𝑦</m:t>
                        </m:r>
                      </m:sub>
                    </m:sSub>
                  </m:oMath>
                </a14:m>
                <a:endParaRPr kumimoji="1" lang="en-US"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Radiation upper limit time: using Jaffe-</a:t>
                </a:r>
                <a:r>
                  <a:rPr kumimoji="1" lang="en-US" altLang="zh-CN" dirty="0" err="1">
                    <a:latin typeface="Times New Roman" panose="02020603050405020304" pitchFamily="18" charset="0"/>
                    <a:cs typeface="Times New Roman" panose="02020603050405020304" pitchFamily="18" charset="0"/>
                  </a:rPr>
                  <a:t>Perola</a:t>
                </a:r>
                <a:r>
                  <a:rPr kumimoji="1" lang="en-US" altLang="zh-CN" dirty="0">
                    <a:latin typeface="Times New Roman" panose="02020603050405020304" pitchFamily="18" charset="0"/>
                    <a:cs typeface="Times New Roman" panose="02020603050405020304" pitchFamily="18" charset="0"/>
                  </a:rPr>
                  <a:t> model(Jaffe et al)</a:t>
                </a:r>
                <a:r>
                  <a:rPr kumimoji="1" lang="en-US" altLang="zh-CN" baseline="30000"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with spectral map to simulate(fix the magnetic field and injection spectral index) the spectral index of C2</a:t>
                </a:r>
                <a14:m>
                  <m:oMath xmlns:m="http://schemas.openxmlformats.org/officeDocument/2006/math">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𝛼</m:t>
                    </m:r>
                    <m:r>
                      <a:rPr kumimoji="1" lang="en-US" altLang="zh-CN" b="0" i="1" smtClean="0">
                        <a:latin typeface="Cambria Math" panose="02040503050406030204" pitchFamily="18" charset="0"/>
                        <a:ea typeface="Cambria Math" panose="02040503050406030204" pitchFamily="18" charset="0"/>
                      </a:rPr>
                      <m:t>≈1.2)</m:t>
                    </m:r>
                  </m:oMath>
                </a14:m>
                <a:r>
                  <a:rPr kumimoji="1" lang="en-US" altLang="zh-CN" dirty="0">
                    <a:latin typeface="Times New Roman" panose="02020603050405020304" pitchFamily="18" charset="0"/>
                    <a:cs typeface="Times New Roman" panose="02020603050405020304" pitchFamily="18" charset="0"/>
                  </a:rPr>
                  <a:t> and D3</a:t>
                </a:r>
                <a:r>
                  <a:rPr kumimoji="1" lang="en-US" altLang="zh-CN" b="0" dirty="0">
                    <a:latin typeface="Times New Roman" panose="02020603050405020304" pitchFamily="18" charset="0"/>
                    <a:cs typeface="Times New Roman" panose="02020603050405020304" pitchFamily="18" charset="0"/>
                  </a:rPr>
                  <a:t> </a:t>
                </a:r>
                <a14:m>
                  <m:oMath xmlns:m="http://schemas.openxmlformats.org/officeDocument/2006/math">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𝛼</m:t>
                    </m:r>
                    <m:r>
                      <a:rPr kumimoji="1" lang="en-US" altLang="zh-CN" b="0" i="1" smtClean="0">
                        <a:latin typeface="Cambria Math" panose="02040503050406030204" pitchFamily="18" charset="0"/>
                        <a:ea typeface="Cambria Math" panose="02040503050406030204" pitchFamily="18" charset="0"/>
                      </a:rPr>
                      <m:t>≈1.4)</m:t>
                    </m:r>
                  </m:oMath>
                </a14:m>
                <a:r>
                  <a:rPr kumimoji="1" lang="en-US" altLang="zh-CN" dirty="0">
                    <a:latin typeface="Times New Roman" panose="02020603050405020304" pitchFamily="18" charset="0"/>
                    <a:cs typeface="Times New Roman" panose="02020603050405020304" pitchFamily="18" charset="0"/>
                  </a:rPr>
                  <a:t>, </a:t>
                </a:r>
                <a14:m>
                  <m:oMath xmlns:m="http://schemas.openxmlformats.org/officeDocument/2006/math">
                    <m:sSub>
                      <m:sSubPr>
                        <m:ctrlPr>
                          <a:rPr kumimoji="1" lang="en-US" altLang="zh-CN" b="0" i="1" dirty="0" smtClean="0">
                            <a:latin typeface="Cambria Math" panose="02040503050406030204" pitchFamily="18" charset="0"/>
                          </a:rPr>
                        </m:ctrlPr>
                      </m:sSubPr>
                      <m:e>
                        <m:r>
                          <a:rPr kumimoji="1" lang="en-US" altLang="zh-CN" b="0" i="1" dirty="0" smtClean="0">
                            <a:latin typeface="Cambria Math" panose="02040503050406030204" pitchFamily="18" charset="0"/>
                          </a:rPr>
                          <m:t>𝑡</m:t>
                        </m:r>
                      </m:e>
                      <m:sub>
                        <m:r>
                          <a:rPr kumimoji="1" lang="en-US" altLang="zh-CN" b="0" i="1" dirty="0" smtClean="0">
                            <a:latin typeface="Cambria Math" panose="02040503050406030204" pitchFamily="18" charset="0"/>
                          </a:rPr>
                          <m:t>𝑟𝑎𝑑</m:t>
                        </m:r>
                        <m:r>
                          <a:rPr kumimoji="1" lang="en-US" altLang="zh-CN" b="0" i="1" dirty="0" smtClean="0">
                            <a:latin typeface="Cambria Math" panose="02040503050406030204" pitchFamily="18" charset="0"/>
                          </a:rPr>
                          <m:t>,</m:t>
                        </m:r>
                        <m:r>
                          <a:rPr kumimoji="1" lang="en-US" altLang="zh-CN" b="0" i="1" dirty="0" smtClean="0">
                            <a:latin typeface="Cambria Math" panose="02040503050406030204" pitchFamily="18" charset="0"/>
                          </a:rPr>
                          <m:t>𝐶</m:t>
                        </m:r>
                        <m:r>
                          <a:rPr kumimoji="1" lang="en-US" altLang="zh-CN" b="0" i="1" dirty="0" smtClean="0">
                            <a:latin typeface="Cambria Math" panose="02040503050406030204" pitchFamily="18" charset="0"/>
                          </a:rPr>
                          <m:t>2</m:t>
                        </m:r>
                      </m:sub>
                    </m:sSub>
                    <m:r>
                      <a:rPr kumimoji="1" lang="en-US" altLang="zh-CN" b="0" i="1" dirty="0" smtClean="0">
                        <a:latin typeface="Cambria Math" panose="02040503050406030204" pitchFamily="18" charset="0"/>
                      </a:rPr>
                      <m:t>&lt;350</m:t>
                    </m:r>
                    <m:r>
                      <a:rPr kumimoji="1" lang="en-US" altLang="zh-CN" b="0" i="1" dirty="0" smtClean="0">
                        <a:latin typeface="Cambria Math" panose="02040503050406030204" pitchFamily="18" charset="0"/>
                      </a:rPr>
                      <m:t>𝑀𝑦𝑟</m:t>
                    </m:r>
                    <m:r>
                      <a:rPr kumimoji="1" lang="en-US" altLang="zh-CN" b="0" i="1" dirty="0" smtClean="0">
                        <a:latin typeface="Cambria Math" panose="02040503050406030204" pitchFamily="18" charset="0"/>
                      </a:rPr>
                      <m:t>,</m:t>
                    </m:r>
                    <m:sSub>
                      <m:sSubPr>
                        <m:ctrlPr>
                          <a:rPr kumimoji="1" lang="en-US" altLang="zh-CN" b="0" i="1" dirty="0" smtClean="0">
                            <a:latin typeface="Cambria Math" panose="02040503050406030204" pitchFamily="18" charset="0"/>
                          </a:rPr>
                        </m:ctrlPr>
                      </m:sSubPr>
                      <m:e>
                        <m:r>
                          <a:rPr kumimoji="1" lang="en-US" altLang="zh-CN" b="0" i="1" dirty="0" smtClean="0">
                            <a:latin typeface="Cambria Math" panose="02040503050406030204" pitchFamily="18" charset="0"/>
                          </a:rPr>
                          <m:t>𝑡</m:t>
                        </m:r>
                      </m:e>
                      <m:sub>
                        <m:r>
                          <a:rPr kumimoji="1" lang="en-US" altLang="zh-CN" b="0" i="1" dirty="0" smtClean="0">
                            <a:latin typeface="Cambria Math" panose="02040503050406030204" pitchFamily="18" charset="0"/>
                          </a:rPr>
                          <m:t>𝑟𝑎𝑑</m:t>
                        </m:r>
                        <m:r>
                          <a:rPr kumimoji="1" lang="en-US" altLang="zh-CN" b="0" i="1" dirty="0" smtClean="0">
                            <a:latin typeface="Cambria Math" panose="02040503050406030204" pitchFamily="18" charset="0"/>
                          </a:rPr>
                          <m:t>,</m:t>
                        </m:r>
                        <m:r>
                          <a:rPr kumimoji="1" lang="en-US" altLang="zh-CN" b="0" i="1" dirty="0" smtClean="0">
                            <a:latin typeface="Cambria Math" panose="02040503050406030204" pitchFamily="18" charset="0"/>
                          </a:rPr>
                          <m:t>𝐷</m:t>
                        </m:r>
                        <m:r>
                          <a:rPr kumimoji="1" lang="en-US" altLang="zh-CN" b="0" i="1" dirty="0" smtClean="0">
                            <a:latin typeface="Cambria Math" panose="02040503050406030204" pitchFamily="18" charset="0"/>
                          </a:rPr>
                          <m:t>3</m:t>
                        </m:r>
                      </m:sub>
                    </m:sSub>
                    <m:r>
                      <a:rPr kumimoji="1" lang="en-US" altLang="zh-CN" b="0" i="1" dirty="0" smtClean="0">
                        <a:latin typeface="Cambria Math" panose="02040503050406030204" pitchFamily="18" charset="0"/>
                      </a:rPr>
                      <m:t>&lt;400</m:t>
                    </m:r>
                    <m:r>
                      <a:rPr kumimoji="1" lang="en-US" altLang="zh-CN" b="0" i="1" dirty="0" smtClean="0">
                        <a:latin typeface="Cambria Math" panose="02040503050406030204" pitchFamily="18" charset="0"/>
                      </a:rPr>
                      <m:t>𝑀𝑦𝑟</m:t>
                    </m:r>
                  </m:oMath>
                </a14:m>
                <a:endParaRPr kumimoji="1" lang="en-US" altLang="zh-CN" b="0" dirty="0">
                  <a:latin typeface="Times New Roman" panose="02020603050405020304" pitchFamily="18" charset="0"/>
                </a:endParaRPr>
              </a:p>
              <a:p>
                <a:pPr marL="285750" indent="-285750">
                  <a:buFont typeface="Arial" panose="020B0604020202020204" pitchFamily="34" charset="0"/>
                  <a:buChar char="•"/>
                </a:pPr>
                <a:r>
                  <a:rPr kumimoji="1" lang="en-US" altLang="zh-CN" dirty="0">
                    <a:latin typeface="Times New Roman" panose="02020603050405020304" pitchFamily="18" charset="0"/>
                  </a:rPr>
                  <a:t>About a factor of 10 above the mean cavity ages</a:t>
                </a:r>
                <a:endParaRPr kumimoji="1" lang="en-US" altLang="zh-CN" b="0" dirty="0">
                  <a:latin typeface="Times New Roman" panose="02020603050405020304" pitchFamily="18" charset="0"/>
                </a:endParaRPr>
              </a:p>
              <a:p>
                <a:pPr marL="285750" indent="-285750">
                  <a:buFont typeface="Arial" panose="020B0604020202020204" pitchFamily="34" charset="0"/>
                  <a:buChar char="•"/>
                </a:pPr>
                <a:endParaRPr kumimoji="1" lang="en-US" altLang="zh-CN" b="0" dirty="0">
                  <a:latin typeface="Times New Roman" panose="02020603050405020304" pitchFamily="18" charset="0"/>
                </a:endParaRPr>
              </a:p>
            </p:txBody>
          </p:sp>
        </mc:Choice>
        <mc:Fallback>
          <p:sp>
            <p:nvSpPr>
              <p:cNvPr id="6" name="文本框 5">
                <a:extLst>
                  <a:ext uri="{FF2B5EF4-FFF2-40B4-BE49-F238E27FC236}">
                    <a16:creationId xmlns:a16="http://schemas.microsoft.com/office/drawing/2014/main" id="{D73F620F-C81D-3141-A5A3-39F05E790D81}"/>
                  </a:ext>
                </a:extLst>
              </p:cNvPr>
              <p:cNvSpPr txBox="1">
                <a:spLocks noRot="1" noChangeAspect="1" noMove="1" noResize="1" noEditPoints="1" noAdjustHandles="1" noChangeArrowheads="1" noChangeShapeType="1" noTextEdit="1"/>
              </p:cNvSpPr>
              <p:nvPr/>
            </p:nvSpPr>
            <p:spPr>
              <a:xfrm>
                <a:off x="734938" y="1444239"/>
                <a:ext cx="4657458" cy="4509761"/>
              </a:xfrm>
              <a:prstGeom prst="rect">
                <a:avLst/>
              </a:prstGeom>
              <a:blipFill>
                <a:blip r:embed="rId4"/>
                <a:stretch>
                  <a:fillRect l="-1090" r="-1635"/>
                </a:stretch>
              </a:blipFill>
            </p:spPr>
            <p:txBody>
              <a:bodyPr/>
              <a:lstStyle/>
              <a:p>
                <a:r>
                  <a:rPr lang="zh-CN" altLang="en-US">
                    <a:noFill/>
                  </a:rPr>
                  <a:t> </a:t>
                </a:r>
              </a:p>
            </p:txBody>
          </p:sp>
        </mc:Fallback>
      </mc:AlternateContent>
      <p:pic>
        <p:nvPicPr>
          <p:cNvPr id="9" name="内容占位符 4">
            <a:extLst>
              <a:ext uri="{FF2B5EF4-FFF2-40B4-BE49-F238E27FC236}">
                <a16:creationId xmlns:a16="http://schemas.microsoft.com/office/drawing/2014/main" id="{0AFF64FE-49FF-754E-9560-E64466F1E45A}"/>
              </a:ext>
            </a:extLst>
          </p:cNvPr>
          <p:cNvPicPr>
            <a:picLocks noChangeAspect="1"/>
          </p:cNvPicPr>
          <p:nvPr/>
        </p:nvPicPr>
        <p:blipFill>
          <a:blip r:embed="rId5"/>
          <a:stretch>
            <a:fillRect/>
          </a:stretch>
        </p:blipFill>
        <p:spPr>
          <a:xfrm>
            <a:off x="6096000" y="3023408"/>
            <a:ext cx="4303336" cy="3311162"/>
          </a:xfrm>
          <a:prstGeom prst="rect">
            <a:avLst/>
          </a:prstGeom>
        </p:spPr>
      </p:pic>
    </p:spTree>
    <p:extLst>
      <p:ext uri="{BB962C8B-B14F-4D97-AF65-F5344CB8AC3E}">
        <p14:creationId xmlns:p14="http://schemas.microsoft.com/office/powerpoint/2010/main" val="283165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4AAAFE-661C-0049-B3D2-0EBDE4ED5C5D}"/>
              </a:ext>
            </a:extLst>
          </p:cNvPr>
          <p:cNvSpPr>
            <a:spLocks noGrp="1"/>
          </p:cNvSpPr>
          <p:nvPr>
            <p:ph type="title"/>
          </p:nvPr>
        </p:nvSpPr>
        <p:spPr/>
        <p:txBody>
          <a:bodyPr/>
          <a:lstStyle/>
          <a:p>
            <a:r>
              <a:rPr kumimoji="1" lang="en-US" altLang="zh-CN" dirty="0"/>
              <a:t>MHD explanation to the observed feature</a:t>
            </a:r>
            <a:endParaRPr kumimoji="1" lang="zh-CN" altLang="en-US" dirty="0"/>
          </a:p>
        </p:txBody>
      </p:sp>
      <p:sp>
        <p:nvSpPr>
          <p:cNvPr id="4" name="文本框 3">
            <a:extLst>
              <a:ext uri="{FF2B5EF4-FFF2-40B4-BE49-F238E27FC236}">
                <a16:creationId xmlns:a16="http://schemas.microsoft.com/office/drawing/2014/main" id="{2A8D0A40-E1AC-A647-8DA0-46CBFB6B7CB0}"/>
              </a:ext>
            </a:extLst>
          </p:cNvPr>
          <p:cNvSpPr txBox="1"/>
          <p:nvPr/>
        </p:nvSpPr>
        <p:spPr>
          <a:xfrm>
            <a:off x="546931" y="1495514"/>
            <a:ext cx="11374452" cy="646331"/>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b="1" dirty="0"/>
              <a:t>How could bubbles travel such a long distance(~200kpc)?</a:t>
            </a:r>
          </a:p>
          <a:p>
            <a:pPr marL="285750" indent="-285750">
              <a:buFont typeface="Arial" panose="020B0604020202020204" pitchFamily="34" charset="0"/>
              <a:buChar char="•"/>
            </a:pPr>
            <a:r>
              <a:rPr kumimoji="1" lang="en-US" altLang="zh-CN" b="1" dirty="0"/>
              <a:t>Why could bubbles and filaments manage to maintain integrity over such a long timescale(~350Myr)?</a:t>
            </a:r>
            <a:endParaRPr kumimoji="1" lang="zh-CN" altLang="en-US" b="1" dirty="0"/>
          </a:p>
        </p:txBody>
      </p:sp>
      <p:sp>
        <p:nvSpPr>
          <p:cNvPr id="8" name="文本框 7">
            <a:extLst>
              <a:ext uri="{FF2B5EF4-FFF2-40B4-BE49-F238E27FC236}">
                <a16:creationId xmlns:a16="http://schemas.microsoft.com/office/drawing/2014/main" id="{7FFC80F1-BD46-D641-B019-CE29E8EDB2FB}"/>
              </a:ext>
            </a:extLst>
          </p:cNvPr>
          <p:cNvSpPr txBox="1"/>
          <p:nvPr/>
        </p:nvSpPr>
        <p:spPr>
          <a:xfrm>
            <a:off x="546931" y="2403369"/>
            <a:ext cx="5956419" cy="3693319"/>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Spherical bubbles transformed to torus structure due to the lack of surface tension(subsonic), such a structure can move longer(several times of their own diameters) than amorphous structures in MHD simulation.</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Alfven scale is 1-5kpc consistent with the width of the filaments, magnetic fields move along with plasmas, and it may play a major role in the stability of the structure, the field tension suppress those instability processes, which proposed by MHD simulation.(De Young et al. Relic radio bubbles and cluster cooling flows)</a:t>
            </a:r>
          </a:p>
          <a:p>
            <a:pPr marL="285750" indent="-285750">
              <a:buFont typeface="Arial" panose="020B0604020202020204" pitchFamily="34" charset="0"/>
              <a:buChar char="•"/>
            </a:pPr>
            <a:endParaRPr kumimoji="1" lang="en-US" altLang="zh-CN"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kumimoji="1" lang="en-US" altLang="zh-CN" dirty="0"/>
          </a:p>
          <a:p>
            <a:pPr marL="285750" indent="-285750">
              <a:buFont typeface="Arial" panose="020B0604020202020204" pitchFamily="34" charset="0"/>
              <a:buChar char="•"/>
            </a:pPr>
            <a:endParaRPr kumimoji="1" lang="zh-CN" altLang="en-US" dirty="0"/>
          </a:p>
        </p:txBody>
      </p:sp>
      <p:pic>
        <p:nvPicPr>
          <p:cNvPr id="9" name="内容占位符 3">
            <a:extLst>
              <a:ext uri="{FF2B5EF4-FFF2-40B4-BE49-F238E27FC236}">
                <a16:creationId xmlns:a16="http://schemas.microsoft.com/office/drawing/2014/main" id="{96A08D0D-7CC7-BD45-86F9-692FEA2CC6E7}"/>
              </a:ext>
            </a:extLst>
          </p:cNvPr>
          <p:cNvPicPr>
            <a:picLocks noGrp="1" noChangeAspect="1"/>
          </p:cNvPicPr>
          <p:nvPr>
            <p:ph idx="1"/>
          </p:nvPr>
        </p:nvPicPr>
        <p:blipFill>
          <a:blip r:embed="rId3"/>
          <a:stretch>
            <a:fillRect/>
          </a:stretch>
        </p:blipFill>
        <p:spPr>
          <a:xfrm>
            <a:off x="6825561" y="2247370"/>
            <a:ext cx="4625606" cy="2235994"/>
          </a:xfrm>
          <a:prstGeom prst="rect">
            <a:avLst/>
          </a:prstGeom>
        </p:spPr>
      </p:pic>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36D6FDC0-5562-8646-93C3-7437F8E1B576}"/>
                  </a:ext>
                </a:extLst>
              </p:cNvPr>
              <p:cNvSpPr txBox="1"/>
              <p:nvPr/>
            </p:nvSpPr>
            <p:spPr>
              <a:xfrm>
                <a:off x="6420564" y="4590626"/>
                <a:ext cx="5435600" cy="1754326"/>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Alfven theorem: When magnetic Reynolds number </a:t>
                </a:r>
                <a14:m>
                  <m:oMath xmlns:m="http://schemas.openxmlformats.org/officeDocument/2006/math">
                    <m:sSub>
                      <m:sSubPr>
                        <m:ctrlPr>
                          <a:rPr kumimoji="1" lang="en-US" altLang="zh-CN" i="1" smtClean="0">
                            <a:latin typeface="Cambria Math" panose="02040503050406030204" pitchFamily="18" charset="0"/>
                            <a:cs typeface="Times New Roman" panose="02020603050405020304" pitchFamily="18" charset="0"/>
                          </a:rPr>
                        </m:ctrlPr>
                      </m:sSubPr>
                      <m:e>
                        <m:r>
                          <a:rPr kumimoji="1" lang="en-US" altLang="zh-CN" b="0" i="1" smtClean="0">
                            <a:latin typeface="Cambria Math" panose="02040503050406030204" pitchFamily="18" charset="0"/>
                            <a:cs typeface="Times New Roman" panose="02020603050405020304" pitchFamily="18" charset="0"/>
                          </a:rPr>
                          <m:t>𝑅</m:t>
                        </m:r>
                      </m:e>
                      <m:sub>
                        <m:r>
                          <a:rPr kumimoji="1" lang="en-US" altLang="zh-CN" b="0" i="1" smtClean="0">
                            <a:latin typeface="Cambria Math" panose="02040503050406030204" pitchFamily="18" charset="0"/>
                            <a:cs typeface="Times New Roman" panose="02020603050405020304" pitchFamily="18" charset="0"/>
                          </a:rPr>
                          <m:t>𝑀</m:t>
                        </m:r>
                      </m:sub>
                    </m:sSub>
                  </m:oMath>
                </a14:m>
                <a:r>
                  <a:rPr kumimoji="1" lang="en-US" altLang="zh-CN" dirty="0">
                    <a:latin typeface="Times New Roman" panose="02020603050405020304" pitchFamily="18" charset="0"/>
                    <a:cs typeface="Times New Roman" panose="02020603050405020304" pitchFamily="18" charset="0"/>
                  </a:rPr>
                  <a:t> is extremely large, the magnetic flux will be frozen in the plasma and moving with plasma flows.</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Magnetic tension: restoring force help straighten bent magnetic field lines, associated with magnetic pressure.</a:t>
                </a:r>
                <a:endParaRPr kumimoji="1" lang="zh-CN" altLang="en-US" dirty="0">
                  <a:latin typeface="Times New Roman" panose="02020603050405020304" pitchFamily="18" charset="0"/>
                  <a:cs typeface="Times New Roman" panose="02020603050405020304" pitchFamily="18" charset="0"/>
                </a:endParaRPr>
              </a:p>
            </p:txBody>
          </p:sp>
        </mc:Choice>
        <mc:Fallback>
          <p:sp>
            <p:nvSpPr>
              <p:cNvPr id="10" name="文本框 9">
                <a:extLst>
                  <a:ext uri="{FF2B5EF4-FFF2-40B4-BE49-F238E27FC236}">
                    <a16:creationId xmlns:a16="http://schemas.microsoft.com/office/drawing/2014/main" id="{36D6FDC0-5562-8646-93C3-7437F8E1B576}"/>
                  </a:ext>
                </a:extLst>
              </p:cNvPr>
              <p:cNvSpPr txBox="1">
                <a:spLocks noRot="1" noChangeAspect="1" noMove="1" noResize="1" noEditPoints="1" noAdjustHandles="1" noChangeArrowheads="1" noChangeShapeType="1" noTextEdit="1"/>
              </p:cNvSpPr>
              <p:nvPr/>
            </p:nvSpPr>
            <p:spPr>
              <a:xfrm>
                <a:off x="6420564" y="4590626"/>
                <a:ext cx="5435600" cy="1754326"/>
              </a:xfrm>
              <a:prstGeom prst="rect">
                <a:avLst/>
              </a:prstGeom>
              <a:blipFill>
                <a:blip r:embed="rId4"/>
                <a:stretch>
                  <a:fillRect l="-699" t="-1439" r="-699" b="-43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646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6D7-5574-5C4F-88A9-A79A6329C437}"/>
              </a:ext>
            </a:extLst>
          </p:cNvPr>
          <p:cNvSpPr>
            <a:spLocks noGrp="1"/>
          </p:cNvSpPr>
          <p:nvPr>
            <p:ph type="title"/>
          </p:nvPr>
        </p:nvSpPr>
        <p:spPr/>
        <p:txBody>
          <a:bodyPr/>
          <a:lstStyle/>
          <a:p>
            <a:r>
              <a:rPr kumimoji="1" lang="en-US" altLang="zh-CN" dirty="0"/>
              <a:t>Summary</a:t>
            </a:r>
            <a:endParaRPr kumimoji="1" lang="zh-CN" altLang="en-US" dirty="0"/>
          </a:p>
        </p:txBody>
      </p:sp>
      <p:sp>
        <p:nvSpPr>
          <p:cNvPr id="3" name="内容占位符 2">
            <a:extLst>
              <a:ext uri="{FF2B5EF4-FFF2-40B4-BE49-F238E27FC236}">
                <a16:creationId xmlns:a16="http://schemas.microsoft.com/office/drawing/2014/main" id="{F5C256F3-2F97-AE42-A023-15671DA0324D}"/>
              </a:ext>
            </a:extLst>
          </p:cNvPr>
          <p:cNvSpPr>
            <a:spLocks noGrp="1"/>
          </p:cNvSpPr>
          <p:nvPr>
            <p:ph idx="1"/>
          </p:nvPr>
        </p:nvSpPr>
        <p:spPr/>
        <p:txBody>
          <a:bodyPr>
            <a:normAutofit/>
          </a:bodyPr>
          <a:lstStyle/>
          <a:p>
            <a:r>
              <a:rPr kumimoji="1" lang="en-US" altLang="zh-CN" sz="1800" dirty="0">
                <a:latin typeface="Times New Roman" panose="02020603050405020304" pitchFamily="18" charset="0"/>
                <a:cs typeface="Times New Roman" panose="02020603050405020304" pitchFamily="18" charset="0"/>
              </a:rPr>
              <a:t>Radio band image together with spectral-index map and x-ray cavity shows the morphology of multigeneration AGN bubbles and recurrent AGN feedback. </a:t>
            </a:r>
          </a:p>
          <a:p>
            <a:r>
              <a:rPr kumimoji="1" lang="en-US" altLang="zh-CN" sz="1800" dirty="0">
                <a:latin typeface="Times New Roman" panose="02020603050405020304" pitchFamily="18" charset="0"/>
                <a:cs typeface="Times New Roman" panose="02020603050405020304" pitchFamily="18" charset="0"/>
              </a:rPr>
              <a:t>Those bubbles and filaments managed to maintain their structures in a time scale about hundreds of million years, about a factor of 10 longer than the mean cavity ages.</a:t>
            </a:r>
          </a:p>
          <a:p>
            <a:r>
              <a:rPr kumimoji="1" lang="en-US" altLang="zh-CN" sz="1800" dirty="0">
                <a:latin typeface="Times New Roman" panose="02020603050405020304" pitchFamily="18" charset="0"/>
                <a:cs typeface="Times New Roman" panose="02020603050405020304" pitchFamily="18" charset="0"/>
              </a:rPr>
              <a:t>MHD simulations can explain some phenomena,  the observation can also provide a empirical constrains on MHD simulation.</a:t>
            </a:r>
            <a:endParaRPr kumimoji="1" lang="zh-CN"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22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38AFFD-2BF2-437A-ADF9-F2F8E99FAA34}"/>
              </a:ext>
            </a:extLst>
          </p:cNvPr>
          <p:cNvSpPr>
            <a:spLocks noGrp="1"/>
          </p:cNvSpPr>
          <p:nvPr>
            <p:ph type="title"/>
          </p:nvPr>
        </p:nvSpPr>
        <p:spPr/>
        <p:txBody>
          <a:bodyPr/>
          <a:lstStyle/>
          <a:p>
            <a:r>
              <a:rPr lang="en-US" altLang="zh-CN" dirty="0"/>
              <a:t>Comment and Questions</a:t>
            </a:r>
            <a:endParaRPr lang="zh-CN" altLang="en-US" dirty="0"/>
          </a:p>
        </p:txBody>
      </p:sp>
      <p:sp>
        <p:nvSpPr>
          <p:cNvPr id="6" name="文本框 5">
            <a:extLst>
              <a:ext uri="{FF2B5EF4-FFF2-40B4-BE49-F238E27FC236}">
                <a16:creationId xmlns:a16="http://schemas.microsoft.com/office/drawing/2014/main" id="{6A17D55F-BF2B-A94E-AE12-BD80EA6C1073}"/>
              </a:ext>
            </a:extLst>
          </p:cNvPr>
          <p:cNvSpPr txBox="1"/>
          <p:nvPr/>
        </p:nvSpPr>
        <p:spPr>
          <a:xfrm>
            <a:off x="948267" y="1481667"/>
            <a:ext cx="10769600" cy="1292662"/>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Comment:</a:t>
            </a:r>
          </a:p>
          <a:p>
            <a:r>
              <a:rPr kumimoji="1" lang="en-US" altLang="zh-CN" dirty="0">
                <a:latin typeface="Times New Roman" panose="02020603050405020304" pitchFamily="18" charset="0"/>
                <a:cs typeface="Times New Roman" panose="02020603050405020304" pitchFamily="18" charset="0"/>
              </a:rPr>
              <a:t>Very interesting observation, and maybe they can do more simulation themselves to account for the formation of different structures in this system. I also hope to see more resembling system using telescopes with higher angular resolution and sensitivity. </a:t>
            </a:r>
            <a:endParaRPr kumimoji="1" lang="zh-CN" altLang="en-US"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9AD8A90C-9762-7B4E-9695-BBDBF7A5FEB6}"/>
              </a:ext>
            </a:extLst>
          </p:cNvPr>
          <p:cNvSpPr txBox="1"/>
          <p:nvPr/>
        </p:nvSpPr>
        <p:spPr>
          <a:xfrm>
            <a:off x="1018903" y="3039290"/>
            <a:ext cx="10415451" cy="1015663"/>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Questions:</a:t>
            </a:r>
          </a:p>
          <a:p>
            <a:pPr marL="342900" indent="-342900">
              <a:buAutoNum type="arabicPeriod"/>
            </a:pPr>
            <a:r>
              <a:rPr kumimoji="1" lang="en-US" altLang="zh-CN" dirty="0">
                <a:latin typeface="Times New Roman" panose="02020603050405020304" pitchFamily="18" charset="0"/>
                <a:cs typeface="Times New Roman" panose="02020603050405020304" pitchFamily="18" charset="0"/>
              </a:rPr>
              <a:t>Why can they find such a special system but others can't?</a:t>
            </a:r>
          </a:p>
          <a:p>
            <a:pPr marL="342900" indent="-342900">
              <a:buAutoNum type="arabicPeriod"/>
            </a:pPr>
            <a:r>
              <a:rPr kumimoji="1" lang="en-US" altLang="zh-CN" dirty="0">
                <a:latin typeface="Times New Roman" panose="02020603050405020304" pitchFamily="18" charset="0"/>
                <a:cs typeface="Times New Roman" panose="02020603050405020304" pitchFamily="18" charset="0"/>
              </a:rPr>
              <a:t>How could the radio lobe form a filamentary structure?</a:t>
            </a:r>
            <a:endParaRPr kumimoji="1"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17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3AD4A8-0CB3-384A-9732-999254DBA8AB}"/>
              </a:ext>
            </a:extLst>
          </p:cNvPr>
          <p:cNvSpPr>
            <a:spLocks noGrp="1"/>
          </p:cNvSpPr>
          <p:nvPr>
            <p:ph type="title"/>
          </p:nvPr>
        </p:nvSpPr>
        <p:spPr/>
        <p:txBody>
          <a:bodyPr/>
          <a:lstStyle/>
          <a:p>
            <a:r>
              <a:rPr kumimoji="1" lang="en-US" altLang="zh-CN" dirty="0"/>
              <a:t>Outline</a:t>
            </a:r>
            <a:endParaRPr kumimoji="1" lang="zh-CN" altLang="en-US" dirty="0"/>
          </a:p>
        </p:txBody>
      </p:sp>
      <p:sp>
        <p:nvSpPr>
          <p:cNvPr id="3" name="内容占位符 2">
            <a:extLst>
              <a:ext uri="{FF2B5EF4-FFF2-40B4-BE49-F238E27FC236}">
                <a16:creationId xmlns:a16="http://schemas.microsoft.com/office/drawing/2014/main" id="{41160CDF-319C-B843-9282-1BD4F7E57FFB}"/>
              </a:ext>
            </a:extLst>
          </p:cNvPr>
          <p:cNvSpPr>
            <a:spLocks noGrp="1"/>
          </p:cNvSpPr>
          <p:nvPr>
            <p:ph idx="1"/>
          </p:nvPr>
        </p:nvSpPr>
        <p:spPr/>
        <p:txBody>
          <a:bodyPr/>
          <a:lstStyle/>
          <a:p>
            <a:r>
              <a:rPr kumimoji="1" lang="en-US" altLang="zh-CN" dirty="0">
                <a:latin typeface="Times New Roman" panose="02020603050405020304" pitchFamily="18" charset="0"/>
                <a:cs typeface="Times New Roman" panose="02020603050405020304" pitchFamily="18" charset="0"/>
              </a:rPr>
              <a:t>Introduction </a:t>
            </a:r>
          </a:p>
          <a:p>
            <a:r>
              <a:rPr kumimoji="1" lang="en-US" altLang="zh-CN" dirty="0">
                <a:latin typeface="Times New Roman" panose="02020603050405020304" pitchFamily="18" charset="0"/>
                <a:cs typeface="Times New Roman" panose="02020603050405020304" pitchFamily="18" charset="0"/>
              </a:rPr>
              <a:t>AGN in Nest200047</a:t>
            </a:r>
          </a:p>
          <a:p>
            <a:r>
              <a:rPr kumimoji="1" lang="en-US" altLang="zh-CN" dirty="0">
                <a:latin typeface="Times New Roman" panose="02020603050405020304" pitchFamily="18" charset="0"/>
                <a:cs typeface="Times New Roman" panose="02020603050405020304" pitchFamily="18" charset="0"/>
              </a:rPr>
              <a:t>Summary</a:t>
            </a:r>
          </a:p>
          <a:p>
            <a:endParaRPr kumimoji="1" lang="zh-CN" altLang="en-US" dirty="0"/>
          </a:p>
        </p:txBody>
      </p:sp>
    </p:spTree>
    <p:extLst>
      <p:ext uri="{BB962C8B-B14F-4D97-AF65-F5344CB8AC3E}">
        <p14:creationId xmlns:p14="http://schemas.microsoft.com/office/powerpoint/2010/main" val="529116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F8999E-106D-B142-8195-E2C25810C910}"/>
              </a:ext>
            </a:extLst>
          </p:cNvPr>
          <p:cNvSpPr>
            <a:spLocks noGrp="1"/>
          </p:cNvSpPr>
          <p:nvPr>
            <p:ph type="ctrTitle"/>
          </p:nvPr>
        </p:nvSpPr>
        <p:spPr/>
        <p:txBody>
          <a:bodyPr/>
          <a:lstStyle/>
          <a:p>
            <a:r>
              <a:rPr kumimoji="1" lang="en-US" altLang="zh-CN" dirty="0"/>
              <a:t>Introduction</a:t>
            </a:r>
            <a:endParaRPr kumimoji="1" lang="zh-CN" altLang="en-US" dirty="0"/>
          </a:p>
        </p:txBody>
      </p:sp>
      <p:sp>
        <p:nvSpPr>
          <p:cNvPr id="4" name="副标题 3">
            <a:extLst>
              <a:ext uri="{FF2B5EF4-FFF2-40B4-BE49-F238E27FC236}">
                <a16:creationId xmlns:a16="http://schemas.microsoft.com/office/drawing/2014/main" id="{70A4D5FE-B5AA-CB4D-BABA-BE6F97681468}"/>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93752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06796-EC31-5C47-96DA-7EE09C09374D}"/>
              </a:ext>
            </a:extLst>
          </p:cNvPr>
          <p:cNvSpPr>
            <a:spLocks noGrp="1"/>
          </p:cNvSpPr>
          <p:nvPr>
            <p:ph type="title"/>
          </p:nvPr>
        </p:nvSpPr>
        <p:spPr/>
        <p:txBody>
          <a:bodyPr/>
          <a:lstStyle/>
          <a:p>
            <a:r>
              <a:rPr kumimoji="1" lang="en-US" altLang="zh-CN" dirty="0"/>
              <a:t>AGN and their impact to galaxies</a:t>
            </a:r>
            <a:endParaRPr kumimoji="1" lang="zh-CN" altLang="en-US" dirty="0"/>
          </a:p>
        </p:txBody>
      </p:sp>
      <p:sp>
        <p:nvSpPr>
          <p:cNvPr id="3" name="内容占位符 2">
            <a:extLst>
              <a:ext uri="{FF2B5EF4-FFF2-40B4-BE49-F238E27FC236}">
                <a16:creationId xmlns:a16="http://schemas.microsoft.com/office/drawing/2014/main" id="{DB0A0019-C725-6E41-962C-E61FAD205113}"/>
              </a:ext>
            </a:extLst>
          </p:cNvPr>
          <p:cNvSpPr>
            <a:spLocks noGrp="1"/>
          </p:cNvSpPr>
          <p:nvPr>
            <p:ph idx="1"/>
          </p:nvPr>
        </p:nvSpPr>
        <p:spPr/>
        <p:txBody>
          <a:bodyPr>
            <a:normAutofit/>
          </a:bodyPr>
          <a:lstStyle/>
          <a:p>
            <a:r>
              <a:rPr kumimoji="1" lang="en-US" altLang="zh-CN" sz="1800" dirty="0">
                <a:latin typeface="Times New Roman" panose="02020603050405020304" pitchFamily="18" charset="0"/>
                <a:cs typeface="Times New Roman" panose="02020603050405020304" pitchFamily="18" charset="0"/>
              </a:rPr>
              <a:t>Active galactic nuclei (AGN): a compact region at the center of a galaxy, resulted from the accretion by supermassive BH.</a:t>
            </a:r>
          </a:p>
          <a:p>
            <a:r>
              <a:rPr kumimoji="1" lang="en-US" altLang="zh-CN" sz="1800" dirty="0">
                <a:latin typeface="Times New Roman" panose="02020603050405020304" pitchFamily="18" charset="0"/>
                <a:cs typeface="Times New Roman" panose="02020603050405020304" pitchFamily="18" charset="0"/>
              </a:rPr>
              <a:t>Inject large amounts of energy into their host galaxies, shaping their properties and evolution</a:t>
            </a:r>
          </a:p>
          <a:p>
            <a:r>
              <a:rPr kumimoji="1" lang="en-US" altLang="zh-CN" sz="1800" dirty="0">
                <a:latin typeface="Times New Roman" panose="02020603050405020304" pitchFamily="18" charset="0"/>
                <a:cs typeface="Times New Roman" panose="02020603050405020304" pitchFamily="18" charset="0"/>
              </a:rPr>
              <a:t>May account for quenching of cooling flows, exponential decline in the numbers of bright galaxies.</a:t>
            </a:r>
          </a:p>
        </p:txBody>
      </p:sp>
      <p:pic>
        <p:nvPicPr>
          <p:cNvPr id="1026" name="Picture 2">
            <a:extLst>
              <a:ext uri="{FF2B5EF4-FFF2-40B4-BE49-F238E27FC236}">
                <a16:creationId xmlns:a16="http://schemas.microsoft.com/office/drawing/2014/main" id="{348CDA4D-33BA-5442-B565-9F3E6B928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542" y="3501130"/>
            <a:ext cx="4760685" cy="267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74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F8999E-106D-B142-8195-E2C25810C910}"/>
              </a:ext>
            </a:extLst>
          </p:cNvPr>
          <p:cNvSpPr>
            <a:spLocks noGrp="1"/>
          </p:cNvSpPr>
          <p:nvPr>
            <p:ph type="ctrTitle"/>
          </p:nvPr>
        </p:nvSpPr>
        <p:spPr/>
        <p:txBody>
          <a:bodyPr/>
          <a:lstStyle/>
          <a:p>
            <a:r>
              <a:rPr kumimoji="1" lang="en-US" altLang="zh-CN" dirty="0"/>
              <a:t>AGN in Nest200047</a:t>
            </a:r>
            <a:endParaRPr kumimoji="1" lang="zh-CN" altLang="en-US" dirty="0"/>
          </a:p>
        </p:txBody>
      </p:sp>
      <p:sp>
        <p:nvSpPr>
          <p:cNvPr id="4" name="副标题 3">
            <a:extLst>
              <a:ext uri="{FF2B5EF4-FFF2-40B4-BE49-F238E27FC236}">
                <a16:creationId xmlns:a16="http://schemas.microsoft.com/office/drawing/2014/main" id="{70A4D5FE-B5AA-CB4D-BABA-BE6F97681468}"/>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304055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8A2F9-1CE9-6F4E-A837-28C5B31FF4C7}"/>
              </a:ext>
            </a:extLst>
          </p:cNvPr>
          <p:cNvSpPr>
            <a:spLocks noGrp="1"/>
          </p:cNvSpPr>
          <p:nvPr>
            <p:ph type="title"/>
          </p:nvPr>
        </p:nvSpPr>
        <p:spPr/>
        <p:txBody>
          <a:bodyPr/>
          <a:lstStyle/>
          <a:p>
            <a:r>
              <a:rPr kumimoji="1" lang="en-US" altLang="zh-CN" dirty="0"/>
              <a:t>About the observation</a:t>
            </a:r>
            <a:endParaRPr kumimoji="1" lang="zh-CN" altLang="en-US" dirty="0"/>
          </a:p>
        </p:txBody>
      </p:sp>
      <p:pic>
        <p:nvPicPr>
          <p:cNvPr id="5" name="内容占位符 4">
            <a:extLst>
              <a:ext uri="{FF2B5EF4-FFF2-40B4-BE49-F238E27FC236}">
                <a16:creationId xmlns:a16="http://schemas.microsoft.com/office/drawing/2014/main" id="{73C2C3EA-7CFE-6F41-8A22-A4FA76118BD1}"/>
              </a:ext>
            </a:extLst>
          </p:cNvPr>
          <p:cNvPicPr>
            <a:picLocks noGrp="1" noChangeAspect="1"/>
          </p:cNvPicPr>
          <p:nvPr>
            <p:ph idx="1"/>
          </p:nvPr>
        </p:nvPicPr>
        <p:blipFill>
          <a:blip r:embed="rId2"/>
          <a:stretch>
            <a:fillRect/>
          </a:stretch>
        </p:blipFill>
        <p:spPr>
          <a:xfrm>
            <a:off x="6995186" y="1690688"/>
            <a:ext cx="4358614" cy="4351338"/>
          </a:xfrm>
        </p:spPr>
      </p:pic>
      <p:sp>
        <p:nvSpPr>
          <p:cNvPr id="6" name="文本框 5">
            <a:extLst>
              <a:ext uri="{FF2B5EF4-FFF2-40B4-BE49-F238E27FC236}">
                <a16:creationId xmlns:a16="http://schemas.microsoft.com/office/drawing/2014/main" id="{48444D12-2535-264C-B44D-107BCEAD7161}"/>
              </a:ext>
            </a:extLst>
          </p:cNvPr>
          <p:cNvSpPr txBox="1"/>
          <p:nvPr/>
        </p:nvSpPr>
        <p:spPr>
          <a:xfrm>
            <a:off x="838200" y="1785768"/>
            <a:ext cx="5584115" cy="1477328"/>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Instruments: Low Frequency Array(LOFAR) Two-meter Sky Survey @53MHz &amp; 144MHz; </a:t>
            </a:r>
            <a:r>
              <a:rPr kumimoji="1" lang="en-US" altLang="zh-CN" dirty="0" err="1">
                <a:latin typeface="Times New Roman" panose="02020603050405020304" pitchFamily="18" charset="0"/>
                <a:cs typeface="Times New Roman" panose="02020603050405020304" pitchFamily="18" charset="0"/>
              </a:rPr>
              <a:t>eROSITA</a:t>
            </a:r>
            <a:r>
              <a:rPr kumimoji="1" lang="en-US" altLang="zh-CN" dirty="0">
                <a:latin typeface="Times New Roman" panose="02020603050405020304" pitchFamily="18" charset="0"/>
                <a:cs typeface="Times New Roman" panose="02020603050405020304" pitchFamily="18" charset="0"/>
              </a:rPr>
              <a:t> in x-ray band</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Nest200047: 17 galaxies in this group, no dedicated radio observations are available of other telescope.</a:t>
            </a:r>
            <a:endParaRPr kumimoji="1"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9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8E1C6E-8EF6-5442-A98B-3187D63D7346}"/>
              </a:ext>
            </a:extLst>
          </p:cNvPr>
          <p:cNvSpPr>
            <a:spLocks noGrp="1"/>
          </p:cNvSpPr>
          <p:nvPr>
            <p:ph type="title"/>
          </p:nvPr>
        </p:nvSpPr>
        <p:spPr/>
        <p:txBody>
          <a:bodyPr/>
          <a:lstStyle/>
          <a:p>
            <a:r>
              <a:rPr kumimoji="1" lang="en-US" altLang="zh-CN" dirty="0"/>
              <a:t>Typical AGN observation features</a:t>
            </a:r>
            <a:endParaRPr kumimoji="1" lang="zh-CN" altLang="en-US" dirty="0"/>
          </a:p>
        </p:txBody>
      </p:sp>
      <p:sp>
        <p:nvSpPr>
          <p:cNvPr id="3" name="内容占位符 2">
            <a:extLst>
              <a:ext uri="{FF2B5EF4-FFF2-40B4-BE49-F238E27FC236}">
                <a16:creationId xmlns:a16="http://schemas.microsoft.com/office/drawing/2014/main" id="{13B7FCE2-8B0F-0148-A760-F5246707AD89}"/>
              </a:ext>
            </a:extLst>
          </p:cNvPr>
          <p:cNvSpPr>
            <a:spLocks noGrp="1"/>
          </p:cNvSpPr>
          <p:nvPr>
            <p:ph idx="1"/>
          </p:nvPr>
        </p:nvSpPr>
        <p:spPr>
          <a:xfrm>
            <a:off x="838200" y="1509940"/>
            <a:ext cx="10515600" cy="4351338"/>
          </a:xfrm>
        </p:spPr>
        <p:txBody>
          <a:bodyPr/>
          <a:lstStyle/>
          <a:p>
            <a:r>
              <a:rPr kumimoji="1" lang="en-US" altLang="zh-CN" sz="1800" dirty="0">
                <a:latin typeface="Times New Roman" panose="02020603050405020304" pitchFamily="18" charset="0"/>
                <a:cs typeface="Times New Roman" panose="02020603050405020304" pitchFamily="18" charset="0"/>
              </a:rPr>
              <a:t>Radio jets: well-collimated outflows of material, high density and supersonic</a:t>
            </a:r>
          </a:p>
          <a:p>
            <a:r>
              <a:rPr kumimoji="1" lang="en-US" altLang="zh-CN" sz="1800" dirty="0">
                <a:latin typeface="Times New Roman" panose="02020603050405020304" pitchFamily="18" charset="0"/>
                <a:cs typeface="Times New Roman" panose="02020603050405020304" pitchFamily="18" charset="0"/>
              </a:rPr>
              <a:t>Radio lobes: bloom from the jet terminals, subsonic, pressure is comparable to ambient ICM</a:t>
            </a:r>
          </a:p>
          <a:p>
            <a:r>
              <a:rPr kumimoji="1" lang="en-US" altLang="zh-CN" sz="1800" dirty="0">
                <a:latin typeface="Times New Roman" panose="02020603050405020304" pitchFamily="18" charset="0"/>
                <a:cs typeface="Times New Roman" panose="02020603050405020304" pitchFamily="18" charset="0"/>
              </a:rPr>
              <a:t>X-ray cavities: filled with radio emission, inflated by jets, can rise as a bubble</a:t>
            </a:r>
            <a:endParaRPr kumimoji="1" lang="zh-CN" altLang="en-US" sz="18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F519F20E-8018-6A44-88DD-F6BB95060685}"/>
              </a:ext>
            </a:extLst>
          </p:cNvPr>
          <p:cNvPicPr>
            <a:picLocks noChangeAspect="1"/>
          </p:cNvPicPr>
          <p:nvPr/>
        </p:nvPicPr>
        <p:blipFill>
          <a:blip r:embed="rId3"/>
          <a:stretch>
            <a:fillRect/>
          </a:stretch>
        </p:blipFill>
        <p:spPr>
          <a:xfrm>
            <a:off x="999066" y="2519522"/>
            <a:ext cx="3708398" cy="3708398"/>
          </a:xfrm>
          <a:prstGeom prst="rect">
            <a:avLst/>
          </a:prstGeom>
        </p:spPr>
      </p:pic>
      <p:sp>
        <p:nvSpPr>
          <p:cNvPr id="6" name="文本框 5">
            <a:extLst>
              <a:ext uri="{FF2B5EF4-FFF2-40B4-BE49-F238E27FC236}">
                <a16:creationId xmlns:a16="http://schemas.microsoft.com/office/drawing/2014/main" id="{D55E4134-EB1B-5B4E-AFAC-B62D249E847B}"/>
              </a:ext>
            </a:extLst>
          </p:cNvPr>
          <p:cNvSpPr txBox="1"/>
          <p:nvPr/>
        </p:nvSpPr>
        <p:spPr>
          <a:xfrm>
            <a:off x="77408" y="6194736"/>
            <a:ext cx="5551714" cy="461665"/>
          </a:xfrm>
          <a:prstGeom prst="rect">
            <a:avLst/>
          </a:prstGeom>
          <a:noFill/>
        </p:spPr>
        <p:txBody>
          <a:bodyPr wrap="square" rtlCol="0">
            <a:spAutoFit/>
          </a:bodyPr>
          <a:lstStyle/>
          <a:p>
            <a:pPr algn="ctr"/>
            <a:r>
              <a:rPr kumimoji="1" lang="en-US" altLang="zh-CN" sz="1200" dirty="0">
                <a:latin typeface="Times New Roman" panose="02020603050405020304" pitchFamily="18" charset="0"/>
                <a:cs typeface="Times New Roman" panose="02020603050405020304" pitchFamily="18" charset="0"/>
              </a:rPr>
              <a:t>HST image superposed with Chandra (blue) VLA (red)</a:t>
            </a:r>
          </a:p>
          <a:p>
            <a:pPr algn="ctr"/>
            <a:r>
              <a:rPr kumimoji="1" lang="en-US" altLang="zh-CN" sz="1200" dirty="0">
                <a:latin typeface="Times New Roman" panose="02020603050405020304" pitchFamily="18" charset="0"/>
                <a:cs typeface="Times New Roman" panose="02020603050405020304" pitchFamily="18" charset="0"/>
              </a:rPr>
              <a:t>of MS0735.6+7421</a:t>
            </a:r>
            <a:endParaRPr kumimoji="1" lang="zh-CN" altLang="en-US" sz="12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007FCBAE-81C0-AB44-BC2A-0B856AB11541}"/>
              </a:ext>
            </a:extLst>
          </p:cNvPr>
          <p:cNvPicPr>
            <a:picLocks noChangeAspect="1"/>
          </p:cNvPicPr>
          <p:nvPr/>
        </p:nvPicPr>
        <p:blipFill>
          <a:blip r:embed="rId4"/>
          <a:stretch>
            <a:fillRect/>
          </a:stretch>
        </p:blipFill>
        <p:spPr>
          <a:xfrm>
            <a:off x="5532614" y="2610515"/>
            <a:ext cx="3419675" cy="3815053"/>
          </a:xfrm>
          <a:prstGeom prst="rect">
            <a:avLst/>
          </a:prstGeom>
        </p:spPr>
      </p:pic>
      <p:sp>
        <p:nvSpPr>
          <p:cNvPr id="8" name="文本框 7">
            <a:extLst>
              <a:ext uri="{FF2B5EF4-FFF2-40B4-BE49-F238E27FC236}">
                <a16:creationId xmlns:a16="http://schemas.microsoft.com/office/drawing/2014/main" id="{AE614A73-5BCE-424B-8646-2FA7E5200B03}"/>
              </a:ext>
            </a:extLst>
          </p:cNvPr>
          <p:cNvSpPr txBox="1"/>
          <p:nvPr/>
        </p:nvSpPr>
        <p:spPr>
          <a:xfrm>
            <a:off x="4386942" y="6131754"/>
            <a:ext cx="5551714" cy="276999"/>
          </a:xfrm>
          <a:prstGeom prst="rect">
            <a:avLst/>
          </a:prstGeom>
          <a:noFill/>
        </p:spPr>
        <p:txBody>
          <a:bodyPr wrap="square" rtlCol="0">
            <a:spAutoFit/>
          </a:bodyPr>
          <a:lstStyle/>
          <a:p>
            <a:pPr algn="ctr"/>
            <a:r>
              <a:rPr kumimoji="1" lang="en-US" altLang="zh-CN" sz="1200" dirty="0">
                <a:latin typeface="Times New Roman" panose="02020603050405020304" pitchFamily="18" charset="0"/>
                <a:cs typeface="Times New Roman" panose="02020603050405020304" pitchFamily="18" charset="0"/>
              </a:rPr>
              <a:t>Buoyant cavity</a:t>
            </a:r>
          </a:p>
        </p:txBody>
      </p:sp>
    </p:spTree>
    <p:extLst>
      <p:ext uri="{BB962C8B-B14F-4D97-AF65-F5344CB8AC3E}">
        <p14:creationId xmlns:p14="http://schemas.microsoft.com/office/powerpoint/2010/main" val="3939510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C27526-4C43-CD47-93B3-3BE5AE641A7D}"/>
              </a:ext>
            </a:extLst>
          </p:cNvPr>
          <p:cNvSpPr>
            <a:spLocks noGrp="1"/>
          </p:cNvSpPr>
          <p:nvPr>
            <p:ph type="title"/>
          </p:nvPr>
        </p:nvSpPr>
        <p:spPr/>
        <p:txBody>
          <a:bodyPr/>
          <a:lstStyle/>
          <a:p>
            <a:r>
              <a:rPr kumimoji="1" lang="en-US" altLang="zh-CN" dirty="0"/>
              <a:t>Radio lobes &amp; filaments</a:t>
            </a:r>
            <a:endParaRPr kumimoji="1" lang="zh-CN" altLang="en-US" dirty="0"/>
          </a:p>
        </p:txBody>
      </p:sp>
      <p:pic>
        <p:nvPicPr>
          <p:cNvPr id="5" name="内容占位符 4">
            <a:extLst>
              <a:ext uri="{FF2B5EF4-FFF2-40B4-BE49-F238E27FC236}">
                <a16:creationId xmlns:a16="http://schemas.microsoft.com/office/drawing/2014/main" id="{B1C1A66A-AAF9-C846-85E4-F62735B9CC79}"/>
              </a:ext>
            </a:extLst>
          </p:cNvPr>
          <p:cNvPicPr>
            <a:picLocks noGrp="1" noChangeAspect="1"/>
          </p:cNvPicPr>
          <p:nvPr>
            <p:ph idx="1"/>
          </p:nvPr>
        </p:nvPicPr>
        <p:blipFill>
          <a:blip r:embed="rId3"/>
          <a:stretch>
            <a:fillRect/>
          </a:stretch>
        </p:blipFill>
        <p:spPr>
          <a:xfrm>
            <a:off x="4404706" y="1458686"/>
            <a:ext cx="7787294" cy="3068858"/>
          </a:xfrm>
        </p:spPr>
      </p:pic>
      <p:sp>
        <p:nvSpPr>
          <p:cNvPr id="6" name="文本框 5">
            <a:extLst>
              <a:ext uri="{FF2B5EF4-FFF2-40B4-BE49-F238E27FC236}">
                <a16:creationId xmlns:a16="http://schemas.microsoft.com/office/drawing/2014/main" id="{13F7DF8C-5516-F445-A48F-930FBF47AA3F}"/>
              </a:ext>
            </a:extLst>
          </p:cNvPr>
          <p:cNvSpPr txBox="1"/>
          <p:nvPr/>
        </p:nvSpPr>
        <p:spPr>
          <a:xfrm>
            <a:off x="6961460" y="4527544"/>
            <a:ext cx="2673786" cy="276999"/>
          </a:xfrm>
          <a:prstGeom prst="rect">
            <a:avLst/>
          </a:prstGeom>
          <a:noFill/>
        </p:spPr>
        <p:txBody>
          <a:bodyPr wrap="square" rtlCol="0">
            <a:spAutoFit/>
          </a:bodyPr>
          <a:lstStyle/>
          <a:p>
            <a:r>
              <a:rPr kumimoji="1" lang="en-US" altLang="zh-CN" sz="1200" dirty="0">
                <a:latin typeface="Times New Roman" panose="02020603050405020304" pitchFamily="18" charset="0"/>
                <a:cs typeface="Times New Roman" panose="02020603050405020304" pitchFamily="18" charset="0"/>
              </a:rPr>
              <a:t>Radio image from LOFAR at 144MHz</a:t>
            </a:r>
            <a:endParaRPr kumimoji="1" lang="zh-CN" altLang="en-US" sz="12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FE4763E-E1F8-FA48-9960-B319DD6CE267}"/>
              </a:ext>
            </a:extLst>
          </p:cNvPr>
          <p:cNvSpPr txBox="1"/>
          <p:nvPr/>
        </p:nvSpPr>
        <p:spPr>
          <a:xfrm>
            <a:off x="217714" y="1458686"/>
            <a:ext cx="4186992" cy="2308324"/>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b="1" dirty="0">
                <a:latin typeface="Times New Roman" panose="02020603050405020304" pitchFamily="18" charset="0"/>
                <a:cs typeface="Times New Roman" panose="02020603050405020304" pitchFamily="18" charset="0"/>
              </a:rPr>
              <a:t>A: </a:t>
            </a:r>
            <a:r>
              <a:rPr kumimoji="1" lang="en-US" altLang="zh-CN" dirty="0">
                <a:latin typeface="Times New Roman" panose="02020603050405020304" pitchFamily="18" charset="0"/>
                <a:cs typeface="Times New Roman" panose="02020603050405020304" pitchFamily="18" charset="0"/>
              </a:rPr>
              <a:t>radio jets, higher flux density, suggesting recurrent AGN event</a:t>
            </a:r>
          </a:p>
          <a:p>
            <a:pPr marL="285750" indent="-285750">
              <a:buFont typeface="Arial" panose="020B0604020202020204" pitchFamily="34" charset="0"/>
              <a:buChar char="•"/>
            </a:pPr>
            <a:r>
              <a:rPr kumimoji="1" lang="en-US" altLang="zh-CN" b="1" dirty="0">
                <a:latin typeface="Times New Roman" panose="02020603050405020304" pitchFamily="18" charset="0"/>
                <a:cs typeface="Times New Roman" panose="02020603050405020304" pitchFamily="18" charset="0"/>
              </a:rPr>
              <a:t>B &amp; C: </a:t>
            </a:r>
            <a:r>
              <a:rPr kumimoji="1" lang="en-US" altLang="zh-CN" dirty="0">
                <a:latin typeface="Times New Roman" panose="02020603050405020304" pitchFamily="18" charset="0"/>
                <a:cs typeface="Times New Roman" panose="02020603050405020304" pitchFamily="18" charset="0"/>
              </a:rPr>
              <a:t>AGN lobes, remnant lobes of past AGN event or plasma bubble detaching from a continuous operating jet</a:t>
            </a:r>
          </a:p>
          <a:p>
            <a:pPr marL="285750" indent="-285750">
              <a:buFont typeface="Arial" panose="020B0604020202020204" pitchFamily="34" charset="0"/>
              <a:buChar char="•"/>
            </a:pPr>
            <a:r>
              <a:rPr kumimoji="1" lang="en-US" altLang="zh-CN" b="1" dirty="0">
                <a:latin typeface="Times New Roman" panose="02020603050405020304" pitchFamily="18" charset="0"/>
                <a:cs typeface="Times New Roman" panose="02020603050405020304" pitchFamily="18" charset="0"/>
              </a:rPr>
              <a:t>D: </a:t>
            </a:r>
            <a:r>
              <a:rPr kumimoji="1" lang="en-US" altLang="zh-CN" dirty="0">
                <a:latin typeface="Times New Roman" panose="02020603050405020304" pitchFamily="18" charset="0"/>
                <a:cs typeface="Times New Roman" panose="02020603050405020304" pitchFamily="18" charset="0"/>
              </a:rPr>
              <a:t>complex array of filamentary structures connected to lobes C1 and C2</a:t>
            </a:r>
            <a:endParaRPr kumimoji="1"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C52AECC8-C47A-DB45-A8ED-753FC8E17F1B}"/>
              </a:ext>
            </a:extLst>
          </p:cNvPr>
          <p:cNvSpPr txBox="1"/>
          <p:nvPr/>
        </p:nvSpPr>
        <p:spPr>
          <a:xfrm>
            <a:off x="325569" y="5220995"/>
            <a:ext cx="11540862" cy="400110"/>
          </a:xfrm>
          <a:prstGeom prst="rect">
            <a:avLst/>
          </a:prstGeom>
          <a:noFill/>
        </p:spPr>
        <p:txBody>
          <a:bodyPr wrap="square" rtlCol="0">
            <a:spAutoFit/>
          </a:bodyPr>
          <a:lstStyle/>
          <a:p>
            <a:r>
              <a:rPr kumimoji="1" lang="en-US" altLang="zh-CN" dirty="0"/>
              <a:t> </a:t>
            </a:r>
            <a:r>
              <a:rPr kumimoji="1" lang="en-US" altLang="zh-CN" sz="2000" b="1" dirty="0">
                <a:latin typeface="Times New Roman" panose="02020603050405020304" pitchFamily="18" charset="0"/>
                <a:cs typeface="Times New Roman" panose="02020603050405020304" pitchFamily="18" charset="0"/>
              </a:rPr>
              <a:t>Multiple generations of AGN lobes and clear morphological connection with the filamentary structures!</a:t>
            </a:r>
            <a:endParaRPr kumimoji="1"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885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07B03E-BF74-DA46-A571-99AE3674669D}"/>
              </a:ext>
            </a:extLst>
          </p:cNvPr>
          <p:cNvSpPr>
            <a:spLocks noGrp="1"/>
          </p:cNvSpPr>
          <p:nvPr>
            <p:ph type="title"/>
          </p:nvPr>
        </p:nvSpPr>
        <p:spPr/>
        <p:txBody>
          <a:bodyPr/>
          <a:lstStyle/>
          <a:p>
            <a:r>
              <a:rPr kumimoji="1" lang="en-US" altLang="zh-CN" dirty="0"/>
              <a:t>X-ray cavity</a:t>
            </a:r>
            <a:endParaRPr kumimoji="1" lang="zh-CN" altLang="en-US" dirty="0"/>
          </a:p>
        </p:txBody>
      </p:sp>
      <p:pic>
        <p:nvPicPr>
          <p:cNvPr id="5" name="内容占位符 4">
            <a:extLst>
              <a:ext uri="{FF2B5EF4-FFF2-40B4-BE49-F238E27FC236}">
                <a16:creationId xmlns:a16="http://schemas.microsoft.com/office/drawing/2014/main" id="{8F4E2EFC-DA95-0942-A60D-D1BD1ECC6758}"/>
              </a:ext>
            </a:extLst>
          </p:cNvPr>
          <p:cNvPicPr>
            <a:picLocks noGrp="1" noChangeAspect="1"/>
          </p:cNvPicPr>
          <p:nvPr>
            <p:ph idx="1"/>
          </p:nvPr>
        </p:nvPicPr>
        <p:blipFill>
          <a:blip r:embed="rId3"/>
          <a:stretch>
            <a:fillRect/>
          </a:stretch>
        </p:blipFill>
        <p:spPr>
          <a:xfrm>
            <a:off x="6891949" y="783038"/>
            <a:ext cx="4868722" cy="4351338"/>
          </a:xfrm>
        </p:spPr>
      </p:pic>
      <p:sp>
        <p:nvSpPr>
          <p:cNvPr id="6" name="文本框 5">
            <a:extLst>
              <a:ext uri="{FF2B5EF4-FFF2-40B4-BE49-F238E27FC236}">
                <a16:creationId xmlns:a16="http://schemas.microsoft.com/office/drawing/2014/main" id="{3AC909FA-86BB-1440-A93A-FE7CEAC1AAE5}"/>
              </a:ext>
            </a:extLst>
          </p:cNvPr>
          <p:cNvSpPr txBox="1"/>
          <p:nvPr/>
        </p:nvSpPr>
        <p:spPr>
          <a:xfrm>
            <a:off x="8755879" y="5098546"/>
            <a:ext cx="2597921" cy="369332"/>
          </a:xfrm>
          <a:prstGeom prst="rect">
            <a:avLst/>
          </a:prstGeom>
          <a:noFill/>
        </p:spPr>
        <p:txBody>
          <a:bodyPr wrap="square" rtlCol="0">
            <a:spAutoFit/>
          </a:bodyPr>
          <a:lstStyle/>
          <a:p>
            <a:r>
              <a:rPr kumimoji="1" lang="en-US" altLang="zh-CN" dirty="0" err="1"/>
              <a:t>eROSITA</a:t>
            </a:r>
            <a:r>
              <a:rPr kumimoji="1" lang="en-US" altLang="zh-CN" dirty="0"/>
              <a:t> X-ray image</a:t>
            </a:r>
            <a:endParaRPr kumimoji="1" lang="zh-CN" altLang="en-US" dirty="0"/>
          </a:p>
        </p:txBody>
      </p:sp>
      <p:sp>
        <p:nvSpPr>
          <p:cNvPr id="7" name="文本框 6">
            <a:extLst>
              <a:ext uri="{FF2B5EF4-FFF2-40B4-BE49-F238E27FC236}">
                <a16:creationId xmlns:a16="http://schemas.microsoft.com/office/drawing/2014/main" id="{12FB61A2-E295-9744-81B8-F0F86F17B301}"/>
              </a:ext>
            </a:extLst>
          </p:cNvPr>
          <p:cNvSpPr txBox="1"/>
          <p:nvPr/>
        </p:nvSpPr>
        <p:spPr>
          <a:xfrm>
            <a:off x="838200" y="1555335"/>
            <a:ext cx="5827520" cy="646331"/>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Cavity: partly filled with radio lobe C1, good anticorrelation with radio observation in ~100kpc </a:t>
            </a:r>
            <a:endParaRPr kumimoji="1"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6206CA1-873C-5044-83CD-93D51EB4AF3B}"/>
              </a:ext>
            </a:extLst>
          </p:cNvPr>
          <p:cNvSpPr txBox="1"/>
          <p:nvPr/>
        </p:nvSpPr>
        <p:spPr>
          <a:xfrm>
            <a:off x="724851" y="2619579"/>
            <a:ext cx="6280447" cy="369332"/>
          </a:xfrm>
          <a:prstGeom prst="rect">
            <a:avLst/>
          </a:prstGeom>
          <a:noFill/>
        </p:spPr>
        <p:txBody>
          <a:bodyPr wrap="square" rtlCol="0">
            <a:spAutoFit/>
          </a:bodyPr>
          <a:lstStyle/>
          <a:p>
            <a:r>
              <a:rPr kumimoji="1" lang="en-US" altLang="zh-CN" dirty="0">
                <a:latin typeface="Times New Roman" panose="02020603050405020304" pitchFamily="18" charset="0"/>
                <a:cs typeface="Times New Roman" panose="02020603050405020304" pitchFamily="18" charset="0"/>
              </a:rPr>
              <a:t>Qualitatively similar to other AGN feedback-driven objects</a:t>
            </a:r>
            <a:endParaRPr kumimoji="1"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99976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24304</TotalTime>
  <Words>1811</Words>
  <Application>Microsoft Macintosh PowerPoint</Application>
  <PresentationFormat>宽屏</PresentationFormat>
  <Paragraphs>109</Paragraphs>
  <Slides>15</Slides>
  <Notes>11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15</vt:i4>
      </vt:variant>
    </vt:vector>
  </HeadingPairs>
  <TitlesOfParts>
    <vt:vector size="21" baseType="lpstr">
      <vt:lpstr>等线</vt:lpstr>
      <vt:lpstr>等线 Light</vt:lpstr>
      <vt:lpstr>Arial</vt:lpstr>
      <vt:lpstr>Cambria Math</vt:lpstr>
      <vt:lpstr>Times New Roman</vt:lpstr>
      <vt:lpstr>Office 主题​​</vt:lpstr>
      <vt:lpstr>A snapshot of the oldest active galactic nuclei feedback phases</vt:lpstr>
      <vt:lpstr>Outline</vt:lpstr>
      <vt:lpstr>Introduction</vt:lpstr>
      <vt:lpstr>AGN and their impact to galaxies</vt:lpstr>
      <vt:lpstr>AGN in Nest200047</vt:lpstr>
      <vt:lpstr>About the observation</vt:lpstr>
      <vt:lpstr>Typical AGN observation features</vt:lpstr>
      <vt:lpstr>Radio lobes &amp; filaments</vt:lpstr>
      <vt:lpstr>X-ray cavity</vt:lpstr>
      <vt:lpstr>Relevant radiative process</vt:lpstr>
      <vt:lpstr>Spectral-index map</vt:lpstr>
      <vt:lpstr>Timescale</vt:lpstr>
      <vt:lpstr>MHD explanation to the observed feature</vt:lpstr>
      <vt:lpstr>Summary</vt:lpstr>
      <vt:lpstr>Comment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 乃辉</dc:creator>
  <cp:lastModifiedBy>陈 乃辉</cp:lastModifiedBy>
  <cp:revision>68</cp:revision>
  <dcterms:created xsi:type="dcterms:W3CDTF">2021-11-16T12:26:10Z</dcterms:created>
  <dcterms:modified xsi:type="dcterms:W3CDTF">2021-12-10T01:14:47Z</dcterms:modified>
</cp:coreProperties>
</file>