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ebm" ContentType="video/webm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4" r:id="rId3"/>
    <p:sldId id="291" r:id="rId5"/>
    <p:sldId id="292" r:id="rId6"/>
    <p:sldId id="335" r:id="rId7"/>
    <p:sldId id="306" r:id="rId8"/>
    <p:sldId id="293" r:id="rId9"/>
    <p:sldId id="338" r:id="rId10"/>
    <p:sldId id="299" r:id="rId11"/>
    <p:sldId id="300" r:id="rId12"/>
    <p:sldId id="294" r:id="rId13"/>
    <p:sldId id="297" r:id="rId14"/>
    <p:sldId id="337" r:id="rId15"/>
    <p:sldId id="339" r:id="rId16"/>
    <p:sldId id="341" r:id="rId17"/>
    <p:sldId id="340" r:id="rId18"/>
    <p:sldId id="317" r:id="rId19"/>
    <p:sldId id="295" r:id="rId20"/>
    <p:sldId id="296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/>
              <a:t>Since the dominant foreground gamma-rays originate</a:t>
            </a:r>
            <a:endParaRPr lang="en-US"/>
          </a:p>
          <a:p>
            <a:r>
              <a:rPr lang="en-US"/>
              <a:t>from π 0 gammas produced by CR protons interact-</a:t>
            </a:r>
            <a:endParaRPr lang="en-US"/>
          </a:p>
          <a:p>
            <a:r>
              <a:rPr lang="en-US"/>
              <a:t>ing with the ISM, the resulting gamma-ray distribution</a:t>
            </a:r>
            <a:endParaRPr lang="en-US"/>
          </a:p>
          <a:p>
            <a:r>
              <a:rPr lang="en-US"/>
              <a:t>should be morphologically correlated with other maps</a:t>
            </a:r>
            <a:endParaRPr lang="en-US"/>
          </a:p>
          <a:p>
            <a:r>
              <a:rPr lang="en-US"/>
              <a:t>of spatial tracers of the ISM.</a:t>
            </a:r>
            <a:endParaRPr lang="en-US"/>
          </a:p>
          <a:p>
            <a:endParaRPr lang="en-US"/>
          </a:p>
          <a:p>
            <a:r>
              <a:rPr lang="en-US"/>
              <a:t>The purpose of disk subtraction is to reveal the</a:t>
            </a:r>
            <a:endParaRPr lang="en-US"/>
          </a:p>
          <a:p>
            <a:r>
              <a:rPr lang="en-US"/>
              <a:t>structure deeper into the plane, and allow a harder color</a:t>
            </a:r>
            <a:endParaRPr lang="en-US"/>
          </a:p>
          <a:p>
            <a:r>
              <a:rPr lang="en-US"/>
              <a:t>stretch. The disk model</a:t>
            </a:r>
            <a:endParaRPr lang="en-US"/>
          </a:p>
          <a:p>
            <a:r>
              <a:rPr lang="en-US"/>
              <a:t>mostly removes the IC gamma-rays produced by cosmic</a:t>
            </a:r>
            <a:endParaRPr lang="en-US"/>
          </a:p>
          <a:p>
            <a:r>
              <a:rPr lang="en-US"/>
              <a:t>ray electrons interacting with the ISRF including CMB,</a:t>
            </a:r>
            <a:endParaRPr lang="en-US"/>
          </a:p>
          <a:p>
            <a:r>
              <a:rPr lang="en-US"/>
              <a:t>infrared, and optical photons; as discussed previously,</a:t>
            </a:r>
            <a:endParaRPr lang="en-US"/>
          </a:p>
          <a:p>
            <a:r>
              <a:rPr lang="en-US"/>
              <a:t>such electrons are thought to be mostly injected in the</a:t>
            </a:r>
            <a:endParaRPr lang="en-US"/>
          </a:p>
          <a:p>
            <a:r>
              <a:rPr lang="en-US"/>
              <a:t>Galactic disk by supernova shock acceleration before dif-</a:t>
            </a:r>
            <a:endParaRPr lang="en-US"/>
          </a:p>
          <a:p>
            <a:r>
              <a:rPr lang="en-US"/>
              <a:t>fusing outward.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/>
              <a:t>Instead, we consider the simplest scenario in which the</a:t>
            </a:r>
            <a:endParaRPr lang="en-US"/>
          </a:p>
          <a:p>
            <a:r>
              <a:rPr lang="en-US"/>
              <a:t>eROSITA and Fermi bubbles are causally connected, with the Fermi bubbles driving the expansion of</a:t>
            </a:r>
            <a:endParaRPr lang="en-US"/>
          </a:p>
          <a:p>
            <a:r>
              <a:rPr lang="en-US"/>
              <a:t>the eROSITA bubbles and both structures being associated with the same (gradual or instantaneous)</a:t>
            </a:r>
            <a:endParaRPr lang="en-US"/>
          </a:p>
          <a:p>
            <a:r>
              <a:rPr lang="en-US"/>
              <a:t>energy release in the nuclear region of the Milky Way. In this scenario, the outer boundary of the</a:t>
            </a:r>
            <a:endParaRPr lang="en-US"/>
          </a:p>
          <a:p>
            <a:r>
              <a:rPr lang="en-US"/>
              <a:t>Fermi bubbles plausibly represents a contact discontinuity that separates the shock-heated interstellar</a:t>
            </a:r>
            <a:endParaRPr lang="en-US"/>
          </a:p>
          <a:p>
            <a:r>
              <a:rPr lang="en-US"/>
              <a:t>medium from the shocked outflow, and the boundary of the eROSITA bubbles is the shock that</a:t>
            </a:r>
            <a:endParaRPr lang="en-US"/>
          </a:p>
          <a:p>
            <a:r>
              <a:rPr lang="en-US"/>
              <a:t>propagates through the halo gas. The pressure is thus continuous across the interface between the</a:t>
            </a:r>
            <a:endParaRPr lang="en-US"/>
          </a:p>
          <a:p>
            <a:r>
              <a:rPr lang="en-US"/>
              <a:t>eROSITA and Fermi bubbles and the total thermal energies of the two features simply reflect their</a:t>
            </a:r>
            <a:endParaRPr lang="en-US"/>
          </a:p>
          <a:p>
            <a:r>
              <a:rPr lang="en-US"/>
              <a:t>volumes (ignoring the effects of stratification, which may be non-negligible).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hyperlink" Target="https://up.jinzhao.wiki/wikipedia/commons/transcoded/0/0e/Gamma-ray_Bubbles.ogv/Gamma-ray_Bubbles.ogv.480p.vp9.webm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webm"/><Relationship Id="rId1" Type="http://schemas.openxmlformats.org/officeDocument/2006/relationships/video" Target="../media/media1.webm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03045"/>
            <a:ext cx="11125200" cy="1995805"/>
          </a:xfrm>
        </p:spPr>
        <p:txBody>
          <a:bodyPr>
            <a:normAutofit/>
          </a:bodyPr>
          <a:p>
            <a:pPr algn="ctr"/>
            <a:r>
              <a:rPr lang="en-US" altLang="zh-CN">
                <a:sym typeface="+mn-ea"/>
              </a:rPr>
              <a:t>Introduction to the Bubbles in the Milky Way Halo</a:t>
            </a:r>
            <a:endParaRPr lang="en-US" altLang="zh-CN">
              <a:sym typeface="+mn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67213"/>
            <a:ext cx="9144000" cy="1655762"/>
          </a:xfrm>
        </p:spPr>
        <p:txBody>
          <a:bodyPr/>
          <a:p>
            <a:r>
              <a:rPr lang="en-US" altLang="zh-CN">
                <a:latin typeface="Ubuntu" panose="020B0504030602030204" charset="0"/>
                <a:cs typeface="Ubuntu" panose="020B0504030602030204" charset="0"/>
              </a:rPr>
              <a:t>Huang Shuo</a:t>
            </a:r>
            <a:endParaRPr lang="zh-CN" altLang="en-US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altLang="zh-CN">
                <a:latin typeface="Ubuntu" panose="020B0504030602030204" charset="0"/>
                <a:cs typeface="Ubuntu" panose="020B0504030602030204" charset="0"/>
              </a:rPr>
              <a:t>2021.11</a:t>
            </a:r>
            <a:endParaRPr lang="en-US" altLang="zh-CN"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pPr algn="ctr"/>
            <a:r>
              <a:rPr lang="en-US"/>
              <a:t>Link Between Feimi &amp; eROSITA bubbles</a:t>
            </a:r>
            <a:endParaRPr lang="en-US"/>
          </a:p>
        </p:txBody>
      </p:sp>
      <p:pic>
        <p:nvPicPr>
          <p:cNvPr id="4" name="Picture 3" descr="Screenshot from 2021-11-02 22-35-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3975" y="1325880"/>
            <a:ext cx="5124450" cy="489839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403975" y="6224270"/>
            <a:ext cx="32054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1400" i="1">
                <a:latin typeface="Ubuntu" panose="020B0504030602030204" charset="0"/>
                <a:cs typeface="Ubuntu" panose="020B0504030602030204" charset="0"/>
                <a:sym typeface="+mn-ea"/>
              </a:rPr>
              <a:t>Source: Predehl et al. (2021)</a:t>
            </a:r>
            <a:endParaRPr lang="en-US" sz="1400" i="1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38200" y="1905000"/>
            <a:ext cx="579501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The Fermi bubbles may have the same formation origin as the eROSITA bubbles.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They have similar shape, while eROSITA bubbles wrap the Fermi bubble well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The inner boundary of eROSITA bubbles clearly separate Fermi bubbles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pPr algn="ctr"/>
            <a:r>
              <a:rPr lang="en-US"/>
              <a:t>How to form the high energy bubbles?</a:t>
            </a:r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838200" y="1325880"/>
            <a:ext cx="82918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400">
                <a:latin typeface="Ubuntu" panose="020B0504030602030204" charset="0"/>
                <a:cs typeface="Ubuntu" panose="020B0504030602030204" charset="0"/>
                <a:sym typeface="+mn-ea"/>
              </a:rPr>
              <a:t>First: What is the </a:t>
            </a:r>
            <a:r>
              <a:rPr lang="en-US" sz="2400" b="1">
                <a:latin typeface="Ubuntu" panose="020B0504030602030204" charset="0"/>
                <a:cs typeface="Ubuntu" panose="020B0504030602030204" charset="0"/>
                <a:sym typeface="+mn-ea"/>
              </a:rPr>
              <a:t>emission mechanism</a:t>
            </a:r>
            <a:r>
              <a:rPr lang="en-US" sz="2400">
                <a:latin typeface="Ubuntu" panose="020B0504030602030204" charset="0"/>
                <a:cs typeface="Ubuntu" panose="020B0504030602030204" charset="0"/>
                <a:sym typeface="+mn-ea"/>
              </a:rPr>
              <a:t>?</a:t>
            </a:r>
            <a:endParaRPr lang="en-US" sz="24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38200" y="5749925"/>
            <a:ext cx="105156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Mechanism: </a:t>
            </a:r>
            <a:r>
              <a:rPr lang="en-US" sz="2000" b="1">
                <a:latin typeface="Ubuntu" panose="020B0504030602030204" charset="0"/>
                <a:cs typeface="Ubuntu" panose="020B0504030602030204" charset="0"/>
                <a:sym typeface="+mn-ea"/>
              </a:rPr>
              <a:t>Inverse Compton scattering</a:t>
            </a:r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. CMB photons gain energy from high velocity cosmic ray electrons.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01395" y="2061845"/>
            <a:ext cx="614680" cy="61468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>
              <a:solidFill>
                <a:schemeClr val="tx1"/>
              </a:solidFill>
            </a:endParaRPr>
          </a:p>
        </p:txBody>
      </p:sp>
      <p:pic>
        <p:nvPicPr>
          <p:cNvPr id="26" name="Picture 25" descr="Screenshot from 2021-11-04 12-31-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8700" y="1905635"/>
            <a:ext cx="5561330" cy="3725545"/>
          </a:xfrm>
          <a:prstGeom prst="rect">
            <a:avLst/>
          </a:prstGeom>
        </p:spPr>
      </p:pic>
      <p:sp>
        <p:nvSpPr>
          <p:cNvPr id="27" name="Text Box 26"/>
          <p:cNvSpPr txBox="1"/>
          <p:nvPr/>
        </p:nvSpPr>
        <p:spPr>
          <a:xfrm>
            <a:off x="5240655" y="5262880"/>
            <a:ext cx="29311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>
                <a:latin typeface="Ubuntu" panose="020B0504030602030204" charset="0"/>
                <a:cs typeface="Ubuntu" panose="020B0504030602030204" charset="0"/>
                <a:sym typeface="+mn-ea"/>
              </a:rPr>
              <a:t>High speed electron</a:t>
            </a:r>
            <a:endParaRPr lang="en-US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pPr algn="ctr"/>
            <a:r>
              <a:rPr lang="en-US"/>
              <a:t>How to form the high energy bubbles?</a:t>
            </a:r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838200" y="1325880"/>
            <a:ext cx="82918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400">
                <a:latin typeface="Ubuntu" panose="020B0504030602030204" charset="0"/>
                <a:cs typeface="Ubuntu" panose="020B0504030602030204" charset="0"/>
                <a:sym typeface="+mn-ea"/>
              </a:rPr>
              <a:t>First: What is the </a:t>
            </a:r>
            <a:r>
              <a:rPr lang="en-US" sz="2400" b="1">
                <a:latin typeface="Ubuntu" panose="020B0504030602030204" charset="0"/>
                <a:cs typeface="Ubuntu" panose="020B0504030602030204" charset="0"/>
                <a:sym typeface="+mn-ea"/>
              </a:rPr>
              <a:t>emission mechanism</a:t>
            </a:r>
            <a:r>
              <a:rPr lang="en-US" sz="2400">
                <a:latin typeface="Ubuntu" panose="020B0504030602030204" charset="0"/>
                <a:cs typeface="Ubuntu" panose="020B0504030602030204" charset="0"/>
                <a:sym typeface="+mn-ea"/>
              </a:rPr>
              <a:t>?</a:t>
            </a:r>
            <a:endParaRPr lang="en-US" sz="24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19100" y="5547360"/>
            <a:ext cx="113538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Mechanism:</a:t>
            </a:r>
            <a:r>
              <a:rPr lang="en-US" sz="2000" b="1">
                <a:latin typeface="Ubuntu" panose="020B0504030602030204" charset="0"/>
                <a:cs typeface="Ubuntu" panose="020B0504030602030204" charset="0"/>
                <a:sym typeface="+mn-ea"/>
              </a:rPr>
              <a:t> Collisions of non-thermal protons with thermal jet protons and stellar wind protons</a:t>
            </a:r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 produce neutral pions. Neutral pion can immediately decays into two photons. 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Crocker et al. (2014) demonstrate this can be applied to Fermi bubbles.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pic>
        <p:nvPicPr>
          <p:cNvPr id="9" name="Picture 8" descr="Screenshot from 2021-11-04 12-17-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32775" y="3216275"/>
            <a:ext cx="2863215" cy="11518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82240" y="2681605"/>
            <a:ext cx="3023235" cy="2530475"/>
            <a:chOff x="4224" y="4223"/>
            <a:chExt cx="4761" cy="3985"/>
          </a:xfrm>
        </p:grpSpPr>
        <p:sp>
          <p:nvSpPr>
            <p:cNvPr id="4" name="Freeform 3"/>
            <p:cNvSpPr/>
            <p:nvPr/>
          </p:nvSpPr>
          <p:spPr>
            <a:xfrm>
              <a:off x="4224" y="4223"/>
              <a:ext cx="866" cy="891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866" h="891">
                  <a:moveTo>
                    <a:pt x="0" y="446"/>
                  </a:moveTo>
                  <a:cubicBezTo>
                    <a:pt x="-7" y="195"/>
                    <a:pt x="215" y="-6"/>
                    <a:pt x="433" y="0"/>
                  </a:cubicBezTo>
                  <a:cubicBezTo>
                    <a:pt x="676" y="-8"/>
                    <a:pt x="872" y="221"/>
                    <a:pt x="866" y="446"/>
                  </a:cubicBezTo>
                  <a:cubicBezTo>
                    <a:pt x="873" y="696"/>
                    <a:pt x="651" y="897"/>
                    <a:pt x="433" y="891"/>
                  </a:cubicBezTo>
                  <a:cubicBezTo>
                    <a:pt x="190" y="899"/>
                    <a:pt x="-6" y="670"/>
                    <a:pt x="0" y="446"/>
                  </a:cubicBezTo>
                  <a:close/>
                  <a:moveTo>
                    <a:pt x="180" y="371"/>
                  </a:moveTo>
                  <a:lnTo>
                    <a:pt x="358" y="371"/>
                  </a:lnTo>
                  <a:lnTo>
                    <a:pt x="358" y="212"/>
                  </a:lnTo>
                  <a:lnTo>
                    <a:pt x="508" y="212"/>
                  </a:lnTo>
                  <a:lnTo>
                    <a:pt x="508" y="371"/>
                  </a:lnTo>
                  <a:lnTo>
                    <a:pt x="686" y="371"/>
                  </a:lnTo>
                  <a:lnTo>
                    <a:pt x="686" y="521"/>
                  </a:lnTo>
                  <a:lnTo>
                    <a:pt x="508" y="521"/>
                  </a:lnTo>
                  <a:lnTo>
                    <a:pt x="508" y="680"/>
                  </a:lnTo>
                  <a:lnTo>
                    <a:pt x="358" y="680"/>
                  </a:lnTo>
                  <a:lnTo>
                    <a:pt x="358" y="521"/>
                  </a:lnTo>
                  <a:lnTo>
                    <a:pt x="180" y="521"/>
                  </a:lnTo>
                  <a:lnTo>
                    <a:pt x="180" y="37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6995" y="4580"/>
              <a:ext cx="866" cy="891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866" h="891">
                  <a:moveTo>
                    <a:pt x="0" y="446"/>
                  </a:moveTo>
                  <a:cubicBezTo>
                    <a:pt x="-7" y="195"/>
                    <a:pt x="215" y="-6"/>
                    <a:pt x="433" y="0"/>
                  </a:cubicBezTo>
                  <a:cubicBezTo>
                    <a:pt x="676" y="-8"/>
                    <a:pt x="872" y="221"/>
                    <a:pt x="866" y="446"/>
                  </a:cubicBezTo>
                  <a:cubicBezTo>
                    <a:pt x="873" y="696"/>
                    <a:pt x="651" y="897"/>
                    <a:pt x="433" y="891"/>
                  </a:cubicBezTo>
                  <a:cubicBezTo>
                    <a:pt x="190" y="899"/>
                    <a:pt x="-6" y="670"/>
                    <a:pt x="0" y="446"/>
                  </a:cubicBezTo>
                  <a:close/>
                  <a:moveTo>
                    <a:pt x="180" y="371"/>
                  </a:moveTo>
                  <a:lnTo>
                    <a:pt x="358" y="371"/>
                  </a:lnTo>
                  <a:lnTo>
                    <a:pt x="358" y="212"/>
                  </a:lnTo>
                  <a:lnTo>
                    <a:pt x="508" y="212"/>
                  </a:lnTo>
                  <a:lnTo>
                    <a:pt x="508" y="371"/>
                  </a:lnTo>
                  <a:lnTo>
                    <a:pt x="686" y="371"/>
                  </a:lnTo>
                  <a:lnTo>
                    <a:pt x="686" y="521"/>
                  </a:lnTo>
                  <a:lnTo>
                    <a:pt x="508" y="521"/>
                  </a:lnTo>
                  <a:lnTo>
                    <a:pt x="508" y="680"/>
                  </a:lnTo>
                  <a:lnTo>
                    <a:pt x="358" y="680"/>
                  </a:lnTo>
                  <a:lnTo>
                    <a:pt x="358" y="521"/>
                  </a:lnTo>
                  <a:lnTo>
                    <a:pt x="180" y="521"/>
                  </a:lnTo>
                  <a:lnTo>
                    <a:pt x="180" y="37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861" y="4771"/>
              <a:ext cx="737" cy="138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6286" y="5062"/>
              <a:ext cx="709" cy="3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Down Arrow 11"/>
            <p:cNvSpPr/>
            <p:nvPr/>
          </p:nvSpPr>
          <p:spPr>
            <a:xfrm>
              <a:off x="5675" y="5622"/>
              <a:ext cx="662" cy="78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Oval 12"/>
                <p:cNvSpPr/>
                <p:nvPr/>
              </p:nvSpPr>
              <p:spPr>
                <a:xfrm>
                  <a:off x="5675" y="6844"/>
                  <a:ext cx="663" cy="68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DejaVu Math TeX Gyre" panose="02000503000000000000" charset="0"/>
                            <a:cs typeface="DejaVu Math TeX Gyre" panose="02000503000000000000" charset="0"/>
                          </a:rPr>
                          <m:t>𝜋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13" name="Oval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5" y="6844"/>
                  <a:ext cx="663" cy="688"/>
                </a:xfrm>
                <a:prstGeom prst="ellipse">
                  <a:avLst/>
                </a:prstGeom>
                <a:blipFill rotWithShape="1">
                  <a:blip r:embed="rId2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Freeform 19"/>
            <p:cNvSpPr/>
            <p:nvPr/>
          </p:nvSpPr>
          <p:spPr>
            <a:xfrm rot="20700000">
              <a:off x="6355" y="6498"/>
              <a:ext cx="1986" cy="791"/>
            </a:xfrm>
            <a:custGeom>
              <a:avLst/>
              <a:gdLst>
                <a:gd name="connisteX0" fmla="*/ 0 w 1875155"/>
                <a:gd name="connsiteY0" fmla="*/ 582326 h 1261147"/>
                <a:gd name="connisteX1" fmla="*/ 339090 w 1875155"/>
                <a:gd name="connsiteY1" fmla="*/ 1245266 h 1261147"/>
                <a:gd name="connisteX2" fmla="*/ 614045 w 1875155"/>
                <a:gd name="connsiteY2" fmla="*/ 31 h 1261147"/>
                <a:gd name="connisteX3" fmla="*/ 905510 w 1875155"/>
                <a:gd name="connsiteY3" fmla="*/ 1261141 h 1261147"/>
                <a:gd name="connisteX4" fmla="*/ 1163955 w 1875155"/>
                <a:gd name="connsiteY4" fmla="*/ 15906 h 1261147"/>
                <a:gd name="connisteX5" fmla="*/ 1390650 w 1875155"/>
                <a:gd name="connsiteY5" fmla="*/ 1261141 h 1261147"/>
                <a:gd name="connisteX6" fmla="*/ 1633220 w 1875155"/>
                <a:gd name="connsiteY6" fmla="*/ 31 h 1261147"/>
                <a:gd name="connisteX7" fmla="*/ 1875155 w 1875155"/>
                <a:gd name="connsiteY7" fmla="*/ 1228756 h 126114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875155" h="1261147">
                  <a:moveTo>
                    <a:pt x="0" y="582326"/>
                  </a:moveTo>
                  <a:cubicBezTo>
                    <a:pt x="62230" y="739806"/>
                    <a:pt x="216535" y="1361471"/>
                    <a:pt x="339090" y="1245266"/>
                  </a:cubicBezTo>
                  <a:cubicBezTo>
                    <a:pt x="461645" y="1129061"/>
                    <a:pt x="501015" y="-3144"/>
                    <a:pt x="614045" y="31"/>
                  </a:cubicBezTo>
                  <a:cubicBezTo>
                    <a:pt x="727075" y="3206"/>
                    <a:pt x="795655" y="1257966"/>
                    <a:pt x="905510" y="1261141"/>
                  </a:cubicBezTo>
                  <a:cubicBezTo>
                    <a:pt x="1015365" y="1264316"/>
                    <a:pt x="1066800" y="15906"/>
                    <a:pt x="1163955" y="15906"/>
                  </a:cubicBezTo>
                  <a:cubicBezTo>
                    <a:pt x="1261110" y="15906"/>
                    <a:pt x="1296670" y="1264316"/>
                    <a:pt x="1390650" y="1261141"/>
                  </a:cubicBezTo>
                  <a:cubicBezTo>
                    <a:pt x="1484630" y="1257966"/>
                    <a:pt x="1536065" y="6381"/>
                    <a:pt x="1633220" y="31"/>
                  </a:cubicBezTo>
                  <a:cubicBezTo>
                    <a:pt x="1730375" y="-6319"/>
                    <a:pt x="1831340" y="957611"/>
                    <a:pt x="1875155" y="122875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 rot="1200000">
              <a:off x="6348" y="7360"/>
              <a:ext cx="1986" cy="791"/>
            </a:xfrm>
            <a:custGeom>
              <a:avLst/>
              <a:gdLst>
                <a:gd name="connisteX0" fmla="*/ 0 w 1875155"/>
                <a:gd name="connsiteY0" fmla="*/ 582326 h 1261147"/>
                <a:gd name="connisteX1" fmla="*/ 339090 w 1875155"/>
                <a:gd name="connsiteY1" fmla="*/ 1245266 h 1261147"/>
                <a:gd name="connisteX2" fmla="*/ 614045 w 1875155"/>
                <a:gd name="connsiteY2" fmla="*/ 31 h 1261147"/>
                <a:gd name="connisteX3" fmla="*/ 905510 w 1875155"/>
                <a:gd name="connsiteY3" fmla="*/ 1261141 h 1261147"/>
                <a:gd name="connisteX4" fmla="*/ 1163955 w 1875155"/>
                <a:gd name="connsiteY4" fmla="*/ 15906 h 1261147"/>
                <a:gd name="connisteX5" fmla="*/ 1390650 w 1875155"/>
                <a:gd name="connsiteY5" fmla="*/ 1261141 h 1261147"/>
                <a:gd name="connisteX6" fmla="*/ 1633220 w 1875155"/>
                <a:gd name="connsiteY6" fmla="*/ 31 h 1261147"/>
                <a:gd name="connisteX7" fmla="*/ 1875155 w 1875155"/>
                <a:gd name="connsiteY7" fmla="*/ 1228756 h 126114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875155" h="1261147">
                  <a:moveTo>
                    <a:pt x="0" y="582326"/>
                  </a:moveTo>
                  <a:cubicBezTo>
                    <a:pt x="62230" y="739806"/>
                    <a:pt x="216535" y="1361471"/>
                    <a:pt x="339090" y="1245266"/>
                  </a:cubicBezTo>
                  <a:cubicBezTo>
                    <a:pt x="461645" y="1129061"/>
                    <a:pt x="501015" y="-3144"/>
                    <a:pt x="614045" y="31"/>
                  </a:cubicBezTo>
                  <a:cubicBezTo>
                    <a:pt x="727075" y="3206"/>
                    <a:pt x="795655" y="1257966"/>
                    <a:pt x="905510" y="1261141"/>
                  </a:cubicBezTo>
                  <a:cubicBezTo>
                    <a:pt x="1015365" y="1264316"/>
                    <a:pt x="1066800" y="15906"/>
                    <a:pt x="1163955" y="15906"/>
                  </a:cubicBezTo>
                  <a:cubicBezTo>
                    <a:pt x="1261110" y="15906"/>
                    <a:pt x="1296670" y="1264316"/>
                    <a:pt x="1390650" y="1261141"/>
                  </a:cubicBezTo>
                  <a:cubicBezTo>
                    <a:pt x="1484630" y="1257966"/>
                    <a:pt x="1536065" y="6381"/>
                    <a:pt x="1633220" y="31"/>
                  </a:cubicBezTo>
                  <a:cubicBezTo>
                    <a:pt x="1730375" y="-6319"/>
                    <a:pt x="1831340" y="957611"/>
                    <a:pt x="1875155" y="122875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6381" y="6435"/>
              <a:ext cx="2426" cy="761"/>
            </a:xfrm>
            <a:prstGeom prst="straightConnector1">
              <a:avLst/>
            </a:prstGeom>
            <a:ln w="22225" cmpd="sng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381" y="7532"/>
              <a:ext cx="2604" cy="676"/>
            </a:xfrm>
            <a:prstGeom prst="straightConnector1">
              <a:avLst/>
            </a:prstGeom>
            <a:ln w="22225" cmpd="sng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/>
          <p:cNvSpPr/>
          <p:nvPr/>
        </p:nvSpPr>
        <p:spPr>
          <a:xfrm>
            <a:off x="1001395" y="2061845"/>
            <a:ext cx="614680" cy="61468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solidFill>
                  <a:schemeClr val="tx1"/>
                </a:solidFill>
              </a:rPr>
              <a:t>2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239770" y="4843780"/>
            <a:ext cx="11493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>
                <a:latin typeface="Ubuntu" panose="020B0504030602030204" charset="0"/>
                <a:cs typeface="Ubuntu" panose="020B0504030602030204" charset="0"/>
                <a:sym typeface="+mn-ea"/>
              </a:rPr>
              <a:t>Decay</a:t>
            </a:r>
            <a:endParaRPr lang="en-US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3292475" y="2540000"/>
            <a:ext cx="11493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>
                <a:latin typeface="Ubuntu" panose="020B0504030602030204" charset="0"/>
                <a:cs typeface="Ubuntu" panose="020B0504030602030204" charset="0"/>
                <a:sym typeface="+mn-ea"/>
              </a:rPr>
              <a:t>Colide</a:t>
            </a:r>
            <a:endParaRPr lang="en-US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/>
              <a:t>How to form the high energy bubbles (Fermi)?</a:t>
            </a:r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838200" y="1325880"/>
            <a:ext cx="10515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400">
                <a:latin typeface="Ubuntu" panose="020B0504030602030204" charset="0"/>
                <a:cs typeface="Ubuntu" panose="020B0504030602030204" charset="0"/>
                <a:sym typeface="+mn-ea"/>
              </a:rPr>
              <a:t>Second: </a:t>
            </a:r>
            <a:r>
              <a:rPr lang="en-US" sz="2400" b="1">
                <a:latin typeface="Ubuntu" panose="020B0504030602030204" charset="0"/>
                <a:cs typeface="Ubuntu" panose="020B0504030602030204" charset="0"/>
                <a:sym typeface="+mn-ea"/>
              </a:rPr>
              <a:t>What activity</a:t>
            </a:r>
            <a:r>
              <a:rPr lang="en-US" sz="2400">
                <a:latin typeface="Ubuntu" panose="020B0504030602030204" charset="0"/>
                <a:cs typeface="Ubuntu" panose="020B0504030602030204" charset="0"/>
                <a:sym typeface="+mn-ea"/>
              </a:rPr>
              <a:t> at the Galatic center (GC) triggered the event ?</a:t>
            </a:r>
            <a:endParaRPr lang="en-US" sz="24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01395" y="2199005"/>
            <a:ext cx="614680" cy="61468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solidFill>
                  <a:schemeClr val="tx1"/>
                </a:solidFill>
              </a:rPr>
              <a:t>1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772285" y="2306955"/>
            <a:ext cx="34626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Starburst near the GC 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94640" y="3166110"/>
            <a:ext cx="5742940" cy="2413000"/>
            <a:chOff x="431" y="4828"/>
            <a:chExt cx="9044" cy="3800"/>
          </a:xfrm>
        </p:grpSpPr>
        <p:sp>
          <p:nvSpPr>
            <p:cNvPr id="10" name="Teardrop 9"/>
            <p:cNvSpPr/>
            <p:nvPr/>
          </p:nvSpPr>
          <p:spPr>
            <a:xfrm rot="18900000">
              <a:off x="4359" y="7484"/>
              <a:ext cx="1188" cy="1144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431" y="6448"/>
              <a:ext cx="9045" cy="1007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4432" y="6292"/>
              <a:ext cx="1044" cy="621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00" h="433">
                  <a:moveTo>
                    <a:pt x="0" y="411"/>
                  </a:moveTo>
                  <a:cubicBezTo>
                    <a:pt x="-7" y="180"/>
                    <a:pt x="199" y="-6"/>
                    <a:pt x="400" y="0"/>
                  </a:cubicBezTo>
                  <a:cubicBezTo>
                    <a:pt x="625" y="-7"/>
                    <a:pt x="805" y="204"/>
                    <a:pt x="800" y="411"/>
                  </a:cubicBezTo>
                  <a:lnTo>
                    <a:pt x="800" y="422"/>
                  </a:lnTo>
                  <a:lnTo>
                    <a:pt x="799" y="432"/>
                  </a:lnTo>
                  <a:lnTo>
                    <a:pt x="799" y="433"/>
                  </a:lnTo>
                  <a:lnTo>
                    <a:pt x="1" y="433"/>
                  </a:lnTo>
                  <a:lnTo>
                    <a:pt x="1" y="432"/>
                  </a:lnTo>
                  <a:lnTo>
                    <a:pt x="0" y="422"/>
                  </a:lnTo>
                  <a:lnTo>
                    <a:pt x="0" y="411"/>
                  </a:lnTo>
                  <a:close/>
                </a:path>
              </a:pathLst>
            </a:custGeom>
            <a:solidFill>
              <a:schemeClr val="dk1">
                <a:alpha val="68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" name="Sun 3"/>
            <p:cNvSpPr/>
            <p:nvPr/>
          </p:nvSpPr>
          <p:spPr>
            <a:xfrm>
              <a:off x="5476" y="6686"/>
              <a:ext cx="369" cy="369"/>
            </a:xfrm>
            <a:prstGeom prst="su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" name="Sun 4"/>
            <p:cNvSpPr/>
            <p:nvPr/>
          </p:nvSpPr>
          <p:spPr>
            <a:xfrm>
              <a:off x="4063" y="6767"/>
              <a:ext cx="369" cy="369"/>
            </a:xfrm>
            <a:prstGeom prst="su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9" name="Teardrop 8"/>
            <p:cNvSpPr/>
            <p:nvPr/>
          </p:nvSpPr>
          <p:spPr>
            <a:xfrm rot="8100000">
              <a:off x="4361" y="4828"/>
              <a:ext cx="1188" cy="1144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4" idx="0"/>
            </p:cNvCxnSpPr>
            <p:nvPr/>
          </p:nvCxnSpPr>
          <p:spPr>
            <a:xfrm flipH="1" flipV="1">
              <a:off x="5310" y="6099"/>
              <a:ext cx="351" cy="587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4" idx="2"/>
            </p:cNvCxnSpPr>
            <p:nvPr/>
          </p:nvCxnSpPr>
          <p:spPr>
            <a:xfrm flipH="1">
              <a:off x="5566" y="7055"/>
              <a:ext cx="95" cy="555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0"/>
            </p:cNvCxnSpPr>
            <p:nvPr/>
          </p:nvCxnSpPr>
          <p:spPr>
            <a:xfrm flipV="1">
              <a:off x="4248" y="6010"/>
              <a:ext cx="284" cy="757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5" idx="2"/>
            </p:cNvCxnSpPr>
            <p:nvPr/>
          </p:nvCxnSpPr>
          <p:spPr>
            <a:xfrm>
              <a:off x="4248" y="7136"/>
              <a:ext cx="84" cy="6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Box 14"/>
          <p:cNvSpPr txBox="1"/>
          <p:nvPr/>
        </p:nvSpPr>
        <p:spPr>
          <a:xfrm>
            <a:off x="6671310" y="2540000"/>
            <a:ext cx="54787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Timescale estimation: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L ~ 10^41 erg/s (SFR~1 solar mass/year)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T ~ 10-100 Myr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3498215" y="3826510"/>
            <a:ext cx="8845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>
                <a:latin typeface="Ubuntu" panose="020B0504030602030204" charset="0"/>
                <a:cs typeface="Ubuntu" panose="020B0504030602030204" charset="0"/>
                <a:sym typeface="+mn-ea"/>
              </a:rPr>
              <a:t>Wind</a:t>
            </a:r>
            <a:endParaRPr lang="en-US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6671310" y="4194810"/>
            <a:ext cx="458025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latin typeface="Ubuntu" panose="020B0504030602030204" charset="0"/>
                <a:cs typeface="Ubuntu" panose="020B0504030602030204" charset="0"/>
              </a:rPr>
              <a:t>Positives: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2000">
                <a:latin typeface="Ubuntu" panose="020B0504030602030204" charset="0"/>
                <a:cs typeface="Ubuntu" panose="020B0504030602030204" charset="0"/>
              </a:rPr>
              <a:t>1. Cloud kinematics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2000">
                <a:latin typeface="Ubuntu" panose="020B0504030602030204" charset="0"/>
                <a:cs typeface="Ubuntu" panose="020B0504030602030204" charset="0"/>
              </a:rPr>
              <a:t>Negatives: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2000">
                <a:latin typeface="Ubuntu" panose="020B0504030602030204" charset="0"/>
                <a:cs typeface="Ubuntu" panose="020B0504030602030204" charset="0"/>
              </a:rPr>
              <a:t>1. Lack MHD and proper CR physics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2000">
                <a:latin typeface="Ubuntu" panose="020B0504030602030204" charset="0"/>
                <a:cs typeface="Ubuntu" panose="020B0504030602030204" charset="0"/>
              </a:rPr>
              <a:t>2. Require SFR is 3-5 times higher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3378835" y="6158230"/>
            <a:ext cx="54343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i="1">
                <a:latin typeface="Ubuntu" panose="020B0504030602030204" charset="0"/>
                <a:cs typeface="Ubuntu" panose="020B0504030602030204" charset="0"/>
              </a:rPr>
              <a:t>Crocker et al., 2015; Sarkar et al., 2015, 2017, 2019</a:t>
            </a:r>
            <a:endParaRPr lang="en-US" i="1"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/>
              <a:t>How to form the high energy bubbles (Fermi)?</a:t>
            </a:r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838200" y="1325880"/>
            <a:ext cx="10515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400">
                <a:latin typeface="Ubuntu" panose="020B0504030602030204" charset="0"/>
                <a:cs typeface="Ubuntu" panose="020B0504030602030204" charset="0"/>
                <a:sym typeface="+mn-ea"/>
              </a:rPr>
              <a:t>Second: </a:t>
            </a:r>
            <a:r>
              <a:rPr lang="en-US" sz="2400" b="1">
                <a:latin typeface="Ubuntu" panose="020B0504030602030204" charset="0"/>
                <a:cs typeface="Ubuntu" panose="020B0504030602030204" charset="0"/>
                <a:sym typeface="+mn-ea"/>
              </a:rPr>
              <a:t>What activity</a:t>
            </a:r>
            <a:r>
              <a:rPr lang="en-US" sz="2400">
                <a:latin typeface="Ubuntu" panose="020B0504030602030204" charset="0"/>
                <a:cs typeface="Ubuntu" panose="020B0504030602030204" charset="0"/>
                <a:sym typeface="+mn-ea"/>
              </a:rPr>
              <a:t> at the Galatic center (GC) triggered the event ?</a:t>
            </a:r>
            <a:endParaRPr lang="en-US" sz="24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01395" y="2199005"/>
            <a:ext cx="614680" cy="61468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solidFill>
                  <a:schemeClr val="tx1"/>
                </a:solidFill>
              </a:rPr>
              <a:t>2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772285" y="2306955"/>
            <a:ext cx="38792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Wind from AGN accretion disk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10" name="Teardrop 9"/>
          <p:cNvSpPr/>
          <p:nvPr/>
        </p:nvSpPr>
        <p:spPr>
          <a:xfrm rot="18900000">
            <a:off x="2788920" y="4789170"/>
            <a:ext cx="754380" cy="726440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94640" y="4194810"/>
            <a:ext cx="5743575" cy="639445"/>
          </a:xfrm>
          <a:prstGeom prst="ellipse">
            <a:avLst/>
          </a:pr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Teardrop 8"/>
          <p:cNvSpPr/>
          <p:nvPr/>
        </p:nvSpPr>
        <p:spPr>
          <a:xfrm rot="8100000">
            <a:off x="2790190" y="3065145"/>
            <a:ext cx="754380" cy="726440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Text Box 14"/>
          <p:cNvSpPr txBox="1"/>
          <p:nvPr/>
        </p:nvSpPr>
        <p:spPr>
          <a:xfrm>
            <a:off x="6654800" y="2540000"/>
            <a:ext cx="549529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Timescale estimation: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L ~ 10^42 erg/s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T ~ 6-7 Myr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3914775" y="3727450"/>
            <a:ext cx="8845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>
                <a:latin typeface="Ubuntu" panose="020B0504030602030204" charset="0"/>
                <a:cs typeface="Ubuntu" panose="020B0504030602030204" charset="0"/>
                <a:sym typeface="+mn-ea"/>
              </a:rPr>
              <a:t>Wind</a:t>
            </a:r>
            <a:endParaRPr lang="en-US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4" name="Oval 3"/>
          <p:cNvSpPr/>
          <p:nvPr/>
        </p:nvSpPr>
        <p:spPr>
          <a:xfrm>
            <a:off x="2602865" y="4324350"/>
            <a:ext cx="1086485" cy="261620"/>
          </a:xfrm>
          <a:prstGeom prst="ellipse">
            <a:avLst/>
          </a:prstGeom>
          <a:solidFill>
            <a:srgbClr val="FFC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6655435" y="4194810"/>
            <a:ext cx="549402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latin typeface="Ubuntu" panose="020B0504030602030204" charset="0"/>
                <a:cs typeface="Ubuntu" panose="020B0504030602030204" charset="0"/>
              </a:rPr>
              <a:t>Positives: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2000">
                <a:latin typeface="Ubuntu" panose="020B0504030602030204" charset="0"/>
                <a:cs typeface="Ubuntu" panose="020B0504030602030204" charset="0"/>
              </a:rPr>
              <a:t>1. Age is compatible with age of the central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2000">
                <a:latin typeface="Ubuntu" panose="020B0504030602030204" charset="0"/>
                <a:cs typeface="Ubuntu" panose="020B0504030602030204" charset="0"/>
              </a:rPr>
              <a:t>stellar disc (less than 0.5 pc)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2000">
                <a:latin typeface="Ubuntu" panose="020B0504030602030204" charset="0"/>
                <a:cs typeface="Ubuntu" panose="020B0504030602030204" charset="0"/>
              </a:rPr>
              <a:t>Negatives: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2000">
                <a:latin typeface="Ubuntu" panose="020B0504030602030204" charset="0"/>
                <a:cs typeface="Ubuntu" panose="020B0504030602030204" charset="0"/>
              </a:rPr>
              <a:t>1. Winds have to be long lasting (7 Myr)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2000">
                <a:latin typeface="Ubuntu" panose="020B0504030602030204" charset="0"/>
                <a:cs typeface="Ubuntu" panose="020B0504030602030204" charset="0"/>
              </a:rPr>
              <a:t>...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4124325" y="6134100"/>
            <a:ext cx="39433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i="1">
                <a:latin typeface="Ubuntu" panose="020B0504030602030204" charset="0"/>
                <a:cs typeface="Ubuntu" panose="020B0504030602030204" charset="0"/>
              </a:rPr>
              <a:t>Mou et al, 2014, 2015</a:t>
            </a:r>
            <a:endParaRPr lang="en-US" i="1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835275" y="4095750"/>
            <a:ext cx="662940" cy="3943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00" h="433">
                <a:moveTo>
                  <a:pt x="0" y="411"/>
                </a:moveTo>
                <a:cubicBezTo>
                  <a:pt x="-7" y="180"/>
                  <a:pt x="199" y="-6"/>
                  <a:pt x="400" y="0"/>
                </a:cubicBezTo>
                <a:cubicBezTo>
                  <a:pt x="625" y="-7"/>
                  <a:pt x="805" y="204"/>
                  <a:pt x="800" y="411"/>
                </a:cubicBezTo>
                <a:lnTo>
                  <a:pt x="800" y="422"/>
                </a:lnTo>
                <a:lnTo>
                  <a:pt x="799" y="432"/>
                </a:lnTo>
                <a:lnTo>
                  <a:pt x="799" y="433"/>
                </a:lnTo>
                <a:lnTo>
                  <a:pt x="1" y="433"/>
                </a:lnTo>
                <a:lnTo>
                  <a:pt x="1" y="432"/>
                </a:lnTo>
                <a:lnTo>
                  <a:pt x="0" y="422"/>
                </a:lnTo>
                <a:lnTo>
                  <a:pt x="0" y="411"/>
                </a:lnTo>
                <a:close/>
              </a:path>
            </a:pathLst>
          </a:custGeom>
          <a:solidFill>
            <a:schemeClr val="dk1">
              <a:alpha val="6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4" idx="6"/>
          </p:cNvCxnSpPr>
          <p:nvPr/>
        </p:nvCxnSpPr>
        <p:spPr>
          <a:xfrm flipH="1" flipV="1">
            <a:off x="3527425" y="3809365"/>
            <a:ext cx="161925" cy="64579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3"/>
          </p:cNvCxnSpPr>
          <p:nvPr/>
        </p:nvCxnSpPr>
        <p:spPr>
          <a:xfrm flipV="1">
            <a:off x="2762250" y="3851910"/>
            <a:ext cx="101600" cy="6959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5"/>
          </p:cNvCxnSpPr>
          <p:nvPr/>
        </p:nvCxnSpPr>
        <p:spPr>
          <a:xfrm>
            <a:off x="3529965" y="4547870"/>
            <a:ext cx="25400" cy="404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84805" y="4550410"/>
            <a:ext cx="42545" cy="2400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/>
              <a:t>How to form the high energy bubbles (Fermi)?</a:t>
            </a:r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838200" y="1325880"/>
            <a:ext cx="10515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400">
                <a:latin typeface="Ubuntu" panose="020B0504030602030204" charset="0"/>
                <a:cs typeface="Ubuntu" panose="020B0504030602030204" charset="0"/>
                <a:sym typeface="+mn-ea"/>
              </a:rPr>
              <a:t>Second: What activity at the Galatic center (GC) triggered the event ?</a:t>
            </a:r>
            <a:endParaRPr lang="en-US" sz="24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01395" y="2199005"/>
            <a:ext cx="614680" cy="61468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solidFill>
                  <a:schemeClr val="tx1"/>
                </a:solidFill>
              </a:rPr>
              <a:t>3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772285" y="2306955"/>
            <a:ext cx="34626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AGN jet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94640" y="3065145"/>
            <a:ext cx="5743575" cy="2450465"/>
            <a:chOff x="431" y="4669"/>
            <a:chExt cx="9045" cy="3859"/>
          </a:xfrm>
        </p:grpSpPr>
        <p:sp>
          <p:nvSpPr>
            <p:cNvPr id="10" name="Teardrop 9"/>
            <p:cNvSpPr/>
            <p:nvPr/>
          </p:nvSpPr>
          <p:spPr>
            <a:xfrm rot="18900000">
              <a:off x="4359" y="7384"/>
              <a:ext cx="1188" cy="1144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431" y="6448"/>
              <a:ext cx="9045" cy="1007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4432" y="6292"/>
              <a:ext cx="1044" cy="621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00" h="433">
                  <a:moveTo>
                    <a:pt x="0" y="411"/>
                  </a:moveTo>
                  <a:cubicBezTo>
                    <a:pt x="-7" y="180"/>
                    <a:pt x="199" y="-6"/>
                    <a:pt x="400" y="0"/>
                  </a:cubicBezTo>
                  <a:cubicBezTo>
                    <a:pt x="625" y="-7"/>
                    <a:pt x="805" y="204"/>
                    <a:pt x="800" y="411"/>
                  </a:cubicBezTo>
                  <a:lnTo>
                    <a:pt x="800" y="422"/>
                  </a:lnTo>
                  <a:lnTo>
                    <a:pt x="799" y="432"/>
                  </a:lnTo>
                  <a:lnTo>
                    <a:pt x="799" y="433"/>
                  </a:lnTo>
                  <a:lnTo>
                    <a:pt x="1" y="433"/>
                  </a:lnTo>
                  <a:lnTo>
                    <a:pt x="1" y="432"/>
                  </a:lnTo>
                  <a:lnTo>
                    <a:pt x="0" y="422"/>
                  </a:lnTo>
                  <a:lnTo>
                    <a:pt x="0" y="411"/>
                  </a:lnTo>
                  <a:close/>
                </a:path>
              </a:pathLst>
            </a:custGeom>
            <a:solidFill>
              <a:schemeClr val="dk1">
                <a:alpha val="68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Teardrop 8"/>
            <p:cNvSpPr/>
            <p:nvPr/>
          </p:nvSpPr>
          <p:spPr>
            <a:xfrm rot="8100000">
              <a:off x="4361" y="4669"/>
              <a:ext cx="1188" cy="1144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sp>
        <p:nvSpPr>
          <p:cNvPr id="15" name="Text Box 14"/>
          <p:cNvSpPr txBox="1"/>
          <p:nvPr/>
        </p:nvSpPr>
        <p:spPr>
          <a:xfrm>
            <a:off x="6607810" y="2540000"/>
            <a:ext cx="55422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Timescale estimation: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L ~ 10^45 erg/s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T ~ 0.1 Myr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3498215" y="3826510"/>
            <a:ext cx="8845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>
                <a:latin typeface="Ubuntu" panose="020B0504030602030204" charset="0"/>
                <a:cs typeface="Ubuntu" panose="020B0504030602030204" charset="0"/>
                <a:sym typeface="+mn-ea"/>
              </a:rPr>
              <a:t>Jet</a:t>
            </a:r>
            <a:endParaRPr lang="en-US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20" name="Trapezoid 19"/>
          <p:cNvSpPr/>
          <p:nvPr/>
        </p:nvSpPr>
        <p:spPr>
          <a:xfrm>
            <a:off x="3068320" y="3895725"/>
            <a:ext cx="169545" cy="210185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2" name="Trapezoid 21"/>
          <p:cNvSpPr/>
          <p:nvPr/>
        </p:nvSpPr>
        <p:spPr>
          <a:xfrm rot="10800000">
            <a:off x="3082925" y="4490085"/>
            <a:ext cx="169545" cy="202565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6607810" y="4194810"/>
            <a:ext cx="554164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latin typeface="Ubuntu" panose="020B0504030602030204" charset="0"/>
                <a:cs typeface="Ubuntu" panose="020B0504030602030204" charset="0"/>
              </a:rPr>
              <a:t>Positives: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2000">
                <a:latin typeface="Ubuntu" panose="020B0504030602030204" charset="0"/>
                <a:cs typeface="Ubuntu" panose="020B0504030602030204" charset="0"/>
              </a:rPr>
              <a:t>1. Small time scale allows fast CR transport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2000">
                <a:latin typeface="Ubuntu" panose="020B0504030602030204" charset="0"/>
                <a:cs typeface="Ubuntu" panose="020B0504030602030204" charset="0"/>
              </a:rPr>
              <a:t>Negatives: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2000">
                <a:latin typeface="Ubuntu" panose="020B0504030602030204" charset="0"/>
                <a:cs typeface="Ubuntu" panose="020B0504030602030204" charset="0"/>
              </a:rPr>
              <a:t>1. Very high mechanical luminosity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  <a:p>
            <a:r>
              <a:rPr lang="en-US" sz="2000">
                <a:latin typeface="Ubuntu" panose="020B0504030602030204" charset="0"/>
                <a:cs typeface="Ubuntu" panose="020B0504030602030204" charset="0"/>
              </a:rPr>
              <a:t>2. The jet has to be perpendicular to the disc</a:t>
            </a:r>
            <a:endParaRPr lang="en-US" sz="2000">
              <a:latin typeface="Ubuntu" panose="020B0504030602030204" charset="0"/>
              <a:cs typeface="Ubuntu" panose="020B0504030602030204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4124325" y="5935980"/>
            <a:ext cx="39433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i="1">
                <a:latin typeface="Ubuntu" panose="020B0504030602030204" charset="0"/>
                <a:cs typeface="Ubuntu" panose="020B0504030602030204" charset="0"/>
              </a:rPr>
              <a:t>Yang+2012; Also, Zubovas+2011</a:t>
            </a:r>
            <a:endParaRPr lang="en-US" i="1">
              <a:latin typeface="Ubuntu" panose="020B0504030602030204" charset="0"/>
              <a:cs typeface="Ubuntu" panose="020B0504030602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pPr algn="ctr"/>
            <a:r>
              <a:rPr lang="en-US"/>
              <a:t>Take Home Messages</a:t>
            </a:r>
            <a:endParaRPr lang="en-US"/>
          </a:p>
        </p:txBody>
      </p:sp>
      <p:pic>
        <p:nvPicPr>
          <p:cNvPr id="3" name="Picture 2" descr="Screenshot from 2021-11-02 21-43-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80540"/>
            <a:ext cx="6584315" cy="32969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485255" y="1939290"/>
            <a:ext cx="5607685" cy="4092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1. We have found Fermi bubbles (Gamma ray) and eROSITA bubbles (X ray) in the Galatic center. They may have similar origin.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0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2. </a:t>
            </a:r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Cosmic phroton collison and inverse compton scattering can produce Gamma ray and X ray.</a:t>
            </a:r>
            <a:endParaRPr lang="en-US" sz="20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endParaRPr lang="en-US" sz="20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0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3. These bubbles may leave some information from black hole activities or stars evolution at the GC.</a:t>
            </a:r>
            <a:endParaRPr lang="en-US" sz="20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endParaRPr lang="en-US" sz="20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0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4. The origin of the bubbles is still debatable.</a:t>
            </a:r>
            <a:endParaRPr lang="en-US" sz="20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32080" y="5077460"/>
            <a:ext cx="32054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1400" i="1">
                <a:latin typeface="Ubuntu" panose="020B0504030602030204" charset="0"/>
                <a:cs typeface="Ubuntu" panose="020B0504030602030204" charset="0"/>
                <a:sym typeface="+mn-ea"/>
              </a:rPr>
              <a:t>Source: Predehl et al. (2021)</a:t>
            </a:r>
            <a:endParaRPr lang="en-US" sz="1400" i="1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pPr algn="ctr"/>
            <a:r>
              <a:rPr lang="en-US"/>
              <a:t>Possible Questions</a:t>
            </a:r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1070610" y="1325880"/>
            <a:ext cx="10051415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400">
                <a:latin typeface="Ubuntu" panose="020B0504030602030204" charset="0"/>
                <a:cs typeface="Ubuntu" panose="020B0504030602030204" charset="0"/>
                <a:sym typeface="+mn-ea"/>
              </a:rPr>
              <a:t>1. Why the X-ray bubbles haven’t been observed in the past?</a:t>
            </a:r>
            <a:endParaRPr lang="en-US" sz="24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400">
                <a:latin typeface="Ubuntu" panose="020B0504030602030204" charset="0"/>
                <a:cs typeface="Ubuntu" panose="020B0504030602030204" charset="0"/>
                <a:sym typeface="+mn-ea"/>
              </a:rPr>
              <a:t>2. How well can we resolve the boundary? </a:t>
            </a:r>
            <a:endParaRPr lang="en-US" sz="24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400" b="1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3. What we need to do to constrain the origin of these bubbles?</a:t>
            </a:r>
            <a:endParaRPr lang="en-US" sz="2400" b="1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4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4. 1 erg = 624.15 GeV </a:t>
            </a:r>
            <a:endParaRPr lang="en-US" sz="24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4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5. One neutral pion has mass ~ 135MeV/c^2</a:t>
            </a:r>
            <a:endParaRPr lang="en-US" sz="24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4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6. Why we are interesting at this topic?</a:t>
            </a:r>
            <a:endParaRPr lang="en-US" sz="24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4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7. How star formation generate wind?</a:t>
            </a:r>
            <a:endParaRPr lang="en-US" sz="24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4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8. How to constran the age of these bubbles?</a:t>
            </a:r>
            <a:endParaRPr lang="en-US" sz="24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4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9. How to estimate the energy of these bubbles?</a:t>
            </a:r>
            <a:endParaRPr lang="en-US" sz="24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4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10. What is the star formation rate at the GC currently?</a:t>
            </a:r>
            <a:endParaRPr lang="en-US" sz="24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4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11. Can we observe these bubbles in other galaxies?</a:t>
            </a:r>
            <a:endParaRPr lang="en-US" sz="24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4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12. Why star formation in other part of Milky way doesn’t have bubbles?</a:t>
            </a:r>
            <a:endParaRPr lang="en-US" sz="24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400">
                <a:solidFill>
                  <a:schemeClr val="tx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...</a:t>
            </a:r>
            <a:endParaRPr lang="en-US" sz="2400">
              <a:solidFill>
                <a:schemeClr val="tx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pPr algn="ctr"/>
            <a:r>
              <a:rPr lang="en-US">
                <a:solidFill>
                  <a:schemeClr val="bg1"/>
                </a:solidFill>
              </a:rPr>
              <a:t>Possible Questions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838200" y="1325880"/>
            <a:ext cx="95872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How can we constrain the origin of these bubbles?</a:t>
            </a:r>
            <a:endParaRPr lang="en-US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pic>
        <p:nvPicPr>
          <p:cNvPr id="3" name="Picture 2" descr="Screenshot from 2021-11-02 22-13-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045" y="1694180"/>
            <a:ext cx="10455910" cy="4794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pPr algn="ctr"/>
            <a:r>
              <a:rPr lang="en-US"/>
              <a:t>Content</a:t>
            </a:r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1302385" y="2090420"/>
            <a:ext cx="958723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Ubuntu" panose="020B0504030602030204" charset="0"/>
                <a:cs typeface="Ubuntu" panose="020B0504030602030204" charset="0"/>
                <a:sym typeface="+mn-ea"/>
              </a:rPr>
              <a:t>Ferimi bubble</a:t>
            </a:r>
            <a:endParaRPr lang="en-US" sz="28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Ubuntu" panose="020B0504030602030204" charset="0"/>
                <a:cs typeface="Ubuntu" panose="020B0504030602030204" charset="0"/>
                <a:sym typeface="+mn-ea"/>
              </a:rPr>
              <a:t>eROSITA bubble</a:t>
            </a:r>
            <a:endParaRPr lang="en-US" sz="28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Ubuntu" panose="020B0504030602030204" charset="0"/>
                <a:cs typeface="Ubuntu" panose="020B0504030602030204" charset="0"/>
                <a:sym typeface="+mn-ea"/>
              </a:rPr>
              <a:t>Possible link between two bubbles</a:t>
            </a:r>
            <a:endParaRPr lang="en-US" sz="28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Ubuntu" panose="020B0504030602030204" charset="0"/>
                <a:cs typeface="Ubuntu" panose="020B0504030602030204" charset="0"/>
                <a:sym typeface="+mn-ea"/>
              </a:rPr>
              <a:t>Possible origin</a:t>
            </a:r>
            <a:r>
              <a:rPr lang="en-US" sz="2800">
                <a:latin typeface="Ubuntu" panose="020B0504030602030204" charset="0"/>
                <a:cs typeface="Ubuntu" panose="020B0504030602030204" charset="0"/>
                <a:sym typeface="+mn-ea"/>
              </a:rPr>
              <a:t>s (Fermi)</a:t>
            </a:r>
            <a:endParaRPr lang="en-US" sz="28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Ubuntu" panose="020B0504030602030204" charset="0"/>
                <a:cs typeface="Ubuntu" panose="020B0504030602030204" charset="0"/>
                <a:sym typeface="+mn-ea"/>
              </a:rPr>
              <a:t>Take home message</a:t>
            </a:r>
            <a:endParaRPr lang="en-US" sz="28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Ubuntu" panose="020B0504030602030204" charset="0"/>
                <a:cs typeface="Ubuntu" panose="020B0504030602030204" charset="0"/>
                <a:sym typeface="+mn-ea"/>
              </a:rPr>
              <a:t>Q&amp;A</a:t>
            </a:r>
            <a:endParaRPr lang="en-US" sz="28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pPr algn="ctr"/>
            <a:r>
              <a:rPr lang="en-US"/>
              <a:t>Fermi LAT</a:t>
            </a:r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7962265" y="2136775"/>
            <a:ext cx="422973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>
                <a:latin typeface="Ubuntu" panose="020B0504030602030204" charset="0"/>
                <a:cs typeface="Ubuntu" panose="020B0504030602030204" charset="0"/>
                <a:sym typeface="+mn-ea"/>
              </a:rPr>
              <a:t>Launched: in 2008.</a:t>
            </a:r>
            <a:endParaRPr lang="en-US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endParaRPr lang="en-US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altLang="zh-CN">
                <a:latin typeface="Ubuntu" panose="020B0504030602030204" charset="0"/>
                <a:cs typeface="Ubuntu" panose="020B0504030602030204" charset="0"/>
                <a:sym typeface="+mn-ea"/>
              </a:rPr>
              <a:t>Band: 20 MeV to 300 GeV.</a:t>
            </a:r>
            <a:endParaRPr lang="en-US" altLang="zh-CN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endParaRPr lang="en-US" altLang="zh-CN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altLang="zh-CN">
                <a:latin typeface="Ubuntu" panose="020B0504030602030204" charset="0"/>
                <a:cs typeface="Ubuntu" panose="020B0504030602030204" charset="0"/>
                <a:sym typeface="+mn-ea"/>
              </a:rPr>
              <a:t>Science interests: </a:t>
            </a:r>
            <a:endParaRPr lang="en-US" altLang="zh-CN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>
                <a:latin typeface="Ubuntu" panose="020B0504030602030204" charset="0"/>
                <a:cs typeface="Ubuntu" panose="020B0504030602030204" charset="0"/>
                <a:sym typeface="+mn-ea"/>
              </a:rPr>
              <a:t>Active galaxies</a:t>
            </a:r>
            <a:endParaRPr lang="en-US" altLang="zh-CN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>
                <a:latin typeface="Ubuntu" panose="020B0504030602030204" charset="0"/>
                <a:cs typeface="Ubuntu" panose="020B0504030602030204" charset="0"/>
                <a:sym typeface="+mn-ea"/>
              </a:rPr>
              <a:t>Milky Way galaxy</a:t>
            </a:r>
            <a:endParaRPr lang="en-US" altLang="zh-CN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>
                <a:latin typeface="Ubuntu" panose="020B0504030602030204" charset="0"/>
                <a:cs typeface="Ubuntu" panose="020B0504030602030204" charset="0"/>
                <a:sym typeface="+mn-ea"/>
              </a:rPr>
              <a:t>Gamma-ray background radiation</a:t>
            </a:r>
            <a:endParaRPr lang="en-US" altLang="zh-CN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>
                <a:latin typeface="Ubuntu" panose="020B0504030602030204" charset="0"/>
                <a:cs typeface="Ubuntu" panose="020B0504030602030204" charset="0"/>
                <a:sym typeface="+mn-ea"/>
              </a:rPr>
              <a:t>Gamma-ray bursts</a:t>
            </a:r>
            <a:endParaRPr lang="en-US" altLang="zh-CN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>
                <a:latin typeface="Ubuntu" panose="020B0504030602030204" charset="0"/>
                <a:cs typeface="Ubuntu" panose="020B0504030602030204" charset="0"/>
                <a:sym typeface="+mn-ea"/>
              </a:rPr>
              <a:t>...</a:t>
            </a:r>
            <a:endParaRPr lang="en-US" altLang="zh-CN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pic>
        <p:nvPicPr>
          <p:cNvPr id="4" name="Picture 3" descr="Fermi_Gamma-ray_Space_Telescope_spacecraft_mode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570" y="1325880"/>
            <a:ext cx="7767955" cy="445389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42570" y="5779770"/>
            <a:ext cx="82880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>
                <a:latin typeface="Ubuntu" panose="020B0504030602030204" charset="0"/>
                <a:cs typeface="Ubuntu" panose="020B0504030602030204" charset="0"/>
                <a:sym typeface="+mn-ea"/>
              </a:rPr>
              <a:t>Source: </a:t>
            </a:r>
            <a:r>
              <a:rPr lang="en-US" i="1">
                <a:latin typeface="Ubuntu" panose="020B0504030602030204" charset="0"/>
                <a:cs typeface="Ubuntu" panose="020B0504030602030204" charset="0"/>
                <a:sym typeface="+mn-ea"/>
              </a:rPr>
              <a:t>https://en.jinzhao.wiki/wiki/Fermi_Gamma-ray_Space_Telescope</a:t>
            </a:r>
            <a:endParaRPr lang="en-US" i="1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pPr algn="ctr"/>
            <a:r>
              <a:rPr lang="en-US"/>
              <a:t>Fermi Bubbles</a:t>
            </a:r>
            <a:endParaRPr lang="en-US"/>
          </a:p>
        </p:txBody>
      </p:sp>
      <p:pic>
        <p:nvPicPr>
          <p:cNvPr id="3" name="Picture 2" descr="Screenshot from 2021-11-01 18-08-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0930" y="1009015"/>
            <a:ext cx="5850255" cy="5702300"/>
          </a:xfrm>
          <a:prstGeom prst="rect">
            <a:avLst/>
          </a:prstGeom>
        </p:spPr>
      </p:pic>
      <p:pic>
        <p:nvPicPr>
          <p:cNvPr id="4" name="Picture 3" descr="Fermi_Gamma-ray_Space_Telescope_spacecraft_mode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65" y="1155065"/>
            <a:ext cx="4482465" cy="256984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1590" y="4335780"/>
            <a:ext cx="591121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>
                <a:latin typeface="Ubuntu" panose="020B0504030602030204" charset="0"/>
                <a:cs typeface="Ubuntu" panose="020B0504030602030204" charset="0"/>
                <a:sym typeface="+mn-ea"/>
              </a:rPr>
              <a:t>Band: 1-5 GeV. </a:t>
            </a:r>
            <a:r>
              <a:rPr lang="en-US">
                <a:latin typeface="Ubuntu" panose="020B0504030602030204" charset="0"/>
                <a:cs typeface="Ubuntu" panose="020B0504030602030204" charset="0"/>
                <a:sym typeface="+mn-ea"/>
              </a:rPr>
              <a:t>A pair of Fermi bubbles appears after the background substraction (dust, disk), Su et. al (2010). Total energy ~ 10^55 erg.</a:t>
            </a:r>
            <a:endParaRPr lang="en-US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pPr algn="ctr"/>
            <a:r>
              <a:rPr lang="en-US">
                <a:solidFill>
                  <a:schemeClr val="bg1"/>
                </a:solidFill>
              </a:rPr>
              <a:t>Fermi Bubbles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Feim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51660" y="1325880"/>
            <a:ext cx="8489315" cy="486283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052955" y="6212840"/>
            <a:ext cx="82880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Source: </a:t>
            </a:r>
            <a:r>
              <a:rPr lang="en-US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  <a:hlinkClick r:id="rId5" tooltip="" action="ppaction://hlinkfile"/>
              </a:rPr>
              <a:t>https://up.jinzhao.wiki/wikipedia/commons/transcoded/0/0e/Gamma-ray_Bubbles.ogv/Gamma-ray_Bubbles.ogv.480p.vp9.webm</a:t>
            </a:r>
            <a:endParaRPr lang="en-US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pPr algn="ctr"/>
            <a:r>
              <a:rPr lang="en-US">
                <a:solidFill>
                  <a:schemeClr val="bg1"/>
                </a:solidFill>
              </a:rPr>
              <a:t>eROSITA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38150" y="6245860"/>
            <a:ext cx="47942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Source: </a:t>
            </a:r>
            <a:r>
              <a:rPr lang="en-US" i="1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https://en.jinzhao.wiki/wiki/EROSITA</a:t>
            </a:r>
            <a:endParaRPr lang="en-US" i="1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rcRect r="29490"/>
          <a:stretch>
            <a:fillRect/>
          </a:stretch>
        </p:blipFill>
        <p:spPr>
          <a:xfrm>
            <a:off x="438150" y="1325880"/>
            <a:ext cx="6167120" cy="491998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7124065" y="2091690"/>
            <a:ext cx="4229735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Launched: in 2019.</a:t>
            </a:r>
            <a:endParaRPr lang="en-US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endParaRPr lang="en-US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altLang="zh-CN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Band: 0.3 - 10 keV.</a:t>
            </a:r>
            <a:endParaRPr lang="en-US" altLang="zh-CN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endParaRPr lang="en-US" altLang="zh-CN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altLang="zh-CN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eROSITA is imaging the entire sky in the X-ray band over a 7-year period.</a:t>
            </a:r>
            <a:endParaRPr lang="en-US" altLang="zh-CN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endParaRPr lang="en-US" altLang="zh-CN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altLang="zh-CN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Science interests: </a:t>
            </a:r>
            <a:endParaRPr lang="en-US" altLang="zh-CN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Active galaxies</a:t>
            </a:r>
            <a:endParaRPr lang="en-US" altLang="zh-CN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Milky Way galaxy stars</a:t>
            </a:r>
            <a:endParaRPr lang="en-US" altLang="zh-CN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  <a:latin typeface="Ubuntu" panose="020B0504030602030204" charset="0"/>
                <a:cs typeface="Ubuntu" panose="020B0504030602030204" charset="0"/>
                <a:sym typeface="+mn-ea"/>
              </a:rPr>
              <a:t>...</a:t>
            </a:r>
            <a:endParaRPr lang="en-US" altLang="zh-CN">
              <a:solidFill>
                <a:schemeClr val="bg1"/>
              </a:solidFill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pPr algn="ctr"/>
            <a:r>
              <a:rPr lang="en-US"/>
              <a:t>eROSITA Bubbles</a:t>
            </a:r>
            <a:endParaRPr lang="en-US"/>
          </a:p>
        </p:txBody>
      </p:sp>
      <p:pic>
        <p:nvPicPr>
          <p:cNvPr id="3" name="Picture 2" descr="Screenshot from 2021-11-02 22-30-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8735" y="1325880"/>
            <a:ext cx="9575165" cy="455168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913813" y="5877560"/>
            <a:ext cx="222186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i="1">
                <a:latin typeface="Ubuntu" panose="020B0504030602030204" charset="0"/>
                <a:cs typeface="Ubuntu" panose="020B0504030602030204" charset="0"/>
                <a:sym typeface="+mn-ea"/>
              </a:rPr>
              <a:t>Predehl et al. (2020)</a:t>
            </a:r>
            <a:endParaRPr lang="en-US" i="1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pPr algn="ctr"/>
            <a:r>
              <a:rPr lang="en-US"/>
              <a:t>eROSITA Bubbles</a:t>
            </a:r>
            <a:endParaRPr lang="en-US"/>
          </a:p>
        </p:txBody>
      </p:sp>
      <p:pic>
        <p:nvPicPr>
          <p:cNvPr id="5" name="Picture 4" descr="Screenshot from 2021-11-02 22-30-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0280" y="1325880"/>
            <a:ext cx="6127115" cy="2912745"/>
          </a:xfrm>
          <a:prstGeom prst="rect">
            <a:avLst/>
          </a:prstGeom>
        </p:spPr>
      </p:pic>
      <p:pic>
        <p:nvPicPr>
          <p:cNvPr id="7" name="Picture 6" descr="Screenshot from 2021-11-02 22-29-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5" y="4267200"/>
            <a:ext cx="7772400" cy="25908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47955" y="3993515"/>
            <a:ext cx="22733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i="1">
                <a:latin typeface="Ubuntu" panose="020B0504030602030204" charset="0"/>
                <a:cs typeface="Ubuntu" panose="020B0504030602030204" charset="0"/>
                <a:sym typeface="+mn-ea"/>
              </a:rPr>
              <a:t>Predehl et al. (2021)</a:t>
            </a:r>
            <a:endParaRPr lang="en-US" i="1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451090" y="2597785"/>
            <a:ext cx="427164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Band: 0.6-1 keV.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Morphology: It is a shell-like structure.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The total energy to power the bubbles is 10^56 erg.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p>
            <a:pPr algn="ctr"/>
            <a:r>
              <a:rPr lang="en-US"/>
              <a:t>eROSITA Bubbles</a:t>
            </a:r>
            <a:endParaRPr lang="en-US"/>
          </a:p>
        </p:txBody>
      </p:sp>
      <p:pic>
        <p:nvPicPr>
          <p:cNvPr id="4" name="Picture 3" descr="Screenshot from 2021-11-02 22-29-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975" y="4238625"/>
            <a:ext cx="7705725" cy="2505075"/>
          </a:xfrm>
          <a:prstGeom prst="rect">
            <a:avLst/>
          </a:prstGeom>
        </p:spPr>
      </p:pic>
      <p:pic>
        <p:nvPicPr>
          <p:cNvPr id="5" name="Picture 4" descr="Screenshot from 2021-11-02 22-30-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80" y="1325880"/>
            <a:ext cx="6127115" cy="291274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0" y="3870325"/>
            <a:ext cx="22733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just"/>
            <a:r>
              <a:rPr lang="en-US" i="1">
                <a:latin typeface="Ubuntu" panose="020B0504030602030204" charset="0"/>
                <a:cs typeface="Ubuntu" panose="020B0504030602030204" charset="0"/>
                <a:sym typeface="+mn-ea"/>
              </a:rPr>
              <a:t>Predehl et al. (2021)</a:t>
            </a:r>
            <a:endParaRPr lang="en-US" i="1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451090" y="2597785"/>
            <a:ext cx="427164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Band: 0.6-1 keV.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Morphology: It is a shell-like structure.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  <a:p>
            <a:pPr algn="just"/>
            <a:r>
              <a:rPr lang="en-US" sz="2000">
                <a:latin typeface="Ubuntu" panose="020B0504030602030204" charset="0"/>
                <a:cs typeface="Ubuntu" panose="020B0504030602030204" charset="0"/>
                <a:sym typeface="+mn-ea"/>
              </a:rPr>
              <a:t>The total energy to power the bubbles is 10^56 erg.</a:t>
            </a:r>
            <a:endParaRPr lang="en-US" sz="2000">
              <a:latin typeface="Ubuntu" panose="020B0504030602030204" charset="0"/>
              <a:cs typeface="Ubuntu" panose="020B0504030602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4175</Words>
  <Application>WPS Presentation</Application>
  <PresentationFormat>宽屏</PresentationFormat>
  <Paragraphs>206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SimSun</vt:lpstr>
      <vt:lpstr>Wingdings</vt:lpstr>
      <vt:lpstr>Ubuntu</vt:lpstr>
      <vt:lpstr>DejaVu Math TeX Gyre</vt:lpstr>
      <vt:lpstr>Calibri Light</vt:lpstr>
      <vt:lpstr>Microsoft YaHei</vt:lpstr>
      <vt:lpstr>Droid Sans Fallback</vt:lpstr>
      <vt:lpstr>Arial Unicode MS</vt:lpstr>
      <vt:lpstr>SimSun</vt:lpstr>
      <vt:lpstr>Calibri</vt:lpstr>
      <vt:lpstr>Trebuchet MS</vt:lpstr>
      <vt:lpstr>SimSun</vt:lpstr>
      <vt:lpstr>Office 主题</vt:lpstr>
      <vt:lpstr>Introduction to the Bubbles in the Milky Way Halo</vt:lpstr>
      <vt:lpstr>Content</vt:lpstr>
      <vt:lpstr>Fermi LAT</vt:lpstr>
      <vt:lpstr>Fermi Bubbles</vt:lpstr>
      <vt:lpstr>Fermi Bubbles</vt:lpstr>
      <vt:lpstr>eROSITA 	Bubbles</vt:lpstr>
      <vt:lpstr>eROSITA Bubbles</vt:lpstr>
      <vt:lpstr>eROSITA Bubbles</vt:lpstr>
      <vt:lpstr>eROSITA Bubbles</vt:lpstr>
      <vt:lpstr>Link Between Feimi &amp; eROSITA bubbles</vt:lpstr>
      <vt:lpstr>How to form the high energy bubbles?</vt:lpstr>
      <vt:lpstr>How to form the high energy bubbles?</vt:lpstr>
      <vt:lpstr>How to form the high energy bubbles (Fermi)?</vt:lpstr>
      <vt:lpstr>How to form the high energy bubbles (Fermi)?</vt:lpstr>
      <vt:lpstr>How to form the high energy bubbles (Fermi)?</vt:lpstr>
      <vt:lpstr>Take Home Messages</vt:lpstr>
      <vt:lpstr>Possible Questions</vt:lpstr>
      <vt:lpstr>Possible 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wps</dc:creator>
  <cp:lastModifiedBy>Sure</cp:lastModifiedBy>
  <cp:revision>269</cp:revision>
  <dcterms:created xsi:type="dcterms:W3CDTF">2021-11-05T06:48:41Z</dcterms:created>
  <dcterms:modified xsi:type="dcterms:W3CDTF">2021-11-05T06:48:41Z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1033-11.1.0.10702</vt:lpwstr>
  </property>
</Properties>
</file>