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9"/>
  </p:normalViewPr>
  <p:slideViewPr>
    <p:cSldViewPr snapToGrid="0" snapToObjects="1">
      <p:cViewPr varScale="1">
        <p:scale>
          <a:sx n="110" d="100"/>
          <a:sy n="110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495E9-E95D-AB4F-BCE1-8478040FFF9D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CACE8-A1B5-6144-88C6-B585A1F7878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641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BB5A-9CA7-AC46-BFA7-29A73B16A31D}" type="datetime1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780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4FF8-14B9-CC4D-9A97-932D111DD158}" type="datetime1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179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CB06-6426-964A-ABA1-7460BE356A0E}" type="datetime1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561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07D8-3C3B-CD4A-B268-0E6CFA251C62}" type="datetime1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501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6E99-00ED-2F41-95A2-CB2C5D67123F}" type="datetime1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57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80F1-BEF6-9444-8F55-C34CD7A2C0DF}" type="datetime1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798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A16B-9E0A-8045-B7D4-6D758923FD7B}" type="datetime1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198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5F36-C205-2C40-B4D9-FD90E5B7495E}" type="datetime1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989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607F-B8AF-5944-8B6F-3770383A2265}" type="datetime1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777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698A-5BF7-EA45-AA64-FB36804ADF69}" type="datetime1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77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41BC-D9B7-4348-8C2A-79F6123362E8}" type="datetime1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434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2C698-6FAC-A14F-9EED-7ADD70FA6BD2}" type="datetime1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FC16-971A-CC42-866E-5F30D8EF4F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603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C6A030-B3F7-A347-8B62-9CE373216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A noninteracting low-mass black hole-giant star binary system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7AE2CE9-C5AC-9849-AE70-8FDA57BAC4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en-US" altLang="zh-CN" dirty="0"/>
              <a:t>Speaker: Sen Wang</a:t>
            </a:r>
          </a:p>
          <a:p>
            <a:r>
              <a:rPr kumimoji="1" lang="en-US" altLang="zh-CN" dirty="0"/>
              <a:t>Student seminar, 2021.11.05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69DFD8-5F91-E24D-9FEC-E6C34DCE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167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BB6260-EDEB-D14B-AFFB-312CD9E2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Summation of some results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6550E1-D805-8E46-A6DF-3B6C6BDDD9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≅4480±62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kumimoji="1" lang="en-US" altLang="zh-CN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𝑟𝑜𝑡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≅14.1±0.6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func>
                  </m:oMath>
                </a14:m>
                <a:endParaRPr kumimoji="1" lang="en-US" altLang="zh-CN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kumimoji="1" lang="en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func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2.35±0.14</m:t>
                    </m:r>
                  </m:oMath>
                </a14:m>
                <a:endParaRPr kumimoji="1"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≅83.205±0.064</m:t>
                    </m:r>
                  </m:oMath>
                </a14:m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days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≅0.00476±0.00255</m:t>
                    </m:r>
                  </m:oMath>
                </a14:m>
                <a:endParaRPr kumimoji="1"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≅44.615±0.123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en-US" altLang="zh-CN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𝐶𝑂</m:t>
                            </m:r>
                          </m:sub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𝑜𝑟𝑏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𝑠𝑡𝑎𝑟</m:t>
                                    </m:r>
                                  </m:sub>
                                </m:sSub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𝐶𝑂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den>
                    </m:f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=0.766±0.00637</m:t>
                    </m:r>
                  </m:oMath>
                </a14:m>
                <a:endParaRPr kumimoji="1" lang="zh-CN" altLang="en-US" sz="2000" dirty="0"/>
              </a:p>
              <a:p>
                <a:endParaRPr kumimoji="1" lang="en-US" altLang="zh-CN" dirty="0">
                  <a:ea typeface="Cambria Math" panose="02040503050406030204" pitchFamily="18" charset="0"/>
                </a:endParaRPr>
              </a:p>
              <a:p>
                <a:endParaRPr kumimoji="1" lang="en-US" altLang="zh-CN" dirty="0">
                  <a:ea typeface="Cambria Math" panose="02040503050406030204" pitchFamily="18" charset="0"/>
                </a:endParaRPr>
              </a:p>
              <a:p>
                <a:endParaRPr kumimoji="1" lang="en-US" altLang="zh-CN" dirty="0">
                  <a:ea typeface="Cambria Math" panose="02040503050406030204" pitchFamily="18" charset="0"/>
                </a:endParaRPr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6550E1-D805-8E46-A6DF-3B6C6BDDD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4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25BEE8-F19D-A84B-AA36-B7003BA6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3509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51858-2348-7740-9BBB-1963B130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Photometric variation</a:t>
            </a:r>
            <a:endParaRPr kumimoji="1" lang="zh-CN" altLang="en-US" dirty="0"/>
          </a:p>
        </p:txBody>
      </p:sp>
      <p:pic>
        <p:nvPicPr>
          <p:cNvPr id="5" name="内容占位符 4" descr="图表, 直方图&#10;&#10;描述已自动生成">
            <a:extLst>
              <a:ext uri="{FF2B5EF4-FFF2-40B4-BE49-F238E27FC236}">
                <a16:creationId xmlns:a16="http://schemas.microsoft.com/office/drawing/2014/main" id="{14250047-63BE-5843-BBA7-38EF69188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16632"/>
            <a:ext cx="2855028" cy="4351338"/>
          </a:xfrm>
        </p:spPr>
      </p:pic>
      <p:pic>
        <p:nvPicPr>
          <p:cNvPr id="7" name="图片 6" descr="图表&#10;&#10;描述已自动生成">
            <a:extLst>
              <a:ext uri="{FF2B5EF4-FFF2-40B4-BE49-F238E27FC236}">
                <a16:creationId xmlns:a16="http://schemas.microsoft.com/office/drawing/2014/main" id="{0DDCCCA4-D0BE-524B-8C0E-7139548BD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584" y="1437270"/>
            <a:ext cx="4343400" cy="4330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F9C341D-8FE0-1546-A524-9550C05BEA8E}"/>
                  </a:ext>
                </a:extLst>
              </p:cNvPr>
              <p:cNvSpPr/>
              <p:nvPr/>
            </p:nvSpPr>
            <p:spPr>
              <a:xfrm>
                <a:off x="628650" y="5960962"/>
                <a:ext cx="3518703" cy="6944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𝑃h𝑜𝑡𝑜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82.2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±2.5</m:t>
                    </m:r>
                  </m:oMath>
                </a14:m>
                <a:r>
                  <a:rPr kumimoji="1" lang="en-US" altLang="zh-CN" dirty="0"/>
                  <a:t> days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F9C341D-8FE0-1546-A524-9550C05BE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960962"/>
                <a:ext cx="3518703" cy="6944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D9EC12CE-32DC-F846-B381-1B96E592A112}"/>
              </a:ext>
            </a:extLst>
          </p:cNvPr>
          <p:cNvCxnSpPr>
            <a:cxnSpLocks/>
          </p:cNvCxnSpPr>
          <p:nvPr/>
        </p:nvCxnSpPr>
        <p:spPr>
          <a:xfrm flipV="1">
            <a:off x="4353889" y="6308202"/>
            <a:ext cx="1064871" cy="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C58908E-C2CF-3144-B491-0F2C8B07970F}"/>
                  </a:ext>
                </a:extLst>
              </p:cNvPr>
              <p:cNvSpPr/>
              <p:nvPr/>
            </p:nvSpPr>
            <p:spPr>
              <a:xfrm>
                <a:off x="5625297" y="5960962"/>
                <a:ext cx="2801073" cy="6944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𝑜𝑟𝑏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C58908E-C2CF-3144-B491-0F2C8B0797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297" y="5960962"/>
                <a:ext cx="2801073" cy="6944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FF57CFF3-FDD3-A949-98F5-D0C79580DA8D}"/>
              </a:ext>
            </a:extLst>
          </p:cNvPr>
          <p:cNvSpPr/>
          <p:nvPr/>
        </p:nvSpPr>
        <p:spPr>
          <a:xfrm>
            <a:off x="4353889" y="5767970"/>
            <a:ext cx="1064871" cy="4360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hypothesis</a:t>
            </a:r>
            <a:endParaRPr kumimoji="1" lang="zh-CN" altLang="en-US" sz="1400" dirty="0"/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82640208-572C-9748-9F32-410A3DEF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17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CD9CA-506C-EB48-B627-A870DF1E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/>
              <a:t>Derive the star mass and inclination</a:t>
            </a:r>
            <a:endParaRPr kumimoji="1"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1C9E645-1385-3A48-8126-8CE0AF6867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4050"/>
                <a:ext cx="78867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zh-CN" dirty="0"/>
                  <a:t>First determination: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kumimoji="1" lang="en-US" altLang="zh-CN" dirty="0"/>
                  <a:t>, distance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kumimoji="1" lang="en-US" altLang="zh-CN" dirty="0"/>
                  <a:t> ------&gt; 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4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𝑆𝐵</m:t>
                        </m:r>
                      </m:sub>
                    </m:sSub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------&gt; 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+9</m:t>
                        </m:r>
                      </m:sup>
                    </m:sSubSup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kumimoji="1" lang="en-US" altLang="zh-CN" dirty="0"/>
                  <a:t> ------&gt;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𝑠𝑡𝑎𝑟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𝑟𝑜𝑡</m:t>
                            </m:r>
                          </m:sub>
                        </m:sSub>
                      </m:e>
                    </m:func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kumimoji="1" lang="en-US" altLang="zh-CN" dirty="0"/>
                  <a:t> ---&gt;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𝑟𝑜𝑡</m:t>
                            </m:r>
                          </m:sub>
                        </m:sSub>
                      </m:e>
                    </m:func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𝑠𝑡𝑎𝑟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𝑟𝑜𝑡</m:t>
                            </m:r>
                          </m:sub>
                        </m:sSub>
                      </m:e>
                    </m:func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------&gt;  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≅23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kumimoji="1" lang="en-US" altLang="zh-CN" dirty="0"/>
                  <a:t>/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𝑟𝑜𝑡</m:t>
                            </m:r>
                          </m:sub>
                        </m:sSub>
                      </m:e>
                    </m:func>
                  </m:oMath>
                </a14:m>
                <a:r>
                  <a:rPr kumimoji="1" lang="en-US" altLang="zh-CN" dirty="0"/>
                  <a:t> ------&gt;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𝑟𝑜𝑡</m:t>
                            </m:r>
                          </m:sub>
                        </m:sSub>
                      </m:e>
                    </m:func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0.8±0.2</m:t>
                    </m:r>
                  </m:oMath>
                </a14:m>
                <a:r>
                  <a:rPr kumimoji="1" lang="en-US" altLang="zh-CN" dirty="0"/>
                  <a:t> 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 Final result: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2.5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1C9E645-1385-3A48-8126-8CE0AF686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4050"/>
                <a:ext cx="7886700" cy="4351338"/>
              </a:xfrm>
              <a:blipFill>
                <a:blip r:embed="rId2"/>
                <a:stretch>
                  <a:fillRect l="-1447" t="-2915" b="-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1293CC-23D3-8143-825C-7D05F5AD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735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F0908B-9E71-0E49-AF05-D273317E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/>
              <a:t>Derive the star mass and inclination</a:t>
            </a:r>
            <a:endParaRPr kumimoji="1"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E69AA6F-0B5D-AA40-B6A1-60AA256DE6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sz="2600" dirty="0"/>
                  <a:t>Second determination</a:t>
                </a:r>
              </a:p>
              <a:p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600" dirty="0"/>
                  <a:t>By comparing its properties (</a:t>
                </a:r>
                <a14:m>
                  <m:oMath xmlns:m="http://schemas.openxmlformats.org/officeDocument/2006/math">
                    <m:r>
                      <a:rPr kumimoji="1" lang="en-US" altLang="zh-CN" sz="2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zh-C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6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kumimoji="1" lang="en-US" altLang="zh-CN" sz="2600" dirty="0"/>
                  <a:t>) to </a:t>
                </a:r>
                <a:r>
                  <a:rPr kumimoji="1" lang="en-US" altLang="zh-CN" sz="2600" dirty="0">
                    <a:solidFill>
                      <a:srgbClr val="FF0000"/>
                    </a:solidFill>
                  </a:rPr>
                  <a:t>single-star evolutionary models</a:t>
                </a:r>
                <a:r>
                  <a:rPr kumimoji="1" lang="en-US" altLang="zh-CN" sz="2600" dirty="0"/>
                  <a:t>, the best fitting star mass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kumimoji="1" lang="en-US" altLang="zh-C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𝑠𝑡𝑎𝑟</m:t>
                        </m:r>
                      </m:sub>
                    </m:sSub>
                    <m:r>
                      <a:rPr kumimoji="1" lang="en-US" altLang="zh-CN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Sup>
                      <m:sSubSupPr>
                        <m:ctrlPr>
                          <a:rPr kumimoji="1" lang="en-US" altLang="zh-CN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3.2</m:t>
                        </m:r>
                      </m:e>
                      <m:sub>
                        <m:r>
                          <a:rPr kumimoji="1" lang="en-US" altLang="zh-C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−1.0</m:t>
                        </m:r>
                      </m:sub>
                      <m:sup>
                        <m:r>
                          <a:rPr kumimoji="1" lang="en-US" altLang="zh-C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+1.0</m:t>
                        </m:r>
                      </m:sup>
                    </m:sSubSup>
                    <m:sSub>
                      <m:sSubPr>
                        <m:ctrlPr>
                          <a:rPr kumimoji="1" lang="en-US" altLang="zh-CN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kumimoji="1" lang="en-US" altLang="zh-CN" sz="2600" dirty="0">
                    <a:solidFill>
                      <a:srgbClr val="FF0000"/>
                    </a:solidFill>
                  </a:rPr>
                  <a:t> (2</a:t>
                </a:r>
                <a14:m>
                  <m:oMath xmlns:m="http://schemas.openxmlformats.org/officeDocument/2006/math">
                    <m:r>
                      <a:rPr kumimoji="1" lang="en-US" altLang="zh-CN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sz="2600" dirty="0">
                    <a:solidFill>
                      <a:srgbClr val="FF0000"/>
                    </a:solidFill>
                  </a:rPr>
                  <a:t>)</a:t>
                </a:r>
                <a:endParaRPr kumimoji="1" lang="en-US" altLang="zh-CN" sz="2600" dirty="0"/>
              </a:p>
              <a:p>
                <a:pPr marL="0" indent="0">
                  <a:buNone/>
                </a:pPr>
                <a:endParaRPr kumimoji="1" lang="en-US" altLang="zh-CN" sz="2600" dirty="0"/>
              </a:p>
              <a:p>
                <a:pPr marL="0" indent="0">
                  <a:buNone/>
                </a:pPr>
                <a:r>
                  <a:rPr kumimoji="1" lang="en-US" altLang="zh-CN" sz="2600" dirty="0"/>
                  <a:t>Given the APOGEE </a:t>
                </a:r>
                <a14:m>
                  <m:oMath xmlns:m="http://schemas.openxmlformats.org/officeDocument/2006/math">
                    <m:r>
                      <a:rPr kumimoji="1" lang="en-US" altLang="zh-CN" sz="2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kumimoji="1"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kumimoji="1"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func>
                  </m:oMath>
                </a14:m>
                <a:r>
                  <a:rPr kumimoji="1" lang="en-US" altLang="zh-CN" sz="2600" dirty="0"/>
                  <a:t>, we derive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CN" sz="2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6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kumimoji="1" lang="en-US" altLang="zh-C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bSup>
                          <m:sSubSupPr>
                            <m:ctrlPr>
                              <a:rPr kumimoji="1" lang="en-US" altLang="zh-C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0.97</m:t>
                            </m:r>
                          </m:e>
                          <m:sub>
                            <m:r>
                              <a:rPr kumimoji="1" lang="en-US" altLang="zh-C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−0.12</m:t>
                            </m:r>
                          </m:sub>
                          <m:sup>
                            <m:r>
                              <a:rPr kumimoji="1" lang="en-US" altLang="zh-C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+0.03</m:t>
                            </m:r>
                          </m:sup>
                        </m:sSubSup>
                      </m:e>
                    </m:func>
                  </m:oMath>
                </a14:m>
                <a:endParaRPr kumimoji="1" lang="en-US" altLang="zh-CN" sz="2600" dirty="0"/>
              </a:p>
              <a:p>
                <a:pPr marL="0" indent="0">
                  <a:buNone/>
                </a:pPr>
                <a:endParaRPr kumimoji="1" lang="en-US" altLang="zh-CN" sz="2600" dirty="0"/>
              </a:p>
              <a:p>
                <a:pPr marL="0" indent="0">
                  <a:buNone/>
                </a:pPr>
                <a:r>
                  <a:rPr kumimoji="1" lang="en-US" altLang="zh-CN" sz="2600" dirty="0"/>
                  <a:t>Final result: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6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  <m:r>
                      <a:rPr kumimoji="1" lang="en-US" altLang="zh-C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Sup>
                      <m:sSubSupPr>
                        <m:ctrlPr>
                          <a:rPr kumimoji="1" lang="en-US" altLang="zh-CN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3.3</m:t>
                        </m:r>
                      </m:e>
                      <m:sub>
                        <m:r>
                          <a:rPr kumimoji="1"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−0.7</m:t>
                        </m:r>
                      </m:sub>
                      <m:sup>
                        <m:r>
                          <a:rPr kumimoji="1"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+2.8</m:t>
                        </m:r>
                      </m:sup>
                    </m:sSubSup>
                  </m:oMath>
                </a14:m>
                <a:r>
                  <a:rPr kumimoji="1" lang="en-US" altLang="zh-CN" sz="2600" dirty="0"/>
                  <a:t> </a:t>
                </a:r>
                <a:r>
                  <a:rPr kumimoji="1" lang="en-US" altLang="zh-CN" sz="2600" dirty="0">
                    <a:solidFill>
                      <a:schemeClr val="tx1"/>
                    </a:solidFill>
                  </a:rPr>
                  <a:t>(2</a:t>
                </a:r>
                <a14:m>
                  <m:oMath xmlns:m="http://schemas.openxmlformats.org/officeDocument/2006/math">
                    <m:r>
                      <a:rPr kumimoji="1" lang="en-US" altLang="zh-CN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sz="2600" dirty="0">
                    <a:solidFill>
                      <a:schemeClr val="tx1"/>
                    </a:solidFill>
                  </a:rPr>
                  <a:t>)    </a:t>
                </a:r>
                <a:r>
                  <a:rPr kumimoji="1" lang="en-US" altLang="zh-CN" sz="2600" dirty="0">
                    <a:solidFill>
                      <a:srgbClr val="FF0000"/>
                    </a:solidFill>
                  </a:rPr>
                  <a:t>consistent with first</a:t>
                </a:r>
              </a:p>
              <a:p>
                <a:pPr marL="0" indent="0">
                  <a:buNone/>
                </a:pPr>
                <a:endParaRPr kumimoji="1" lang="zh-CN" altLang="en-US" sz="26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E69AA6F-0B5D-AA40-B6A1-60AA256DE6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E1A687-8D3F-8B42-920D-E9C0F506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447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表&#10;&#10;描述已自动生成">
            <a:extLst>
              <a:ext uri="{FF2B5EF4-FFF2-40B4-BE49-F238E27FC236}">
                <a16:creationId xmlns:a16="http://schemas.microsoft.com/office/drawing/2014/main" id="{E5B56E82-3C48-B942-B2F6-D371302EB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402" y="950249"/>
            <a:ext cx="5333196" cy="5443729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35EF5D-77A3-0944-902F-92E28B59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6822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84B4D1-BF9D-BC49-ACDE-72F67AB2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23FF92-A2A8-224A-9567-36F4D13BE5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2MASS J05215658 likely consists of a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3.2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−1.0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+1.0</m:t>
                        </m:r>
                      </m:sup>
                    </m:sSubSup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kumimoji="1" lang="en-US" altLang="zh-CN" dirty="0"/>
                  <a:t> giant star and a noninteracting low-mass black hole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3.3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−0.7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+2.8</m:t>
                        </m:r>
                      </m:sup>
                    </m:sSubSup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It is above the highest observed neutron star masses and the uncertainty spans from the theoretical maximum neutron star mass and the lowest well-measured black hole mass.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23FF92-A2A8-224A-9567-36F4D13BE5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035" r="-1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27A7E7-E370-994C-8D2A-9F886608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8170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C7D154-479A-014D-B2F2-8B6A81A0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Comments </a:t>
            </a:r>
            <a:endParaRPr kumimoji="1" lang="zh-CN" altLang="en-US" dirty="0"/>
          </a:p>
        </p:txBody>
      </p:sp>
      <p:pic>
        <p:nvPicPr>
          <p:cNvPr id="6" name="内容占位符 5" descr="文本&#10;&#10;描述已自动生成">
            <a:extLst>
              <a:ext uri="{FF2B5EF4-FFF2-40B4-BE49-F238E27FC236}">
                <a16:creationId xmlns:a16="http://schemas.microsoft.com/office/drawing/2014/main" id="{66070D91-40CC-7441-8845-344C9C89A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7886700" cy="1304291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0B1E0DE-6601-B344-B1B4-95FD7FC2F689}"/>
              </a:ext>
            </a:extLst>
          </p:cNvPr>
          <p:cNvSpPr/>
          <p:nvPr/>
        </p:nvSpPr>
        <p:spPr>
          <a:xfrm>
            <a:off x="1157468" y="3082777"/>
            <a:ext cx="6991109" cy="19329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en-US" altLang="zh-CN" sz="2800" dirty="0"/>
              <a:t>They think the giant mass could be over-estimated and that the compact companion may consist of a close binary system of two main-sequence stars.</a:t>
            </a:r>
            <a:endParaRPr kumimoji="1" lang="zh-CN" altLang="en-US" sz="2800" dirty="0"/>
          </a:p>
        </p:txBody>
      </p:sp>
      <p:pic>
        <p:nvPicPr>
          <p:cNvPr id="9" name="图片 8" descr="文本&#10;&#10;描述已自动生成">
            <a:extLst>
              <a:ext uri="{FF2B5EF4-FFF2-40B4-BE49-F238E27FC236}">
                <a16:creationId xmlns:a16="http://schemas.microsoft.com/office/drawing/2014/main" id="{5FFC9DD3-2EB0-844C-9207-E52669557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5148151"/>
            <a:ext cx="7353300" cy="1549400"/>
          </a:xfrm>
          <a:prstGeom prst="rect">
            <a:avLst/>
          </a:prstGeo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43D16D51-4A47-254F-801B-4747A8E1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431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15FEAA-D465-9443-BFE0-02B841DB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Questions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BD74E45-972D-FD40-83F7-D7F49DCF42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What do you think might be the argument of their comments on the result?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How can you reply this with existing result?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How can we reach the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𝑜𝑟𝑏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Will the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𝑜𝑟𝑏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kumimoji="1" lang="en-US" altLang="zh-CN" dirty="0"/>
                  <a:t> influence the final result?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BD74E45-972D-FD40-83F7-D7F49DCF4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 b="-2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48A1C3-98B0-7944-9145-463E05FE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7772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D49C0-E1BA-294B-BB3D-429C372C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Backup</a:t>
            </a:r>
            <a:endParaRPr kumimoji="1" lang="zh-CN" altLang="en-US" dirty="0"/>
          </a:p>
        </p:txBody>
      </p:sp>
      <p:pic>
        <p:nvPicPr>
          <p:cNvPr id="4" name="图片 3" descr="表格&#10;&#10;描述已自动生成">
            <a:extLst>
              <a:ext uri="{FF2B5EF4-FFF2-40B4-BE49-F238E27FC236}">
                <a16:creationId xmlns:a16="http://schemas.microsoft.com/office/drawing/2014/main" id="{3C40BB5F-13C5-FB45-AEA3-1FE30720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390"/>
            <a:ext cx="4266657" cy="5364563"/>
          </a:xfrm>
          <a:prstGeom prst="rect">
            <a:avLst/>
          </a:prstGeom>
        </p:spPr>
      </p:pic>
      <p:pic>
        <p:nvPicPr>
          <p:cNvPr id="6" name="图片 5" descr="图表, 图示, 散点图&#10;&#10;描述已自动生成">
            <a:extLst>
              <a:ext uri="{FF2B5EF4-FFF2-40B4-BE49-F238E27FC236}">
                <a16:creationId xmlns:a16="http://schemas.microsoft.com/office/drawing/2014/main" id="{A68626CC-AF62-834D-B7BF-7C1233AA0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561" y="1851949"/>
            <a:ext cx="4832503" cy="46618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456EC7-8D0E-0742-81C4-7AEA166A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2976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表, 散点图&#10;&#10;描述已自动生成">
            <a:extLst>
              <a:ext uri="{FF2B5EF4-FFF2-40B4-BE49-F238E27FC236}">
                <a16:creationId xmlns:a16="http://schemas.microsoft.com/office/drawing/2014/main" id="{4A2AAAD1-236E-EC4B-B482-5C6D988D5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39700"/>
            <a:ext cx="6718300" cy="657860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2F788D-D0E5-854E-9ABB-6CC592A8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418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D2BF5FB-3109-7B40-94CB-5BCA481BA06A}"/>
              </a:ext>
            </a:extLst>
          </p:cNvPr>
          <p:cNvSpPr/>
          <p:nvPr/>
        </p:nvSpPr>
        <p:spPr>
          <a:xfrm>
            <a:off x="1163256" y="1527858"/>
            <a:ext cx="6817488" cy="457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4000" dirty="0"/>
              <a:t>Background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4000" dirty="0"/>
              <a:t>Method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4000" dirty="0"/>
              <a:t>Results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4000" dirty="0"/>
              <a:t>Comments</a:t>
            </a:r>
          </a:p>
          <a:p>
            <a:pPr marL="285750" indent="-285750" algn="ctr">
              <a:buFont typeface="Wingdings" pitchFamily="2" charset="2"/>
              <a:buChar char="l"/>
            </a:pPr>
            <a:endParaRPr kumimoji="1"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1CE1B0-D8FA-1540-A7A4-BF413BEBBEFD}"/>
              </a:ext>
            </a:extLst>
          </p:cNvPr>
          <p:cNvSpPr/>
          <p:nvPr/>
        </p:nvSpPr>
        <p:spPr>
          <a:xfrm>
            <a:off x="717630" y="283580"/>
            <a:ext cx="2858947" cy="13079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6000" dirty="0"/>
              <a:t>Content</a:t>
            </a:r>
            <a:endParaRPr kumimoji="1" lang="zh-CN" altLang="en-US" sz="6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069E00-2592-A84C-915E-976763A3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462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FF87DE-452B-A740-9B0B-2CB2B998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F6938F-E326-A648-B9C8-3C3684161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Traditional method to detect compact object : 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zh-CN" dirty="0"/>
              <a:t>Emission from accreting binary systems or pulsars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zh-CN" dirty="0"/>
              <a:t>Microlensing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zh-CN" dirty="0"/>
              <a:t>Gravitational wave</a:t>
            </a:r>
            <a:endParaRPr kumimoji="1" lang="zh-CN" altLang="en-US" sz="2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C6E927A-F7E3-3047-93FF-922945BC5078}"/>
              </a:ext>
            </a:extLst>
          </p:cNvPr>
          <p:cNvSpPr/>
          <p:nvPr/>
        </p:nvSpPr>
        <p:spPr>
          <a:xfrm>
            <a:off x="1377387" y="2233913"/>
            <a:ext cx="6204031" cy="486137"/>
          </a:xfrm>
          <a:custGeom>
            <a:avLst/>
            <a:gdLst>
              <a:gd name="connsiteX0" fmla="*/ 0 w 6204031"/>
              <a:gd name="connsiteY0" fmla="*/ 0 h 486137"/>
              <a:gd name="connsiteX1" fmla="*/ 377882 w 6204031"/>
              <a:gd name="connsiteY1" fmla="*/ 0 h 486137"/>
              <a:gd name="connsiteX2" fmla="*/ 1065965 w 6204031"/>
              <a:gd name="connsiteY2" fmla="*/ 0 h 486137"/>
              <a:gd name="connsiteX3" fmla="*/ 1692008 w 6204031"/>
              <a:gd name="connsiteY3" fmla="*/ 0 h 486137"/>
              <a:gd name="connsiteX4" fmla="*/ 2069890 w 6204031"/>
              <a:gd name="connsiteY4" fmla="*/ 0 h 486137"/>
              <a:gd name="connsiteX5" fmla="*/ 2571853 w 6204031"/>
              <a:gd name="connsiteY5" fmla="*/ 0 h 486137"/>
              <a:gd name="connsiteX6" fmla="*/ 3259936 w 6204031"/>
              <a:gd name="connsiteY6" fmla="*/ 0 h 486137"/>
              <a:gd name="connsiteX7" fmla="*/ 3823939 w 6204031"/>
              <a:gd name="connsiteY7" fmla="*/ 0 h 486137"/>
              <a:gd name="connsiteX8" fmla="*/ 4449982 w 6204031"/>
              <a:gd name="connsiteY8" fmla="*/ 0 h 486137"/>
              <a:gd name="connsiteX9" fmla="*/ 4951945 w 6204031"/>
              <a:gd name="connsiteY9" fmla="*/ 0 h 486137"/>
              <a:gd name="connsiteX10" fmla="*/ 5515948 w 6204031"/>
              <a:gd name="connsiteY10" fmla="*/ 0 h 486137"/>
              <a:gd name="connsiteX11" fmla="*/ 6204031 w 6204031"/>
              <a:gd name="connsiteY11" fmla="*/ 0 h 486137"/>
              <a:gd name="connsiteX12" fmla="*/ 6204031 w 6204031"/>
              <a:gd name="connsiteY12" fmla="*/ 486137 h 486137"/>
              <a:gd name="connsiteX13" fmla="*/ 5826149 w 6204031"/>
              <a:gd name="connsiteY13" fmla="*/ 486137 h 486137"/>
              <a:gd name="connsiteX14" fmla="*/ 5448267 w 6204031"/>
              <a:gd name="connsiteY14" fmla="*/ 486137 h 486137"/>
              <a:gd name="connsiteX15" fmla="*/ 4822224 w 6204031"/>
              <a:gd name="connsiteY15" fmla="*/ 486137 h 486137"/>
              <a:gd name="connsiteX16" fmla="*/ 4444342 w 6204031"/>
              <a:gd name="connsiteY16" fmla="*/ 486137 h 486137"/>
              <a:gd name="connsiteX17" fmla="*/ 3880339 w 6204031"/>
              <a:gd name="connsiteY17" fmla="*/ 486137 h 486137"/>
              <a:gd name="connsiteX18" fmla="*/ 3440417 w 6204031"/>
              <a:gd name="connsiteY18" fmla="*/ 486137 h 486137"/>
              <a:gd name="connsiteX19" fmla="*/ 2876414 w 6204031"/>
              <a:gd name="connsiteY19" fmla="*/ 486137 h 486137"/>
              <a:gd name="connsiteX20" fmla="*/ 2312412 w 6204031"/>
              <a:gd name="connsiteY20" fmla="*/ 486137 h 486137"/>
              <a:gd name="connsiteX21" fmla="*/ 1748409 w 6204031"/>
              <a:gd name="connsiteY21" fmla="*/ 486137 h 486137"/>
              <a:gd name="connsiteX22" fmla="*/ 1184406 w 6204031"/>
              <a:gd name="connsiteY22" fmla="*/ 486137 h 486137"/>
              <a:gd name="connsiteX23" fmla="*/ 682443 w 6204031"/>
              <a:gd name="connsiteY23" fmla="*/ 486137 h 486137"/>
              <a:gd name="connsiteX24" fmla="*/ 0 w 6204031"/>
              <a:gd name="connsiteY24" fmla="*/ 486137 h 486137"/>
              <a:gd name="connsiteX25" fmla="*/ 0 w 6204031"/>
              <a:gd name="connsiteY25" fmla="*/ 0 h 4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04031" h="486137" fill="none" extrusionOk="0">
                <a:moveTo>
                  <a:pt x="0" y="0"/>
                </a:moveTo>
                <a:cubicBezTo>
                  <a:pt x="180528" y="-26063"/>
                  <a:pt x="226534" y="31717"/>
                  <a:pt x="377882" y="0"/>
                </a:cubicBezTo>
                <a:cubicBezTo>
                  <a:pt x="529230" y="-31717"/>
                  <a:pt x="727684" y="2050"/>
                  <a:pt x="1065965" y="0"/>
                </a:cubicBezTo>
                <a:cubicBezTo>
                  <a:pt x="1404246" y="-2050"/>
                  <a:pt x="1481566" y="51929"/>
                  <a:pt x="1692008" y="0"/>
                </a:cubicBezTo>
                <a:cubicBezTo>
                  <a:pt x="1902450" y="-51929"/>
                  <a:pt x="1985140" y="5885"/>
                  <a:pt x="2069890" y="0"/>
                </a:cubicBezTo>
                <a:cubicBezTo>
                  <a:pt x="2154640" y="-5885"/>
                  <a:pt x="2422511" y="39985"/>
                  <a:pt x="2571853" y="0"/>
                </a:cubicBezTo>
                <a:cubicBezTo>
                  <a:pt x="2721195" y="-39985"/>
                  <a:pt x="2992379" y="40778"/>
                  <a:pt x="3259936" y="0"/>
                </a:cubicBezTo>
                <a:cubicBezTo>
                  <a:pt x="3527493" y="-40778"/>
                  <a:pt x="3572174" y="22589"/>
                  <a:pt x="3823939" y="0"/>
                </a:cubicBezTo>
                <a:cubicBezTo>
                  <a:pt x="4075704" y="-22589"/>
                  <a:pt x="4143503" y="36651"/>
                  <a:pt x="4449982" y="0"/>
                </a:cubicBezTo>
                <a:cubicBezTo>
                  <a:pt x="4756461" y="-36651"/>
                  <a:pt x="4740347" y="1628"/>
                  <a:pt x="4951945" y="0"/>
                </a:cubicBezTo>
                <a:cubicBezTo>
                  <a:pt x="5163543" y="-1628"/>
                  <a:pt x="5384039" y="65367"/>
                  <a:pt x="5515948" y="0"/>
                </a:cubicBezTo>
                <a:cubicBezTo>
                  <a:pt x="5647857" y="-65367"/>
                  <a:pt x="5904950" y="11459"/>
                  <a:pt x="6204031" y="0"/>
                </a:cubicBezTo>
                <a:cubicBezTo>
                  <a:pt x="6256117" y="101992"/>
                  <a:pt x="6202391" y="348654"/>
                  <a:pt x="6204031" y="486137"/>
                </a:cubicBezTo>
                <a:cubicBezTo>
                  <a:pt x="6090837" y="503591"/>
                  <a:pt x="5943039" y="458230"/>
                  <a:pt x="5826149" y="486137"/>
                </a:cubicBezTo>
                <a:cubicBezTo>
                  <a:pt x="5709259" y="514044"/>
                  <a:pt x="5626170" y="469125"/>
                  <a:pt x="5448267" y="486137"/>
                </a:cubicBezTo>
                <a:cubicBezTo>
                  <a:pt x="5270364" y="503149"/>
                  <a:pt x="5055751" y="411260"/>
                  <a:pt x="4822224" y="486137"/>
                </a:cubicBezTo>
                <a:cubicBezTo>
                  <a:pt x="4588697" y="561014"/>
                  <a:pt x="4625513" y="481430"/>
                  <a:pt x="4444342" y="486137"/>
                </a:cubicBezTo>
                <a:cubicBezTo>
                  <a:pt x="4263171" y="490844"/>
                  <a:pt x="4049040" y="422144"/>
                  <a:pt x="3880339" y="486137"/>
                </a:cubicBezTo>
                <a:cubicBezTo>
                  <a:pt x="3711638" y="550130"/>
                  <a:pt x="3619922" y="443092"/>
                  <a:pt x="3440417" y="486137"/>
                </a:cubicBezTo>
                <a:cubicBezTo>
                  <a:pt x="3260912" y="529182"/>
                  <a:pt x="3064150" y="455471"/>
                  <a:pt x="2876414" y="486137"/>
                </a:cubicBezTo>
                <a:cubicBezTo>
                  <a:pt x="2688678" y="516803"/>
                  <a:pt x="2538319" y="467770"/>
                  <a:pt x="2312412" y="486137"/>
                </a:cubicBezTo>
                <a:cubicBezTo>
                  <a:pt x="2086505" y="504504"/>
                  <a:pt x="1988245" y="425937"/>
                  <a:pt x="1748409" y="486137"/>
                </a:cubicBezTo>
                <a:cubicBezTo>
                  <a:pt x="1508573" y="546337"/>
                  <a:pt x="1362903" y="471463"/>
                  <a:pt x="1184406" y="486137"/>
                </a:cubicBezTo>
                <a:cubicBezTo>
                  <a:pt x="1005909" y="500811"/>
                  <a:pt x="900167" y="461603"/>
                  <a:pt x="682443" y="486137"/>
                </a:cubicBezTo>
                <a:cubicBezTo>
                  <a:pt x="464719" y="510671"/>
                  <a:pt x="220037" y="442588"/>
                  <a:pt x="0" y="486137"/>
                </a:cubicBezTo>
                <a:cubicBezTo>
                  <a:pt x="-20056" y="274372"/>
                  <a:pt x="30667" y="185273"/>
                  <a:pt x="0" y="0"/>
                </a:cubicBezTo>
                <a:close/>
              </a:path>
              <a:path w="6204031" h="486137" stroke="0" extrusionOk="0">
                <a:moveTo>
                  <a:pt x="0" y="0"/>
                </a:moveTo>
                <a:cubicBezTo>
                  <a:pt x="211716" y="-34282"/>
                  <a:pt x="357928" y="4324"/>
                  <a:pt x="501963" y="0"/>
                </a:cubicBezTo>
                <a:cubicBezTo>
                  <a:pt x="645998" y="-4324"/>
                  <a:pt x="798566" y="39237"/>
                  <a:pt x="879844" y="0"/>
                </a:cubicBezTo>
                <a:cubicBezTo>
                  <a:pt x="961122" y="-39237"/>
                  <a:pt x="1289013" y="9012"/>
                  <a:pt x="1567928" y="0"/>
                </a:cubicBezTo>
                <a:cubicBezTo>
                  <a:pt x="1846843" y="-9012"/>
                  <a:pt x="1931253" y="28140"/>
                  <a:pt x="2069890" y="0"/>
                </a:cubicBezTo>
                <a:cubicBezTo>
                  <a:pt x="2208527" y="-28140"/>
                  <a:pt x="2397690" y="33060"/>
                  <a:pt x="2571853" y="0"/>
                </a:cubicBezTo>
                <a:cubicBezTo>
                  <a:pt x="2746016" y="-33060"/>
                  <a:pt x="3097398" y="37259"/>
                  <a:pt x="3259936" y="0"/>
                </a:cubicBezTo>
                <a:cubicBezTo>
                  <a:pt x="3422474" y="-37259"/>
                  <a:pt x="3579976" y="44127"/>
                  <a:pt x="3699858" y="0"/>
                </a:cubicBezTo>
                <a:cubicBezTo>
                  <a:pt x="3819740" y="-44127"/>
                  <a:pt x="4187743" y="39125"/>
                  <a:pt x="4387942" y="0"/>
                </a:cubicBezTo>
                <a:cubicBezTo>
                  <a:pt x="4588141" y="-39125"/>
                  <a:pt x="4931694" y="13142"/>
                  <a:pt x="5076025" y="0"/>
                </a:cubicBezTo>
                <a:cubicBezTo>
                  <a:pt x="5220356" y="-13142"/>
                  <a:pt x="5469380" y="18958"/>
                  <a:pt x="5640028" y="0"/>
                </a:cubicBezTo>
                <a:cubicBezTo>
                  <a:pt x="5810676" y="-18958"/>
                  <a:pt x="5974192" y="5724"/>
                  <a:pt x="6204031" y="0"/>
                </a:cubicBezTo>
                <a:cubicBezTo>
                  <a:pt x="6228097" y="185858"/>
                  <a:pt x="6201647" y="353814"/>
                  <a:pt x="6204031" y="486137"/>
                </a:cubicBezTo>
                <a:cubicBezTo>
                  <a:pt x="6022310" y="498707"/>
                  <a:pt x="5912938" y="481094"/>
                  <a:pt x="5826149" y="486137"/>
                </a:cubicBezTo>
                <a:cubicBezTo>
                  <a:pt x="5739360" y="491180"/>
                  <a:pt x="5379500" y="425705"/>
                  <a:pt x="5138066" y="486137"/>
                </a:cubicBezTo>
                <a:cubicBezTo>
                  <a:pt x="4896632" y="546569"/>
                  <a:pt x="4796621" y="446991"/>
                  <a:pt x="4698143" y="486137"/>
                </a:cubicBezTo>
                <a:cubicBezTo>
                  <a:pt x="4599665" y="525283"/>
                  <a:pt x="4254216" y="429146"/>
                  <a:pt x="4134141" y="486137"/>
                </a:cubicBezTo>
                <a:cubicBezTo>
                  <a:pt x="4014066" y="543128"/>
                  <a:pt x="3684590" y="408228"/>
                  <a:pt x="3446057" y="486137"/>
                </a:cubicBezTo>
                <a:cubicBezTo>
                  <a:pt x="3207524" y="564046"/>
                  <a:pt x="3028984" y="454774"/>
                  <a:pt x="2882054" y="486137"/>
                </a:cubicBezTo>
                <a:cubicBezTo>
                  <a:pt x="2735124" y="517500"/>
                  <a:pt x="2667412" y="480893"/>
                  <a:pt x="2504173" y="486137"/>
                </a:cubicBezTo>
                <a:cubicBezTo>
                  <a:pt x="2340934" y="491381"/>
                  <a:pt x="2270712" y="462859"/>
                  <a:pt x="2064250" y="486137"/>
                </a:cubicBezTo>
                <a:cubicBezTo>
                  <a:pt x="1857788" y="509415"/>
                  <a:pt x="1529288" y="419099"/>
                  <a:pt x="1376167" y="486137"/>
                </a:cubicBezTo>
                <a:cubicBezTo>
                  <a:pt x="1223046" y="553175"/>
                  <a:pt x="1044338" y="450075"/>
                  <a:pt x="812164" y="486137"/>
                </a:cubicBezTo>
                <a:cubicBezTo>
                  <a:pt x="579990" y="522199"/>
                  <a:pt x="241194" y="421901"/>
                  <a:pt x="0" y="486137"/>
                </a:cubicBezTo>
                <a:cubicBezTo>
                  <a:pt x="-55600" y="245208"/>
                  <a:pt x="42474" y="203322"/>
                  <a:pt x="0" y="0"/>
                </a:cubicBezTo>
                <a:close/>
              </a:path>
            </a:pathLst>
          </a:custGeom>
          <a:solidFill>
            <a:schemeClr val="lt1">
              <a:alpha val="0"/>
            </a:schemeClr>
          </a:solidFill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58D7830-3783-1649-A691-A837FD7CC7E7}"/>
              </a:ext>
            </a:extLst>
          </p:cNvPr>
          <p:cNvSpPr/>
          <p:nvPr/>
        </p:nvSpPr>
        <p:spPr>
          <a:xfrm>
            <a:off x="1782501" y="4137951"/>
            <a:ext cx="6030410" cy="8565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en-US" altLang="zh-CN" sz="2400" i="1" dirty="0"/>
              <a:t>Q: What if this two objects are noninteracting?</a:t>
            </a:r>
          </a:p>
          <a:p>
            <a:pPr algn="just"/>
            <a:r>
              <a:rPr kumimoji="1" lang="en-US" altLang="zh-CN" sz="2400" i="1" dirty="0"/>
              <a:t>A: </a:t>
            </a:r>
            <a:r>
              <a:rPr kumimoji="1" lang="en-US" altLang="zh-CN" sz="2400" i="1" dirty="0">
                <a:solidFill>
                  <a:srgbClr val="FF0000"/>
                </a:solidFill>
              </a:rPr>
              <a:t>Radial Velocity method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356E98-0C9B-ED49-AC38-2E8F0642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789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6D1207-764B-E646-BC77-B0FCD9C6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Method: radial velocity</a:t>
            </a:r>
            <a:endParaRPr kumimoji="1" lang="zh-CN" altLang="en-US" dirty="0"/>
          </a:p>
        </p:txBody>
      </p:sp>
      <p:pic>
        <p:nvPicPr>
          <p:cNvPr id="3" name="图片 2" descr="图形用户界面&#10;&#10;描述已自动生成">
            <a:extLst>
              <a:ext uri="{FF2B5EF4-FFF2-40B4-BE49-F238E27FC236}">
                <a16:creationId xmlns:a16="http://schemas.microsoft.com/office/drawing/2014/main" id="{7975D2F0-18F0-354A-944E-CDC0EEEAC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12" y="1562584"/>
            <a:ext cx="4739221" cy="406218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3B034B1-8859-C64D-9A9E-8FE4C6AA7F88}"/>
              </a:ext>
            </a:extLst>
          </p:cNvPr>
          <p:cNvSpPr/>
          <p:nvPr/>
        </p:nvSpPr>
        <p:spPr>
          <a:xfrm>
            <a:off x="950992" y="5964975"/>
            <a:ext cx="3621008" cy="5278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Credit: </a:t>
            </a:r>
            <a:r>
              <a:rPr lang="en" altLang="zh-CN" dirty="0"/>
              <a:t>Las </a:t>
            </a:r>
            <a:r>
              <a:rPr lang="en" altLang="zh-CN" dirty="0" err="1"/>
              <a:t>Cumbres</a:t>
            </a:r>
            <a:r>
              <a:rPr lang="en" altLang="zh-CN" dirty="0"/>
              <a:t> Observatory</a:t>
            </a:r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FB0733B-6CB7-134F-A872-187501A59616}"/>
              </a:ext>
            </a:extLst>
          </p:cNvPr>
          <p:cNvSpPr/>
          <p:nvPr/>
        </p:nvSpPr>
        <p:spPr>
          <a:xfrm>
            <a:off x="5418038" y="2670348"/>
            <a:ext cx="3413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Radial velocity of WHAT?</a:t>
            </a:r>
          </a:p>
          <a:p>
            <a:endParaRPr kumimoji="1"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Why it shows radial velocity?</a:t>
            </a:r>
            <a:endParaRPr kumimoji="1" lang="zh-CN" altLang="en-US" sz="20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907B1F-3B28-394C-AC65-426FD728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501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BC50E8-E3E5-E443-91AD-101CE32C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200" dirty="0"/>
              <a:t>Information from RV measurement</a:t>
            </a:r>
            <a:endParaRPr kumimoji="1" lang="zh-CN" altLang="en-US" sz="4200" dirty="0"/>
          </a:p>
        </p:txBody>
      </p:sp>
      <p:pic>
        <p:nvPicPr>
          <p:cNvPr id="4" name="内容占位符 3" descr="图表, 折线图&#10;&#10;描述已自动生成">
            <a:extLst>
              <a:ext uri="{FF2B5EF4-FFF2-40B4-BE49-F238E27FC236}">
                <a16:creationId xmlns:a16="http://schemas.microsoft.com/office/drawing/2014/main" id="{072B5AF5-83C7-CC47-8979-3E0AF027C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69" y="1785147"/>
            <a:ext cx="5377405" cy="29488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67BDF34-46EB-194C-9590-47DECBA063AE}"/>
              </a:ext>
            </a:extLst>
          </p:cNvPr>
          <p:cNvSpPr/>
          <p:nvPr/>
        </p:nvSpPr>
        <p:spPr>
          <a:xfrm>
            <a:off x="5583174" y="2352018"/>
            <a:ext cx="3524491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Orbital period </a:t>
            </a:r>
            <a:r>
              <a:rPr kumimoji="1" lang="en-US" altLang="zh-CN" b="1" i="1" dirty="0"/>
              <a:t>P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Radial velocity semi-amplitude </a:t>
            </a:r>
            <a:r>
              <a:rPr kumimoji="1" lang="en-US" altLang="zh-CN" b="1" i="1" dirty="0"/>
              <a:t>K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Eccentricity </a:t>
            </a:r>
            <a:r>
              <a:rPr kumimoji="1" lang="en-US" altLang="zh-CN" b="1" i="1" dirty="0"/>
              <a:t>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53027D7-2188-2F4B-86B6-1B7E3CBB2DF8}"/>
                  </a:ext>
                </a:extLst>
              </p:cNvPr>
              <p:cNvSpPr/>
              <p:nvPr/>
            </p:nvSpPr>
            <p:spPr>
              <a:xfrm>
                <a:off x="2085659" y="4995381"/>
                <a:ext cx="5259760" cy="13858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𝑜𝑟𝑏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𝑠𝑡𝑎𝑟</m:t>
                                      </m:r>
                                    </m:sub>
                                  </m:s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𝐶𝑂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53027D7-2188-2F4B-86B6-1B7E3CBB2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659" y="4995381"/>
                <a:ext cx="5259760" cy="1385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316B77-87D8-E84E-83F8-B9407AD8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548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F4DD58-00A6-9E4E-A1AE-72005900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200" dirty="0"/>
              <a:t>Information from RV measurement</a:t>
            </a:r>
            <a:endParaRPr kumimoji="1" lang="zh-CN" altLang="en-US" sz="42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4D8C8AE-A5D2-754C-B59E-DB85FBE06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940" y="1690689"/>
            <a:ext cx="5636119" cy="41198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16D6C9A-EDDD-834B-A8CF-8F105E53903C}"/>
                  </a:ext>
                </a:extLst>
              </p:cNvPr>
              <p:cNvSpPr/>
              <p:nvPr/>
            </p:nvSpPr>
            <p:spPr>
              <a:xfrm>
                <a:off x="2704498" y="6028708"/>
                <a:ext cx="4483380" cy="46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1" lang="en-US" altLang="zh-CN" dirty="0"/>
                  <a:t>Projected rotation(</a:t>
                </a:r>
                <a:r>
                  <a:rPr kumimoji="1" lang="zh-CN" altLang="en-US" dirty="0"/>
                  <a:t>自转</a:t>
                </a:r>
                <a:r>
                  <a:rPr kumimoji="1" lang="en-US" altLang="zh-CN" dirty="0"/>
                  <a:t>) velocity</a:t>
                </a:r>
                <a:r>
                  <a:rPr kumimoji="1" lang="en-US" altLang="zh-CN" b="1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𝑟𝑜𝑡</m:t>
                            </m:r>
                          </m:sub>
                        </m:sSub>
                      </m:e>
                    </m:func>
                  </m:oMath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16D6C9A-EDDD-834B-A8CF-8F105E539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498" y="6028708"/>
                <a:ext cx="4483380" cy="464679"/>
              </a:xfrm>
              <a:prstGeom prst="rect">
                <a:avLst/>
              </a:prstGeom>
              <a:blipFill>
                <a:blip r:embed="rId3"/>
                <a:stretch>
                  <a:fillRect l="-1416"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130733-FFF2-3B45-85E6-30A2DCC6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623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4C5F34-70C0-9449-8E28-016B84E2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Source selection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9D0A6A-C5D2-974B-AD12-95EE46EE2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Search for stellar binaries with massive unseen companions in data from Apache Point Observatory Galactic Evolution Experiment (APOGEE)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Photometric observations from All-sky Automated Survey for Supernovae (ASAS-SN)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6E94526-4C12-6A4D-AE4C-E98AF7CA1BCB}"/>
                  </a:ext>
                </a:extLst>
              </p:cNvPr>
              <p:cNvSpPr/>
              <p:nvPr/>
            </p:nvSpPr>
            <p:spPr>
              <a:xfrm>
                <a:off x="2106592" y="3309707"/>
                <a:ext cx="4930815" cy="7639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/>
                  <a:t>Large apparent acceleration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en-US" altLang="zh-CN" sz="2000" dirty="0"/>
                  <a:t> </a:t>
                </a:r>
                <a:r>
                  <a:rPr kumimoji="1" lang="en-US" altLang="zh-CN" sz="20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i="1" dirty="0">
                        <a:latin typeface="Cambria Math" panose="02040503050406030204" pitchFamily="18" charset="0"/>
                        <a:sym typeface="Wingdings" pitchFamily="2" charset="2"/>
                      </a:rPr>
                      <m:t>M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~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𝑎</m:t>
                    </m:r>
                    <m:sSup>
                      <m:s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  <m:sup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6E94526-4C12-6A4D-AE4C-E98AF7CA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592" y="3309707"/>
                <a:ext cx="4930815" cy="7639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D1670530-F950-5E4C-8096-6CE54F13D6CF}"/>
              </a:ext>
            </a:extLst>
          </p:cNvPr>
          <p:cNvSpPr/>
          <p:nvPr/>
        </p:nvSpPr>
        <p:spPr>
          <a:xfrm>
            <a:off x="1105380" y="5129455"/>
            <a:ext cx="3918032" cy="85652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Source in this paper: </a:t>
            </a:r>
          </a:p>
          <a:p>
            <a:pPr algn="ctr"/>
            <a:r>
              <a:rPr kumimoji="1" lang="en-US" altLang="zh-CN" dirty="0"/>
              <a:t> 2MASS J05215658+4359220</a:t>
            </a:r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5744B58-8995-774E-9F6F-32BE4C1CDB12}"/>
              </a:ext>
            </a:extLst>
          </p:cNvPr>
          <p:cNvSpPr/>
          <p:nvPr/>
        </p:nvSpPr>
        <p:spPr>
          <a:xfrm>
            <a:off x="5500142" y="5129455"/>
            <a:ext cx="2739584" cy="85652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en-US" altLang="zh-CN" dirty="0"/>
              <a:t>RA(J2000)=05 21 56.591</a:t>
            </a:r>
          </a:p>
          <a:p>
            <a:pPr algn="just"/>
            <a:r>
              <a:rPr kumimoji="1" lang="en-US" altLang="zh-CN" dirty="0"/>
              <a:t>Dec(J2000)=+43 59 21.958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B39D037-C892-B04E-96F5-B1B7F82B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885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66DD1A-3ED7-8948-ABAC-8F0D72B0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750CFE-B0F3-5B41-B60E-0C14A6F79A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Previous analysis from APOGEE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≅4480±62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kumimoji="1" lang="en-US" altLang="zh-CN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kumimoji="1" lang="en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func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2.59±0.06</m:t>
                    </m:r>
                  </m:oMath>
                </a14:m>
                <a:endParaRPr kumimoji="1" lang="en-US" altLang="zh-CN" dirty="0">
                  <a:ea typeface="Cambria Math" panose="02040503050406030204" pitchFamily="18" charset="0"/>
                </a:endParaRPr>
              </a:p>
              <a:p>
                <a:pPr lvl="1"/>
                <a:r>
                  <a:rPr kumimoji="1" lang="en-US" altLang="zh-CN" dirty="0"/>
                  <a:t>[C/N]</a:t>
                </a:r>
                <a14:m>
                  <m:oMath xmlns:m="http://schemas.openxmlformats.org/officeDocument/2006/math">
                    <m: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</m:t>
                    </m:r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Authors’ analysis from APOGEE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𝑟𝑜𝑡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14.1±0.6</m:t>
                        </m:r>
                      </m:e>
                    </m:func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en-US" altLang="zh-CN" dirty="0"/>
              </a:p>
              <a:p>
                <a:pPr lvl="1"/>
                <a:endParaRPr kumimoji="1"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750CFE-B0F3-5B41-B60E-0C14A6F79A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C5B62E1-3E13-C549-A3C6-799E389DB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655" y="1713839"/>
            <a:ext cx="5752617" cy="4204957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374B88-0CB0-7348-8C2B-6050FA51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05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6E4728-87D1-D44A-9757-17DF66F6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519107E-5C53-B44B-B900-3549EE1A6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Additional optical spectra and radial velocity from Tillinghast Reflector Echelle Spectrograph (TRES)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kumimoji="1" lang="en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func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</m:oMath>
                </a14:m>
                <a:endParaRPr kumimoji="1" lang="en-US" altLang="zh-CN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𝑟𝑜𝑡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≅1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6.8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±0.6</m:t>
                        </m:r>
                      </m:e>
                    </m:func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en-US" altLang="zh-CN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≅83.205±0.064</m:t>
                    </m:r>
                  </m:oMath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≅0.00476±0.00255</m:t>
                    </m:r>
                  </m:oMath>
                </a14:m>
                <a:endParaRPr kumimoji="1" lang="en-US" altLang="zh-CN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≅44.615±0.123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en-US" altLang="zh-CN" dirty="0">
                  <a:ea typeface="Cambria Math" panose="02040503050406030204" pitchFamily="18" charset="0"/>
                </a:endParaRPr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519107E-5C53-B44B-B900-3549EE1A6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EEC38F5-1893-8A47-8BEB-7B0FA0059B42}"/>
                  </a:ext>
                </a:extLst>
              </p:cNvPr>
              <p:cNvSpPr/>
              <p:nvPr/>
            </p:nvSpPr>
            <p:spPr>
              <a:xfrm>
                <a:off x="983848" y="4995381"/>
                <a:ext cx="7280475" cy="13858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𝑜𝑟𝑏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𝑠𝑡𝑎𝑟</m:t>
                                      </m:r>
                                    </m:sub>
                                  </m:s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𝐶𝑂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=0.766±0.00637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EEC38F5-1893-8A47-8BEB-7B0FA0059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48" y="4995381"/>
                <a:ext cx="7280475" cy="1385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3" descr="图表, 折线图&#10;&#10;描述已自动生成">
            <a:extLst>
              <a:ext uri="{FF2B5EF4-FFF2-40B4-BE49-F238E27FC236}">
                <a16:creationId xmlns:a16="http://schemas.microsoft.com/office/drawing/2014/main" id="{8F1F2725-F42C-0445-90AC-60669C28E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918" y="1911546"/>
            <a:ext cx="5377405" cy="2948899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89CCB2-5D88-A74B-97AC-726E7423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FC16-971A-CC42-866E-5F30D8EF4F06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22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1194</TotalTime>
  <Words>566</Words>
  <Application>Microsoft Macintosh PowerPoint</Application>
  <PresentationFormat>全屏显示(4:3)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Cambria Math</vt:lpstr>
      <vt:lpstr>Wingdings</vt:lpstr>
      <vt:lpstr>Office 主题​​</vt:lpstr>
      <vt:lpstr>A noninteracting low-mass black hole-giant star binary system</vt:lpstr>
      <vt:lpstr>PowerPoint 演示文稿</vt:lpstr>
      <vt:lpstr>Background</vt:lpstr>
      <vt:lpstr>Method: radial velocity</vt:lpstr>
      <vt:lpstr>Information from RV measurement</vt:lpstr>
      <vt:lpstr>Information from RV measurement</vt:lpstr>
      <vt:lpstr>Source selection</vt:lpstr>
      <vt:lpstr>Results</vt:lpstr>
      <vt:lpstr>Results</vt:lpstr>
      <vt:lpstr>Summation of some results</vt:lpstr>
      <vt:lpstr>Photometric variation</vt:lpstr>
      <vt:lpstr>Derive the star mass and inclination</vt:lpstr>
      <vt:lpstr>Derive the star mass and inclination</vt:lpstr>
      <vt:lpstr>PowerPoint 演示文稿</vt:lpstr>
      <vt:lpstr>Conclusion</vt:lpstr>
      <vt:lpstr>Comments </vt:lpstr>
      <vt:lpstr>Questions</vt:lpstr>
      <vt:lpstr>Backup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noninteracting low-mass black hole-giant star binary system</dc:title>
  <dc:creator>Andy Wang</dc:creator>
  <cp:lastModifiedBy>Andy Wang</cp:lastModifiedBy>
  <cp:revision>25</cp:revision>
  <dcterms:created xsi:type="dcterms:W3CDTF">2021-11-04T06:01:49Z</dcterms:created>
  <dcterms:modified xsi:type="dcterms:W3CDTF">2021-11-05T01:55:55Z</dcterms:modified>
</cp:coreProperties>
</file>