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63" r:id="rId4"/>
    <p:sldId id="258" r:id="rId5"/>
    <p:sldId id="260" r:id="rId6"/>
    <p:sldId id="261" r:id="rId7"/>
    <p:sldId id="262" r:id="rId8"/>
    <p:sldId id="282" r:id="rId9"/>
    <p:sldId id="284" r:id="rId10"/>
    <p:sldId id="264" r:id="rId11"/>
    <p:sldId id="265" r:id="rId12"/>
    <p:sldId id="267" r:id="rId13"/>
    <p:sldId id="268" r:id="rId14"/>
    <p:sldId id="269" r:id="rId15"/>
    <p:sldId id="270" r:id="rId16"/>
    <p:sldId id="271" r:id="rId17"/>
    <p:sldId id="273" r:id="rId18"/>
    <p:sldId id="272" r:id="rId19"/>
    <p:sldId id="276" r:id="rId20"/>
    <p:sldId id="280" r:id="rId21"/>
    <p:sldId id="281" r:id="rId22"/>
    <p:sldId id="277" r:id="rId23"/>
    <p:sldId id="278" r:id="rId24"/>
    <p:sldId id="279" r:id="rId25"/>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CDD0"/>
    <a:srgbClr val="8C8C8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64"/>
    <p:restoredTop sz="96405"/>
  </p:normalViewPr>
  <p:slideViewPr>
    <p:cSldViewPr snapToGrid="0" snapToObjects="1">
      <p:cViewPr varScale="1">
        <p:scale>
          <a:sx n="129" d="100"/>
          <a:sy n="129" d="100"/>
        </p:scale>
        <p:origin x="22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1F3D5-308A-064C-9749-688DA24A0377}" type="datetimeFigureOut">
              <a:rPr lang="en-CN" smtClean="0"/>
              <a:t>2021/11/5</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6C91E-3917-E849-8CAF-6AEBB2FB05B8}" type="slidenum">
              <a:rPr lang="en-CN" smtClean="0"/>
              <a:t>‹#›</a:t>
            </a:fld>
            <a:endParaRPr lang="en-CN"/>
          </a:p>
        </p:txBody>
      </p:sp>
    </p:spTree>
    <p:extLst>
      <p:ext uri="{BB962C8B-B14F-4D97-AF65-F5344CB8AC3E}">
        <p14:creationId xmlns:p14="http://schemas.microsoft.com/office/powerpoint/2010/main" val="4022732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5</a:t>
            </a:fld>
            <a:endParaRPr lang="en-CN"/>
          </a:p>
        </p:txBody>
      </p:sp>
    </p:spTree>
    <p:extLst>
      <p:ext uri="{BB962C8B-B14F-4D97-AF65-F5344CB8AC3E}">
        <p14:creationId xmlns:p14="http://schemas.microsoft.com/office/powerpoint/2010/main" val="274512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16</a:t>
            </a:fld>
            <a:endParaRPr lang="en-CN"/>
          </a:p>
        </p:txBody>
      </p:sp>
    </p:spTree>
    <p:extLst>
      <p:ext uri="{BB962C8B-B14F-4D97-AF65-F5344CB8AC3E}">
        <p14:creationId xmlns:p14="http://schemas.microsoft.com/office/powerpoint/2010/main" val="406352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17</a:t>
            </a:fld>
            <a:endParaRPr lang="en-CN"/>
          </a:p>
        </p:txBody>
      </p:sp>
    </p:spTree>
    <p:extLst>
      <p:ext uri="{BB962C8B-B14F-4D97-AF65-F5344CB8AC3E}">
        <p14:creationId xmlns:p14="http://schemas.microsoft.com/office/powerpoint/2010/main" val="416184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18</a:t>
            </a:fld>
            <a:endParaRPr lang="en-CN"/>
          </a:p>
        </p:txBody>
      </p:sp>
    </p:spTree>
    <p:extLst>
      <p:ext uri="{BB962C8B-B14F-4D97-AF65-F5344CB8AC3E}">
        <p14:creationId xmlns:p14="http://schemas.microsoft.com/office/powerpoint/2010/main" val="1813795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19</a:t>
            </a:fld>
            <a:endParaRPr lang="en-CN"/>
          </a:p>
        </p:txBody>
      </p:sp>
    </p:spTree>
    <p:extLst>
      <p:ext uri="{BB962C8B-B14F-4D97-AF65-F5344CB8AC3E}">
        <p14:creationId xmlns:p14="http://schemas.microsoft.com/office/powerpoint/2010/main" val="208384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20</a:t>
            </a:fld>
            <a:endParaRPr lang="en-CN"/>
          </a:p>
        </p:txBody>
      </p:sp>
    </p:spTree>
    <p:extLst>
      <p:ext uri="{BB962C8B-B14F-4D97-AF65-F5344CB8AC3E}">
        <p14:creationId xmlns:p14="http://schemas.microsoft.com/office/powerpoint/2010/main" val="1689194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21</a:t>
            </a:fld>
            <a:endParaRPr lang="en-CN"/>
          </a:p>
        </p:txBody>
      </p:sp>
    </p:spTree>
    <p:extLst>
      <p:ext uri="{BB962C8B-B14F-4D97-AF65-F5344CB8AC3E}">
        <p14:creationId xmlns:p14="http://schemas.microsoft.com/office/powerpoint/2010/main" val="480318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22</a:t>
            </a:fld>
            <a:endParaRPr lang="en-CN"/>
          </a:p>
        </p:txBody>
      </p:sp>
    </p:spTree>
    <p:extLst>
      <p:ext uri="{BB962C8B-B14F-4D97-AF65-F5344CB8AC3E}">
        <p14:creationId xmlns:p14="http://schemas.microsoft.com/office/powerpoint/2010/main" val="680401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23</a:t>
            </a:fld>
            <a:endParaRPr lang="en-CN"/>
          </a:p>
        </p:txBody>
      </p:sp>
    </p:spTree>
    <p:extLst>
      <p:ext uri="{BB962C8B-B14F-4D97-AF65-F5344CB8AC3E}">
        <p14:creationId xmlns:p14="http://schemas.microsoft.com/office/powerpoint/2010/main" val="13175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24</a:t>
            </a:fld>
            <a:endParaRPr lang="en-CN"/>
          </a:p>
        </p:txBody>
      </p:sp>
    </p:spTree>
    <p:extLst>
      <p:ext uri="{BB962C8B-B14F-4D97-AF65-F5344CB8AC3E}">
        <p14:creationId xmlns:p14="http://schemas.microsoft.com/office/powerpoint/2010/main" val="323424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6</a:t>
            </a:fld>
            <a:endParaRPr lang="en-CN"/>
          </a:p>
        </p:txBody>
      </p:sp>
    </p:spTree>
    <p:extLst>
      <p:ext uri="{BB962C8B-B14F-4D97-AF65-F5344CB8AC3E}">
        <p14:creationId xmlns:p14="http://schemas.microsoft.com/office/powerpoint/2010/main" val="1655045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7</a:t>
            </a:fld>
            <a:endParaRPr lang="en-CN"/>
          </a:p>
        </p:txBody>
      </p:sp>
    </p:spTree>
    <p:extLst>
      <p:ext uri="{BB962C8B-B14F-4D97-AF65-F5344CB8AC3E}">
        <p14:creationId xmlns:p14="http://schemas.microsoft.com/office/powerpoint/2010/main" val="289329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8</a:t>
            </a:fld>
            <a:endParaRPr lang="en-CN"/>
          </a:p>
        </p:txBody>
      </p:sp>
    </p:spTree>
    <p:extLst>
      <p:ext uri="{BB962C8B-B14F-4D97-AF65-F5344CB8AC3E}">
        <p14:creationId xmlns:p14="http://schemas.microsoft.com/office/powerpoint/2010/main" val="122245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9</a:t>
            </a:fld>
            <a:endParaRPr lang="en-CN"/>
          </a:p>
        </p:txBody>
      </p:sp>
    </p:spTree>
    <p:extLst>
      <p:ext uri="{BB962C8B-B14F-4D97-AF65-F5344CB8AC3E}">
        <p14:creationId xmlns:p14="http://schemas.microsoft.com/office/powerpoint/2010/main" val="378391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12</a:t>
            </a:fld>
            <a:endParaRPr lang="en-CN"/>
          </a:p>
        </p:txBody>
      </p:sp>
    </p:spTree>
    <p:extLst>
      <p:ext uri="{BB962C8B-B14F-4D97-AF65-F5344CB8AC3E}">
        <p14:creationId xmlns:p14="http://schemas.microsoft.com/office/powerpoint/2010/main" val="452359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13</a:t>
            </a:fld>
            <a:endParaRPr lang="en-CN"/>
          </a:p>
        </p:txBody>
      </p:sp>
    </p:spTree>
    <p:extLst>
      <p:ext uri="{BB962C8B-B14F-4D97-AF65-F5344CB8AC3E}">
        <p14:creationId xmlns:p14="http://schemas.microsoft.com/office/powerpoint/2010/main" val="108012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14</a:t>
            </a:fld>
            <a:endParaRPr lang="en-CN"/>
          </a:p>
        </p:txBody>
      </p:sp>
    </p:spTree>
    <p:extLst>
      <p:ext uri="{BB962C8B-B14F-4D97-AF65-F5344CB8AC3E}">
        <p14:creationId xmlns:p14="http://schemas.microsoft.com/office/powerpoint/2010/main" val="287032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BA6C91E-3917-E849-8CAF-6AEBB2FB05B8}" type="slidenum">
              <a:rPr lang="en-CN" smtClean="0"/>
              <a:t>15</a:t>
            </a:fld>
            <a:endParaRPr lang="en-CN"/>
          </a:p>
        </p:txBody>
      </p:sp>
    </p:spTree>
    <p:extLst>
      <p:ext uri="{BB962C8B-B14F-4D97-AF65-F5344CB8AC3E}">
        <p14:creationId xmlns:p14="http://schemas.microsoft.com/office/powerpoint/2010/main" val="3099945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45E14-A12D-B745-BDFD-83DA4AB6E7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F691168C-E662-5E4D-AAEC-25D0CB598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19EB28D1-94F2-9143-9D27-EA818DF9BB1C}"/>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5" name="Footer Placeholder 4">
            <a:extLst>
              <a:ext uri="{FF2B5EF4-FFF2-40B4-BE49-F238E27FC236}">
                <a16:creationId xmlns:a16="http://schemas.microsoft.com/office/drawing/2014/main" id="{21CE7828-D226-014B-9677-F8F9EC7DA63E}"/>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7EFE2F84-F46E-5946-A332-11461666306F}"/>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2917152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5B76-5885-4544-A759-62FA8C256FDE}"/>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00B12E2D-E21E-5D42-8A5C-B9C7B584D8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1FF18722-7631-7F41-9A24-C2D4379DDEBB}"/>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5" name="Footer Placeholder 4">
            <a:extLst>
              <a:ext uri="{FF2B5EF4-FFF2-40B4-BE49-F238E27FC236}">
                <a16:creationId xmlns:a16="http://schemas.microsoft.com/office/drawing/2014/main" id="{68056A13-3886-7B4D-AD58-AA6277BFE30C}"/>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032C5569-E88E-C94C-B44D-E8AB66BF186B}"/>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705061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A586D4-1FF6-4443-B3DD-43954185E0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2A0C2557-27E0-5647-8EC9-A2972F0A6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8A7832DF-4086-F34F-8995-CB713C13F40F}"/>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5" name="Footer Placeholder 4">
            <a:extLst>
              <a:ext uri="{FF2B5EF4-FFF2-40B4-BE49-F238E27FC236}">
                <a16:creationId xmlns:a16="http://schemas.microsoft.com/office/drawing/2014/main" id="{461DB39C-1630-E640-89E7-147DEBB5B0CD}"/>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2DC93BBD-C44D-0C48-97DE-7C2E076A9EFD}"/>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152170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8C5C-6E7A-8F46-AE2A-970FE67F449D}"/>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FB8CA723-E53B-BB48-B3FC-168F46BCC9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7D88EEB3-32BD-5842-96B1-0C3D12A12342}"/>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5" name="Footer Placeholder 4">
            <a:extLst>
              <a:ext uri="{FF2B5EF4-FFF2-40B4-BE49-F238E27FC236}">
                <a16:creationId xmlns:a16="http://schemas.microsoft.com/office/drawing/2014/main" id="{518EEF8D-6A0E-C14C-B7E7-2754809003CF}"/>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FD2E2A14-F1D0-7341-A794-1D68F77F872A}"/>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234353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2D53-AF58-3547-AD8C-1CEE4CEC0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21127E12-50A7-2143-A73A-2D9B4070C9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3B8F11-36F9-4D4A-8257-A5C329F31642}"/>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5" name="Footer Placeholder 4">
            <a:extLst>
              <a:ext uri="{FF2B5EF4-FFF2-40B4-BE49-F238E27FC236}">
                <a16:creationId xmlns:a16="http://schemas.microsoft.com/office/drawing/2014/main" id="{02514324-95D9-324C-9286-12E382539D03}"/>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AF514E3E-FEE5-2649-A2F0-B5142F5EE1E7}"/>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385283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8A7C-32BD-9149-9CE8-434299018F4C}"/>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D43389BD-7C3E-574E-ACCB-EBDFDE5BD1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916EABBD-7CBA-CE46-85C6-1A3E71A6C8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233CD3A3-3189-D64A-ABCF-B272868F4E26}"/>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6" name="Footer Placeholder 5">
            <a:extLst>
              <a:ext uri="{FF2B5EF4-FFF2-40B4-BE49-F238E27FC236}">
                <a16:creationId xmlns:a16="http://schemas.microsoft.com/office/drawing/2014/main" id="{6F555EA0-784D-D443-8DAC-6705CDD19E2A}"/>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82879DC8-8905-E246-82A6-463C74671A9A}"/>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231785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5573-FB5A-CA46-9D11-1A291DFEBF5F}"/>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ED09A01B-0F58-5244-AC90-8BCDF160D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A50ABD-B1E0-D64E-ADA7-77543692DC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DC1292C5-0E7A-A343-887E-27A62DA80A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07663-CE09-814F-9283-BEC6C5922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41AD4F4F-A7AA-0546-BE19-9A1FD002C87C}"/>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8" name="Footer Placeholder 7">
            <a:extLst>
              <a:ext uri="{FF2B5EF4-FFF2-40B4-BE49-F238E27FC236}">
                <a16:creationId xmlns:a16="http://schemas.microsoft.com/office/drawing/2014/main" id="{5D01A950-5B61-1843-9370-F638C37843DA}"/>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B878331F-901A-994D-BE48-10BF97664C73}"/>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380940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A48B-B89D-1F45-92EB-6D677DF9B5F6}"/>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F332F931-78A7-2044-8053-CA144000DBDE}"/>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4" name="Footer Placeholder 3">
            <a:extLst>
              <a:ext uri="{FF2B5EF4-FFF2-40B4-BE49-F238E27FC236}">
                <a16:creationId xmlns:a16="http://schemas.microsoft.com/office/drawing/2014/main" id="{4B42B795-9D74-604C-B856-4CCC7284BB6F}"/>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372A85E5-C00F-A343-8840-C35D4B27C0EA}"/>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2797619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ABCB7-B1A5-EF40-B209-B44096EEF245}"/>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3" name="Footer Placeholder 2">
            <a:extLst>
              <a:ext uri="{FF2B5EF4-FFF2-40B4-BE49-F238E27FC236}">
                <a16:creationId xmlns:a16="http://schemas.microsoft.com/office/drawing/2014/main" id="{0D0352D0-CFDB-EB45-9145-2E2FC7F225B7}"/>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D4CA0F11-DAFC-E340-8CF4-7742174AEB10}"/>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148927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9718-E917-1647-BDD2-4A5C4DCF0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07B7116E-E050-8C4D-91F7-8A3F1F1AF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EEE069D7-A8BA-D348-8426-10307BDEB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01D38-4593-8345-8DC2-82D210742688}"/>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6" name="Footer Placeholder 5">
            <a:extLst>
              <a:ext uri="{FF2B5EF4-FFF2-40B4-BE49-F238E27FC236}">
                <a16:creationId xmlns:a16="http://schemas.microsoft.com/office/drawing/2014/main" id="{63B2C023-BAA7-FA41-8A7B-7DB97FD27C65}"/>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7A82FD37-9B41-2D42-9346-E45A4688A6BE}"/>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323845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87FB-2A2F-EC4E-A2AC-0EED71DBA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2ADD8D91-440B-B84A-A8C4-C13A330D4F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609412A8-08AA-0C4A-AE17-13701915A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7FAADB-46DD-6B49-9504-CDC48F975F58}"/>
              </a:ext>
            </a:extLst>
          </p:cNvPr>
          <p:cNvSpPr>
            <a:spLocks noGrp="1"/>
          </p:cNvSpPr>
          <p:nvPr>
            <p:ph type="dt" sz="half" idx="10"/>
          </p:nvPr>
        </p:nvSpPr>
        <p:spPr/>
        <p:txBody>
          <a:bodyPr/>
          <a:lstStyle/>
          <a:p>
            <a:fld id="{FFF0E4C3-203A-F04F-BCF4-D3554FC4A405}" type="datetimeFigureOut">
              <a:rPr lang="en-CN" smtClean="0"/>
              <a:t>2021/11/5</a:t>
            </a:fld>
            <a:endParaRPr lang="en-CN"/>
          </a:p>
        </p:txBody>
      </p:sp>
      <p:sp>
        <p:nvSpPr>
          <p:cNvPr id="6" name="Footer Placeholder 5">
            <a:extLst>
              <a:ext uri="{FF2B5EF4-FFF2-40B4-BE49-F238E27FC236}">
                <a16:creationId xmlns:a16="http://schemas.microsoft.com/office/drawing/2014/main" id="{A03A3912-73CE-EA45-8C30-182053805A2A}"/>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4881FDF3-240E-674F-96DA-2E3AA0426A05}"/>
              </a:ext>
            </a:extLst>
          </p:cNvPr>
          <p:cNvSpPr>
            <a:spLocks noGrp="1"/>
          </p:cNvSpPr>
          <p:nvPr>
            <p:ph type="sldNum" sz="quarter" idx="12"/>
          </p:nvPr>
        </p:nvSpPr>
        <p:spPr/>
        <p:txBody>
          <a:bodyPr/>
          <a:lstStyle/>
          <a:p>
            <a:fld id="{E1781929-7565-304F-99DC-2BF2B2552A87}" type="slidenum">
              <a:rPr lang="en-CN" smtClean="0"/>
              <a:t>‹#›</a:t>
            </a:fld>
            <a:endParaRPr lang="en-CN"/>
          </a:p>
        </p:txBody>
      </p:sp>
    </p:spTree>
    <p:extLst>
      <p:ext uri="{BB962C8B-B14F-4D97-AF65-F5344CB8AC3E}">
        <p14:creationId xmlns:p14="http://schemas.microsoft.com/office/powerpoint/2010/main" val="409323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429743-3C4D-A548-B67F-C0D318761E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DBC9D445-2F51-F942-8CFD-7385C1011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F785B4D8-7D73-4C41-AC66-03767E26A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0E4C3-203A-F04F-BCF4-D3554FC4A405}" type="datetimeFigureOut">
              <a:rPr lang="en-CN" smtClean="0"/>
              <a:t>2021/11/5</a:t>
            </a:fld>
            <a:endParaRPr lang="en-CN"/>
          </a:p>
        </p:txBody>
      </p:sp>
      <p:sp>
        <p:nvSpPr>
          <p:cNvPr id="5" name="Footer Placeholder 4">
            <a:extLst>
              <a:ext uri="{FF2B5EF4-FFF2-40B4-BE49-F238E27FC236}">
                <a16:creationId xmlns:a16="http://schemas.microsoft.com/office/drawing/2014/main" id="{91D91C0E-F5B7-6347-918C-94C90E878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a:extLst>
              <a:ext uri="{FF2B5EF4-FFF2-40B4-BE49-F238E27FC236}">
                <a16:creationId xmlns:a16="http://schemas.microsoft.com/office/drawing/2014/main" id="{EAE58060-C2CE-3B4B-9B5B-2B80112B3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81929-7565-304F-99DC-2BF2B2552A87}" type="slidenum">
              <a:rPr lang="en-CN" smtClean="0"/>
              <a:t>‹#›</a:t>
            </a:fld>
            <a:endParaRPr lang="en-CN"/>
          </a:p>
        </p:txBody>
      </p:sp>
    </p:spTree>
    <p:extLst>
      <p:ext uri="{BB962C8B-B14F-4D97-AF65-F5344CB8AC3E}">
        <p14:creationId xmlns:p14="http://schemas.microsoft.com/office/powerpoint/2010/main" val="4274380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F0A9-3A65-774B-A353-3C8D58338844}"/>
              </a:ext>
            </a:extLst>
          </p:cNvPr>
          <p:cNvSpPr>
            <a:spLocks noGrp="1"/>
          </p:cNvSpPr>
          <p:nvPr>
            <p:ph type="ctrTitle"/>
          </p:nvPr>
        </p:nvSpPr>
        <p:spPr>
          <a:xfrm>
            <a:off x="1206230" y="1900575"/>
            <a:ext cx="9779540" cy="2387600"/>
          </a:xfrm>
        </p:spPr>
        <p:txBody>
          <a:bodyPr>
            <a:normAutofit fontScale="90000"/>
          </a:bodyPr>
          <a:lstStyle/>
          <a:p>
            <a:r>
              <a:rPr lang="en-US" b="1" dirty="0"/>
              <a:t>Global maps of the magnetic field in the solar corona </a:t>
            </a:r>
            <a:br>
              <a:rPr lang="en-US" dirty="0"/>
            </a:br>
            <a:endParaRPr lang="en-CN" dirty="0"/>
          </a:p>
        </p:txBody>
      </p:sp>
      <p:sp>
        <p:nvSpPr>
          <p:cNvPr id="3" name="Subtitle 2">
            <a:extLst>
              <a:ext uri="{FF2B5EF4-FFF2-40B4-BE49-F238E27FC236}">
                <a16:creationId xmlns:a16="http://schemas.microsoft.com/office/drawing/2014/main" id="{F2AF850E-C968-4346-8495-E436C63F912D}"/>
              </a:ext>
            </a:extLst>
          </p:cNvPr>
          <p:cNvSpPr>
            <a:spLocks noGrp="1"/>
          </p:cNvSpPr>
          <p:nvPr>
            <p:ph type="subTitle" idx="1"/>
          </p:nvPr>
        </p:nvSpPr>
        <p:spPr>
          <a:xfrm>
            <a:off x="1524000" y="4506710"/>
            <a:ext cx="9144000" cy="1655762"/>
          </a:xfrm>
        </p:spPr>
        <p:txBody>
          <a:bodyPr>
            <a:normAutofit lnSpcReduction="10000"/>
          </a:bodyPr>
          <a:lstStyle/>
          <a:p>
            <a:r>
              <a:rPr lang="en-CN" b="1" dirty="0"/>
              <a:t>Author: </a:t>
            </a:r>
            <a:r>
              <a:rPr lang="en-US" dirty="0" err="1"/>
              <a:t>Zihao</a:t>
            </a:r>
            <a:r>
              <a:rPr lang="en-US" dirty="0"/>
              <a:t> Yang , Christian </a:t>
            </a:r>
            <a:r>
              <a:rPr lang="en-US" dirty="0" err="1"/>
              <a:t>Bethge</a:t>
            </a:r>
            <a:r>
              <a:rPr lang="en-US" dirty="0"/>
              <a:t> , Hui Tian, Steven </a:t>
            </a:r>
            <a:r>
              <a:rPr lang="en-US" dirty="0" err="1"/>
              <a:t>Tomczyk</a:t>
            </a:r>
            <a:r>
              <a:rPr lang="en-US" dirty="0"/>
              <a:t>, et al</a:t>
            </a:r>
          </a:p>
          <a:p>
            <a:endParaRPr lang="en-US" dirty="0"/>
          </a:p>
          <a:p>
            <a:r>
              <a:rPr lang="en-US" b="1" dirty="0"/>
              <a:t>Speaker: </a:t>
            </a:r>
            <a:r>
              <a:rPr lang="en-US" dirty="0" err="1">
                <a:latin typeface="SimHei" panose="02010609060101010101" pitchFamily="49" charset="-122"/>
                <a:ea typeface="SimHei" panose="02010609060101010101" pitchFamily="49" charset="-122"/>
              </a:rPr>
              <a:t>眭策</a:t>
            </a:r>
            <a:endParaRPr lang="en-US" dirty="0">
              <a:latin typeface="SimHei" panose="02010609060101010101" pitchFamily="49" charset="-122"/>
              <a:ea typeface="SimHei" panose="02010609060101010101" pitchFamily="49" charset="-122"/>
            </a:endParaRPr>
          </a:p>
          <a:p>
            <a:r>
              <a:rPr lang="en-US" dirty="0"/>
              <a:t> </a:t>
            </a:r>
          </a:p>
          <a:p>
            <a:endParaRPr lang="en-US" dirty="0"/>
          </a:p>
          <a:p>
            <a:endParaRPr lang="en-US" dirty="0"/>
          </a:p>
          <a:p>
            <a:endParaRPr lang="en-CN" dirty="0"/>
          </a:p>
        </p:txBody>
      </p:sp>
    </p:spTree>
    <p:extLst>
      <p:ext uri="{BB962C8B-B14F-4D97-AF65-F5344CB8AC3E}">
        <p14:creationId xmlns:p14="http://schemas.microsoft.com/office/powerpoint/2010/main" val="110309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8491-96C1-AE48-80DB-47124D528834}"/>
              </a:ext>
            </a:extLst>
          </p:cNvPr>
          <p:cNvSpPr>
            <a:spLocks noGrp="1"/>
          </p:cNvSpPr>
          <p:nvPr>
            <p:ph type="title"/>
          </p:nvPr>
        </p:nvSpPr>
        <p:spPr>
          <a:xfrm>
            <a:off x="3290786" y="2766218"/>
            <a:ext cx="5610428" cy="1325563"/>
          </a:xfrm>
        </p:spPr>
        <p:txBody>
          <a:bodyPr>
            <a:normAutofit fontScale="90000"/>
          </a:bodyPr>
          <a:lstStyle/>
          <a:p>
            <a:r>
              <a:rPr lang="en-CN" sz="6600" b="1" dirty="0"/>
              <a:t>Methods</a:t>
            </a:r>
            <a:r>
              <a:rPr lang="en-CN" sz="6600" dirty="0"/>
              <a:t>&amp;</a:t>
            </a:r>
            <a:r>
              <a:rPr lang="en-CN" sz="6600" b="1" dirty="0"/>
              <a:t>Results</a:t>
            </a:r>
          </a:p>
        </p:txBody>
      </p:sp>
    </p:spTree>
    <p:extLst>
      <p:ext uri="{BB962C8B-B14F-4D97-AF65-F5344CB8AC3E}">
        <p14:creationId xmlns:p14="http://schemas.microsoft.com/office/powerpoint/2010/main" val="315545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First Detection of </a:t>
            </a:r>
            <a:r>
              <a:rPr lang="en-US" b="1" dirty="0"/>
              <a:t>Alfvén Wave </a:t>
            </a:r>
            <a:r>
              <a:rPr lang="en-US" sz="2400" b="1" dirty="0"/>
              <a:t>(Steven </a:t>
            </a:r>
            <a:r>
              <a:rPr lang="en-US" sz="2400" b="1" dirty="0" err="1"/>
              <a:t>Tomczyk</a:t>
            </a:r>
            <a:r>
              <a:rPr lang="en-US" sz="2400" b="1" dirty="0"/>
              <a:t> et al 2007)</a:t>
            </a:r>
            <a:r>
              <a:rPr lang="en-CN" sz="2400" b="1" dirty="0"/>
              <a:t> </a:t>
            </a:r>
            <a:endParaRPr lang="en-CN" b="1" dirty="0"/>
          </a:p>
        </p:txBody>
      </p:sp>
      <p:pic>
        <p:nvPicPr>
          <p:cNvPr id="3" name="Picture 2">
            <a:extLst>
              <a:ext uri="{FF2B5EF4-FFF2-40B4-BE49-F238E27FC236}">
                <a16:creationId xmlns:a16="http://schemas.microsoft.com/office/drawing/2014/main" id="{1EE56F2C-60D1-BE4B-9C90-0D3236350517}"/>
              </a:ext>
            </a:extLst>
          </p:cNvPr>
          <p:cNvPicPr>
            <a:picLocks noChangeAspect="1"/>
          </p:cNvPicPr>
          <p:nvPr/>
        </p:nvPicPr>
        <p:blipFill>
          <a:blip r:embed="rId2"/>
          <a:stretch>
            <a:fillRect/>
          </a:stretch>
        </p:blipFill>
        <p:spPr>
          <a:xfrm>
            <a:off x="838199" y="1768474"/>
            <a:ext cx="3315511" cy="3753273"/>
          </a:xfrm>
          <a:prstGeom prst="rect">
            <a:avLst/>
          </a:prstGeom>
        </p:spPr>
      </p:pic>
      <p:sp>
        <p:nvSpPr>
          <p:cNvPr id="9" name="TextBox 8">
            <a:extLst>
              <a:ext uri="{FF2B5EF4-FFF2-40B4-BE49-F238E27FC236}">
                <a16:creationId xmlns:a16="http://schemas.microsoft.com/office/drawing/2014/main" id="{20CF285B-E13F-434B-B36F-FB7DF466ECA4}"/>
              </a:ext>
            </a:extLst>
          </p:cNvPr>
          <p:cNvSpPr txBox="1"/>
          <p:nvPr/>
        </p:nvSpPr>
        <p:spPr>
          <a:xfrm>
            <a:off x="387483" y="5890257"/>
            <a:ext cx="4216941" cy="369332"/>
          </a:xfrm>
          <a:prstGeom prst="rect">
            <a:avLst/>
          </a:prstGeom>
          <a:noFill/>
        </p:spPr>
        <p:txBody>
          <a:bodyPr wrap="square">
            <a:spAutoFit/>
          </a:bodyPr>
          <a:lstStyle/>
          <a:p>
            <a:r>
              <a:rPr lang="en-US" sz="1800" dirty="0">
                <a:effectLst/>
                <a:latin typeface="AdvTTdeec4450"/>
              </a:rPr>
              <a:t>Coronal Multi-Channel Polarimeter (</a:t>
            </a:r>
            <a:r>
              <a:rPr lang="en-US" sz="1800" dirty="0" err="1">
                <a:effectLst/>
                <a:latin typeface="AdvTTdeec4450"/>
              </a:rPr>
              <a:t>CoMP</a:t>
            </a:r>
            <a:r>
              <a:rPr lang="en-US" sz="1800" dirty="0">
                <a:effectLst/>
                <a:latin typeface="AdvTTdeec4450"/>
              </a:rPr>
              <a:t>) </a:t>
            </a:r>
            <a:endParaRPr lang="en-US" dirty="0"/>
          </a:p>
        </p:txBody>
      </p:sp>
      <p:sp>
        <p:nvSpPr>
          <p:cNvPr id="11" name="TextBox 10">
            <a:extLst>
              <a:ext uri="{FF2B5EF4-FFF2-40B4-BE49-F238E27FC236}">
                <a16:creationId xmlns:a16="http://schemas.microsoft.com/office/drawing/2014/main" id="{9870E0A3-FFB7-AE4B-A614-DA69A90B7CCF}"/>
              </a:ext>
            </a:extLst>
          </p:cNvPr>
          <p:cNvSpPr txBox="1"/>
          <p:nvPr/>
        </p:nvSpPr>
        <p:spPr>
          <a:xfrm>
            <a:off x="4604424" y="3137278"/>
            <a:ext cx="7349247" cy="1015663"/>
          </a:xfrm>
          <a:prstGeom prst="rect">
            <a:avLst/>
          </a:prstGeom>
          <a:noFill/>
        </p:spPr>
        <p:txBody>
          <a:bodyPr wrap="square">
            <a:spAutoFit/>
          </a:bodyPr>
          <a:lstStyle/>
          <a:p>
            <a:r>
              <a:rPr lang="en-US" sz="2000" dirty="0">
                <a:latin typeface="TimesNewRomanPSMT"/>
              </a:rPr>
              <a:t>      </a:t>
            </a:r>
            <a:r>
              <a:rPr lang="en-US" sz="2000" dirty="0" err="1">
                <a:effectLst/>
                <a:latin typeface="TimesNewRomanPSMT"/>
              </a:rPr>
              <a:t>CoMP</a:t>
            </a:r>
            <a:r>
              <a:rPr lang="en-US" sz="2000" dirty="0">
                <a:effectLst/>
                <a:latin typeface="TimesNewRomanPSMT"/>
              </a:rPr>
              <a:t> is</a:t>
            </a:r>
            <a:r>
              <a:rPr lang="zh-CN" altLang="en-US" sz="2000" dirty="0">
                <a:effectLst/>
                <a:latin typeface="TimesNewRomanPSMT"/>
              </a:rPr>
              <a:t> </a:t>
            </a:r>
            <a:r>
              <a:rPr lang="en-US" altLang="zh-CN" sz="2000" dirty="0">
                <a:effectLst/>
                <a:latin typeface="TimesNewRomanPSMT"/>
              </a:rPr>
              <a:t>designed to </a:t>
            </a:r>
            <a:r>
              <a:rPr lang="en-US" sz="2000" dirty="0">
                <a:effectLst/>
                <a:latin typeface="TimesNewRomanPSMT"/>
              </a:rPr>
              <a:t>measure the </a:t>
            </a:r>
            <a:r>
              <a:rPr lang="en-US" sz="2000" b="1" dirty="0">
                <a:effectLst/>
                <a:latin typeface="TimesNewRomanPSMT"/>
              </a:rPr>
              <a:t>complete polarization state </a:t>
            </a:r>
            <a:r>
              <a:rPr lang="en-US" sz="2000" dirty="0">
                <a:effectLst/>
                <a:latin typeface="TimesNewRomanPSMT"/>
              </a:rPr>
              <a:t>at the </a:t>
            </a:r>
            <a:r>
              <a:rPr lang="en-US" sz="2000" b="1" dirty="0">
                <a:effectLst/>
                <a:latin typeface="TimesNewRomanPSMT"/>
              </a:rPr>
              <a:t>1074.7 and 1079.8 </a:t>
            </a:r>
            <a:r>
              <a:rPr lang="en-US" sz="2000" b="1" dirty="0" err="1">
                <a:effectLst/>
                <a:latin typeface="TimesNewRomanPSMT"/>
              </a:rPr>
              <a:t>FeXIII</a:t>
            </a:r>
            <a:r>
              <a:rPr lang="en-US" sz="2000" b="1" dirty="0">
                <a:effectLst/>
                <a:latin typeface="TimesNewRomanPSMT"/>
              </a:rPr>
              <a:t> coronal emission lines</a:t>
            </a:r>
            <a:r>
              <a:rPr lang="zh-CN" altLang="en-US" sz="2000" b="1" dirty="0">
                <a:effectLst/>
                <a:latin typeface="TimesNewRomanPSMT"/>
              </a:rPr>
              <a:t> </a:t>
            </a:r>
            <a:r>
              <a:rPr lang="en-US" sz="2000" dirty="0"/>
              <a:t>in order to constrain the strength and orientation of coronal magnetic fields. </a:t>
            </a:r>
          </a:p>
        </p:txBody>
      </p:sp>
    </p:spTree>
    <p:extLst>
      <p:ext uri="{BB962C8B-B14F-4D97-AF65-F5344CB8AC3E}">
        <p14:creationId xmlns:p14="http://schemas.microsoft.com/office/powerpoint/2010/main" val="3095914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First Detection</a:t>
            </a:r>
          </a:p>
        </p:txBody>
      </p:sp>
      <p:pic>
        <p:nvPicPr>
          <p:cNvPr id="4" name="Picture 3">
            <a:extLst>
              <a:ext uri="{FF2B5EF4-FFF2-40B4-BE49-F238E27FC236}">
                <a16:creationId xmlns:a16="http://schemas.microsoft.com/office/drawing/2014/main" id="{5F8EB726-3A30-1242-9CFB-954DEBB258F9}"/>
              </a:ext>
            </a:extLst>
          </p:cNvPr>
          <p:cNvPicPr>
            <a:picLocks noChangeAspect="1"/>
          </p:cNvPicPr>
          <p:nvPr/>
        </p:nvPicPr>
        <p:blipFill>
          <a:blip r:embed="rId3"/>
          <a:stretch>
            <a:fillRect/>
          </a:stretch>
        </p:blipFill>
        <p:spPr>
          <a:xfrm>
            <a:off x="264268" y="1690688"/>
            <a:ext cx="3260929" cy="3974257"/>
          </a:xfrm>
          <a:prstGeom prst="rect">
            <a:avLst/>
          </a:prstGeom>
        </p:spPr>
      </p:pic>
      <p:sp>
        <p:nvSpPr>
          <p:cNvPr id="8" name="TextBox 7">
            <a:extLst>
              <a:ext uri="{FF2B5EF4-FFF2-40B4-BE49-F238E27FC236}">
                <a16:creationId xmlns:a16="http://schemas.microsoft.com/office/drawing/2014/main" id="{7F384558-1A5C-5342-86AD-824434E75CD2}"/>
              </a:ext>
            </a:extLst>
          </p:cNvPr>
          <p:cNvSpPr txBox="1"/>
          <p:nvPr/>
        </p:nvSpPr>
        <p:spPr>
          <a:xfrm>
            <a:off x="3491533" y="3536520"/>
            <a:ext cx="4070115" cy="923330"/>
          </a:xfrm>
          <a:prstGeom prst="rect">
            <a:avLst/>
          </a:prstGeom>
          <a:noFill/>
        </p:spPr>
        <p:txBody>
          <a:bodyPr wrap="square">
            <a:spAutoFit/>
          </a:bodyPr>
          <a:lstStyle/>
          <a:p>
            <a:r>
              <a:rPr lang="en-US" sz="1800" dirty="0">
                <a:effectLst/>
                <a:latin typeface="TimesNewRomanPSMT"/>
              </a:rPr>
              <a:t>Probe </a:t>
            </a:r>
            <a:r>
              <a:rPr lang="en-US" dirty="0">
                <a:latin typeface="TimesNewRomanPSMT"/>
              </a:rPr>
              <a:t>the 1074.7nm </a:t>
            </a:r>
            <a:r>
              <a:rPr lang="en-US" dirty="0" err="1">
                <a:latin typeface="TimesNewRomanPSMT"/>
              </a:rPr>
              <a:t>FeXIII</a:t>
            </a:r>
            <a:r>
              <a:rPr lang="en-US" dirty="0">
                <a:latin typeface="TimesNewRomanPSMT"/>
              </a:rPr>
              <a:t> </a:t>
            </a:r>
            <a:r>
              <a:rPr lang="en-US" sz="1800" dirty="0">
                <a:effectLst/>
                <a:latin typeface="TimesNewRomanPSMT"/>
              </a:rPr>
              <a:t>line’s </a:t>
            </a:r>
            <a:r>
              <a:rPr lang="en-US" sz="1800" b="1" dirty="0">
                <a:effectLst/>
                <a:latin typeface="TimesNewRomanPSMT"/>
              </a:rPr>
              <a:t>intensity, doppler shift </a:t>
            </a:r>
            <a:r>
              <a:rPr lang="en-US" b="1" dirty="0">
                <a:latin typeface="TimesNewRomanPSMT"/>
              </a:rPr>
              <a:t>and polarization </a:t>
            </a:r>
          </a:p>
          <a:p>
            <a:endParaRPr lang="en-CN" dirty="0"/>
          </a:p>
        </p:txBody>
      </p:sp>
      <p:pic>
        <p:nvPicPr>
          <p:cNvPr id="7" name="Picture 6">
            <a:extLst>
              <a:ext uri="{FF2B5EF4-FFF2-40B4-BE49-F238E27FC236}">
                <a16:creationId xmlns:a16="http://schemas.microsoft.com/office/drawing/2014/main" id="{ED9AD7D8-58FF-6742-86FE-4B993C837675}"/>
              </a:ext>
            </a:extLst>
          </p:cNvPr>
          <p:cNvPicPr>
            <a:picLocks noChangeAspect="1"/>
          </p:cNvPicPr>
          <p:nvPr/>
        </p:nvPicPr>
        <p:blipFill rotWithShape="1">
          <a:blip r:embed="rId4"/>
          <a:srcRect t="13734" b="8457"/>
          <a:stretch/>
        </p:blipFill>
        <p:spPr>
          <a:xfrm>
            <a:off x="8847484" y="749629"/>
            <a:ext cx="1775154" cy="2121390"/>
          </a:xfrm>
          <a:prstGeom prst="rect">
            <a:avLst/>
          </a:prstGeom>
        </p:spPr>
      </p:pic>
      <p:sp>
        <p:nvSpPr>
          <p:cNvPr id="12" name="TextBox 11">
            <a:extLst>
              <a:ext uri="{FF2B5EF4-FFF2-40B4-BE49-F238E27FC236}">
                <a16:creationId xmlns:a16="http://schemas.microsoft.com/office/drawing/2014/main" id="{74918A44-1638-1C4D-8C8E-73F02B1A901D}"/>
              </a:ext>
            </a:extLst>
          </p:cNvPr>
          <p:cNvSpPr txBox="1"/>
          <p:nvPr/>
        </p:nvSpPr>
        <p:spPr>
          <a:xfrm>
            <a:off x="8604395" y="3357144"/>
            <a:ext cx="2396248" cy="369332"/>
          </a:xfrm>
          <a:prstGeom prst="rect">
            <a:avLst/>
          </a:prstGeom>
          <a:noFill/>
        </p:spPr>
        <p:txBody>
          <a:bodyPr wrap="square">
            <a:spAutoFit/>
          </a:bodyPr>
          <a:lstStyle/>
          <a:p>
            <a:r>
              <a:rPr lang="en-US" sz="1800" b="1" dirty="0">
                <a:effectLst/>
                <a:latin typeface="TimesNewRomanPSMT"/>
              </a:rPr>
              <a:t>Doppler Velocity Map</a:t>
            </a:r>
            <a:endParaRPr lang="en-CN" dirty="0"/>
          </a:p>
        </p:txBody>
      </p:sp>
      <p:pic>
        <p:nvPicPr>
          <p:cNvPr id="13" name="Picture 12">
            <a:extLst>
              <a:ext uri="{FF2B5EF4-FFF2-40B4-BE49-F238E27FC236}">
                <a16:creationId xmlns:a16="http://schemas.microsoft.com/office/drawing/2014/main" id="{9696F5B9-DCDE-E149-830B-A91944BBD96B}"/>
              </a:ext>
            </a:extLst>
          </p:cNvPr>
          <p:cNvPicPr>
            <a:picLocks noChangeAspect="1"/>
          </p:cNvPicPr>
          <p:nvPr/>
        </p:nvPicPr>
        <p:blipFill rotWithShape="1">
          <a:blip r:embed="rId5"/>
          <a:srcRect t="13743" b="8447"/>
          <a:stretch/>
        </p:blipFill>
        <p:spPr>
          <a:xfrm>
            <a:off x="8921436" y="3817449"/>
            <a:ext cx="1762165" cy="2121391"/>
          </a:xfrm>
          <a:prstGeom prst="rect">
            <a:avLst/>
          </a:prstGeom>
        </p:spPr>
      </p:pic>
      <p:pic>
        <p:nvPicPr>
          <p:cNvPr id="14" name="Picture 13">
            <a:extLst>
              <a:ext uri="{FF2B5EF4-FFF2-40B4-BE49-F238E27FC236}">
                <a16:creationId xmlns:a16="http://schemas.microsoft.com/office/drawing/2014/main" id="{90B8939B-B5AF-4845-B812-74345C4E7D90}"/>
              </a:ext>
            </a:extLst>
          </p:cNvPr>
          <p:cNvPicPr>
            <a:picLocks noChangeAspect="1"/>
          </p:cNvPicPr>
          <p:nvPr/>
        </p:nvPicPr>
        <p:blipFill rotWithShape="1">
          <a:blip r:embed="rId5"/>
          <a:srcRect t="-505" b="91379"/>
          <a:stretch/>
        </p:blipFill>
        <p:spPr>
          <a:xfrm>
            <a:off x="8555635" y="5938840"/>
            <a:ext cx="2615694" cy="369332"/>
          </a:xfrm>
          <a:prstGeom prst="rect">
            <a:avLst/>
          </a:prstGeom>
        </p:spPr>
      </p:pic>
      <p:sp>
        <p:nvSpPr>
          <p:cNvPr id="16" name="TextBox 15">
            <a:extLst>
              <a:ext uri="{FF2B5EF4-FFF2-40B4-BE49-F238E27FC236}">
                <a16:creationId xmlns:a16="http://schemas.microsoft.com/office/drawing/2014/main" id="{20FC2A4A-354E-074A-BF9C-5AF9BBF6C19F}"/>
              </a:ext>
            </a:extLst>
          </p:cNvPr>
          <p:cNvSpPr txBox="1"/>
          <p:nvPr/>
        </p:nvSpPr>
        <p:spPr>
          <a:xfrm>
            <a:off x="7913120" y="6308209"/>
            <a:ext cx="4278879" cy="369332"/>
          </a:xfrm>
          <a:prstGeom prst="rect">
            <a:avLst/>
          </a:prstGeom>
          <a:noFill/>
        </p:spPr>
        <p:txBody>
          <a:bodyPr wrap="square">
            <a:spAutoFit/>
          </a:bodyPr>
          <a:lstStyle/>
          <a:p>
            <a:r>
              <a:rPr lang="en-US" b="1" dirty="0">
                <a:latin typeface="TimesNewRomanPSMT"/>
              </a:rPr>
              <a:t>Magnetic Field Direction Map[Azimuth] </a:t>
            </a:r>
          </a:p>
        </p:txBody>
      </p:sp>
      <p:pic>
        <p:nvPicPr>
          <p:cNvPr id="17" name="Picture 16">
            <a:extLst>
              <a:ext uri="{FF2B5EF4-FFF2-40B4-BE49-F238E27FC236}">
                <a16:creationId xmlns:a16="http://schemas.microsoft.com/office/drawing/2014/main" id="{2F945F26-867D-934A-AB1D-D9304B8A7E16}"/>
              </a:ext>
            </a:extLst>
          </p:cNvPr>
          <p:cNvPicPr>
            <a:picLocks noChangeAspect="1"/>
          </p:cNvPicPr>
          <p:nvPr/>
        </p:nvPicPr>
        <p:blipFill rotWithShape="1">
          <a:blip r:embed="rId4"/>
          <a:srcRect t="-60" b="91140"/>
          <a:stretch/>
        </p:blipFill>
        <p:spPr>
          <a:xfrm>
            <a:off x="8462345" y="2977854"/>
            <a:ext cx="2680348" cy="367200"/>
          </a:xfrm>
          <a:prstGeom prst="rect">
            <a:avLst/>
          </a:prstGeom>
        </p:spPr>
      </p:pic>
      <p:sp>
        <p:nvSpPr>
          <p:cNvPr id="18" name="Right Arrow 17">
            <a:extLst>
              <a:ext uri="{FF2B5EF4-FFF2-40B4-BE49-F238E27FC236}">
                <a16:creationId xmlns:a16="http://schemas.microsoft.com/office/drawing/2014/main" id="{E5C5D6BB-396F-3944-8274-6927E9EB86B7}"/>
              </a:ext>
            </a:extLst>
          </p:cNvPr>
          <p:cNvSpPr/>
          <p:nvPr/>
        </p:nvSpPr>
        <p:spPr>
          <a:xfrm rot="1310105">
            <a:off x="5944581" y="4818859"/>
            <a:ext cx="2558866" cy="1185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pic>
        <p:nvPicPr>
          <p:cNvPr id="19" name="Picture 18">
            <a:extLst>
              <a:ext uri="{FF2B5EF4-FFF2-40B4-BE49-F238E27FC236}">
                <a16:creationId xmlns:a16="http://schemas.microsoft.com/office/drawing/2014/main" id="{4ED6D50D-99AF-8D47-94BB-576BE0A3135F}"/>
              </a:ext>
            </a:extLst>
          </p:cNvPr>
          <p:cNvPicPr>
            <a:picLocks noChangeAspect="1"/>
          </p:cNvPicPr>
          <p:nvPr/>
        </p:nvPicPr>
        <p:blipFill>
          <a:blip r:embed="rId6"/>
          <a:stretch>
            <a:fillRect/>
          </a:stretch>
        </p:blipFill>
        <p:spPr>
          <a:xfrm rot="1332973">
            <a:off x="6032915" y="5052217"/>
            <a:ext cx="1533817" cy="359603"/>
          </a:xfrm>
          <a:prstGeom prst="rect">
            <a:avLst/>
          </a:prstGeom>
        </p:spPr>
      </p:pic>
      <p:sp>
        <p:nvSpPr>
          <p:cNvPr id="20" name="Right Arrow 19">
            <a:extLst>
              <a:ext uri="{FF2B5EF4-FFF2-40B4-BE49-F238E27FC236}">
                <a16:creationId xmlns:a16="http://schemas.microsoft.com/office/drawing/2014/main" id="{A5657F28-0435-BE40-A298-A24522321D56}"/>
              </a:ext>
            </a:extLst>
          </p:cNvPr>
          <p:cNvSpPr/>
          <p:nvPr/>
        </p:nvSpPr>
        <p:spPr>
          <a:xfrm rot="20018450">
            <a:off x="5983570" y="2597272"/>
            <a:ext cx="2558866" cy="1185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22" name="TextBox 21">
            <a:extLst>
              <a:ext uri="{FF2B5EF4-FFF2-40B4-BE49-F238E27FC236}">
                <a16:creationId xmlns:a16="http://schemas.microsoft.com/office/drawing/2014/main" id="{29EC1862-0226-4143-9836-79B7DF01D48B}"/>
              </a:ext>
            </a:extLst>
          </p:cNvPr>
          <p:cNvSpPr txBox="1"/>
          <p:nvPr/>
        </p:nvSpPr>
        <p:spPr>
          <a:xfrm rot="19970480">
            <a:off x="6132333" y="2277291"/>
            <a:ext cx="1795475" cy="369332"/>
          </a:xfrm>
          <a:prstGeom prst="rect">
            <a:avLst/>
          </a:prstGeom>
          <a:noFill/>
        </p:spPr>
        <p:txBody>
          <a:bodyPr wrap="square">
            <a:spAutoFit/>
          </a:bodyPr>
          <a:lstStyle/>
          <a:p>
            <a:r>
              <a:rPr lang="en-US" sz="1800" b="1" dirty="0">
                <a:effectLst/>
                <a:latin typeface="TimesNewRomanPSMT"/>
              </a:rPr>
              <a:t>Doppler Shift </a:t>
            </a:r>
            <a:endParaRPr lang="en-CN" dirty="0"/>
          </a:p>
        </p:txBody>
      </p:sp>
      <p:sp>
        <p:nvSpPr>
          <p:cNvPr id="24" name="TextBox 23">
            <a:extLst>
              <a:ext uri="{FF2B5EF4-FFF2-40B4-BE49-F238E27FC236}">
                <a16:creationId xmlns:a16="http://schemas.microsoft.com/office/drawing/2014/main" id="{51719204-F07A-F644-8E3F-1DD82A1C6183}"/>
              </a:ext>
            </a:extLst>
          </p:cNvPr>
          <p:cNvSpPr txBox="1"/>
          <p:nvPr/>
        </p:nvSpPr>
        <p:spPr>
          <a:xfrm rot="1322863">
            <a:off x="6218211" y="4781885"/>
            <a:ext cx="1445637" cy="369332"/>
          </a:xfrm>
          <a:prstGeom prst="rect">
            <a:avLst/>
          </a:prstGeom>
          <a:noFill/>
        </p:spPr>
        <p:txBody>
          <a:bodyPr wrap="square">
            <a:spAutoFit/>
          </a:bodyPr>
          <a:lstStyle/>
          <a:p>
            <a:r>
              <a:rPr lang="en-US" b="1" dirty="0">
                <a:latin typeface="TimesNewRomanPSMT"/>
              </a:rPr>
              <a:t>Polarization</a:t>
            </a:r>
            <a:endParaRPr lang="en-CN" dirty="0"/>
          </a:p>
        </p:txBody>
      </p:sp>
    </p:spTree>
    <p:extLst>
      <p:ext uri="{BB962C8B-B14F-4D97-AF65-F5344CB8AC3E}">
        <p14:creationId xmlns:p14="http://schemas.microsoft.com/office/powerpoint/2010/main" val="904605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5B4AF9B-4D23-B949-892D-4C82810669C1}"/>
              </a:ext>
            </a:extLst>
          </p:cNvPr>
          <p:cNvPicPr>
            <a:picLocks noChangeAspect="1"/>
          </p:cNvPicPr>
          <p:nvPr/>
        </p:nvPicPr>
        <p:blipFill rotWithShape="1">
          <a:blip r:embed="rId3"/>
          <a:srcRect l="65738" r="958"/>
          <a:stretch/>
        </p:blipFill>
        <p:spPr>
          <a:xfrm>
            <a:off x="7841865" y="3704753"/>
            <a:ext cx="2499099" cy="3153247"/>
          </a:xfrm>
          <a:prstGeom prst="rect">
            <a:avLst/>
          </a:prstGeom>
        </p:spPr>
      </p:pic>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First Detection</a:t>
            </a:r>
          </a:p>
        </p:txBody>
      </p:sp>
      <p:pic>
        <p:nvPicPr>
          <p:cNvPr id="6" name="Picture 5">
            <a:extLst>
              <a:ext uri="{FF2B5EF4-FFF2-40B4-BE49-F238E27FC236}">
                <a16:creationId xmlns:a16="http://schemas.microsoft.com/office/drawing/2014/main" id="{6499D99D-82F0-BC47-A266-351D35D1B067}"/>
              </a:ext>
            </a:extLst>
          </p:cNvPr>
          <p:cNvPicPr>
            <a:picLocks noChangeAspect="1"/>
          </p:cNvPicPr>
          <p:nvPr/>
        </p:nvPicPr>
        <p:blipFill rotWithShape="1">
          <a:blip r:embed="rId3"/>
          <a:srcRect r="65009"/>
          <a:stretch/>
        </p:blipFill>
        <p:spPr>
          <a:xfrm>
            <a:off x="5974864" y="365125"/>
            <a:ext cx="3116551" cy="3742602"/>
          </a:xfrm>
          <a:prstGeom prst="rect">
            <a:avLst/>
          </a:prstGeom>
        </p:spPr>
      </p:pic>
      <p:pic>
        <p:nvPicPr>
          <p:cNvPr id="21" name="Picture 20">
            <a:extLst>
              <a:ext uri="{FF2B5EF4-FFF2-40B4-BE49-F238E27FC236}">
                <a16:creationId xmlns:a16="http://schemas.microsoft.com/office/drawing/2014/main" id="{375A19C5-23C1-884A-BA0E-34758F45E0B8}"/>
              </a:ext>
            </a:extLst>
          </p:cNvPr>
          <p:cNvPicPr>
            <a:picLocks noChangeAspect="1"/>
          </p:cNvPicPr>
          <p:nvPr/>
        </p:nvPicPr>
        <p:blipFill rotWithShape="1">
          <a:blip r:embed="rId3"/>
          <a:srcRect l="35400" r="34212"/>
          <a:stretch/>
        </p:blipFill>
        <p:spPr>
          <a:xfrm>
            <a:off x="9373180" y="365125"/>
            <a:ext cx="2699566" cy="3733046"/>
          </a:xfrm>
          <a:prstGeom prst="rect">
            <a:avLst/>
          </a:prstGeom>
        </p:spPr>
      </p:pic>
      <p:sp>
        <p:nvSpPr>
          <p:cNvPr id="7" name="Right Arrow 6">
            <a:extLst>
              <a:ext uri="{FF2B5EF4-FFF2-40B4-BE49-F238E27FC236}">
                <a16:creationId xmlns:a16="http://schemas.microsoft.com/office/drawing/2014/main" id="{1E32BEEE-6E0B-8F47-AA59-60A85783DD2A}"/>
              </a:ext>
            </a:extLst>
          </p:cNvPr>
          <p:cNvSpPr/>
          <p:nvPr/>
        </p:nvSpPr>
        <p:spPr>
          <a:xfrm>
            <a:off x="4187422" y="3296004"/>
            <a:ext cx="1744985" cy="2659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3" name="TextBox 2">
            <a:extLst>
              <a:ext uri="{FF2B5EF4-FFF2-40B4-BE49-F238E27FC236}">
                <a16:creationId xmlns:a16="http://schemas.microsoft.com/office/drawing/2014/main" id="{F10CFE5B-22F1-7B46-AD45-7C06F8E3532E}"/>
              </a:ext>
            </a:extLst>
          </p:cNvPr>
          <p:cNvSpPr txBox="1"/>
          <p:nvPr/>
        </p:nvSpPr>
        <p:spPr>
          <a:xfrm>
            <a:off x="3999591" y="2926672"/>
            <a:ext cx="2148217" cy="369332"/>
          </a:xfrm>
          <a:prstGeom prst="rect">
            <a:avLst/>
          </a:prstGeom>
          <a:noFill/>
        </p:spPr>
        <p:txBody>
          <a:bodyPr wrap="none" rtlCol="0">
            <a:spAutoFit/>
          </a:bodyPr>
          <a:lstStyle/>
          <a:p>
            <a:r>
              <a:rPr lang="en-CN" dirty="0"/>
              <a:t>Calculate Correlation</a:t>
            </a:r>
          </a:p>
        </p:txBody>
      </p:sp>
      <p:pic>
        <p:nvPicPr>
          <p:cNvPr id="8" name="Picture 7">
            <a:extLst>
              <a:ext uri="{FF2B5EF4-FFF2-40B4-BE49-F238E27FC236}">
                <a16:creationId xmlns:a16="http://schemas.microsoft.com/office/drawing/2014/main" id="{DCD7BFD2-58D5-DC48-A396-61168CCD8492}"/>
              </a:ext>
            </a:extLst>
          </p:cNvPr>
          <p:cNvPicPr>
            <a:picLocks noChangeAspect="1"/>
          </p:cNvPicPr>
          <p:nvPr/>
        </p:nvPicPr>
        <p:blipFill>
          <a:blip r:embed="rId4"/>
          <a:stretch>
            <a:fillRect/>
          </a:stretch>
        </p:blipFill>
        <p:spPr>
          <a:xfrm>
            <a:off x="824591" y="1841500"/>
            <a:ext cx="3175000" cy="3175000"/>
          </a:xfrm>
          <a:prstGeom prst="rect">
            <a:avLst/>
          </a:prstGeom>
        </p:spPr>
      </p:pic>
    </p:spTree>
    <p:extLst>
      <p:ext uri="{BB962C8B-B14F-4D97-AF65-F5344CB8AC3E}">
        <p14:creationId xmlns:p14="http://schemas.microsoft.com/office/powerpoint/2010/main" val="1637548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AA0E0-086D-2C4D-9E55-37FB88A53776}"/>
              </a:ext>
            </a:extLst>
          </p:cNvPr>
          <p:cNvPicPr>
            <a:picLocks noChangeAspect="1"/>
          </p:cNvPicPr>
          <p:nvPr/>
        </p:nvPicPr>
        <p:blipFill rotWithShape="1">
          <a:blip r:embed="rId3"/>
          <a:srcRect t="11145"/>
          <a:stretch/>
        </p:blipFill>
        <p:spPr>
          <a:xfrm>
            <a:off x="1651039" y="4174434"/>
            <a:ext cx="2875084" cy="2683565"/>
          </a:xfrm>
          <a:prstGeom prst="rect">
            <a:avLst/>
          </a:prstGeom>
        </p:spPr>
      </p:pic>
      <p:pic>
        <p:nvPicPr>
          <p:cNvPr id="8" name="Picture 7">
            <a:extLst>
              <a:ext uri="{FF2B5EF4-FFF2-40B4-BE49-F238E27FC236}">
                <a16:creationId xmlns:a16="http://schemas.microsoft.com/office/drawing/2014/main" id="{951DBD2B-083A-BA43-923C-992F7971C671}"/>
              </a:ext>
            </a:extLst>
          </p:cNvPr>
          <p:cNvPicPr>
            <a:picLocks noChangeAspect="1"/>
          </p:cNvPicPr>
          <p:nvPr/>
        </p:nvPicPr>
        <p:blipFill rotWithShape="1">
          <a:blip r:embed="rId4"/>
          <a:srcRect l="65738" t="19372" r="958"/>
          <a:stretch/>
        </p:blipFill>
        <p:spPr>
          <a:xfrm>
            <a:off x="1804285" y="1391478"/>
            <a:ext cx="2704807" cy="2751684"/>
          </a:xfrm>
          <a:prstGeom prst="rect">
            <a:avLst/>
          </a:prstGeom>
        </p:spPr>
      </p:pic>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First Detection</a:t>
            </a:r>
          </a:p>
        </p:txBody>
      </p:sp>
      <p:sp>
        <p:nvSpPr>
          <p:cNvPr id="10" name="Right Arrow 9">
            <a:extLst>
              <a:ext uri="{FF2B5EF4-FFF2-40B4-BE49-F238E27FC236}">
                <a16:creationId xmlns:a16="http://schemas.microsoft.com/office/drawing/2014/main" id="{C33A4CDA-50CD-154B-9A63-CFE63611CBF9}"/>
              </a:ext>
            </a:extLst>
          </p:cNvPr>
          <p:cNvSpPr/>
          <p:nvPr/>
        </p:nvSpPr>
        <p:spPr>
          <a:xfrm>
            <a:off x="4602684" y="2461571"/>
            <a:ext cx="1142133" cy="202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1" name="Right Arrow 10">
            <a:extLst>
              <a:ext uri="{FF2B5EF4-FFF2-40B4-BE49-F238E27FC236}">
                <a16:creationId xmlns:a16="http://schemas.microsoft.com/office/drawing/2014/main" id="{61F18223-0C5B-4943-B3C5-8E8DB62D6C85}"/>
              </a:ext>
            </a:extLst>
          </p:cNvPr>
          <p:cNvSpPr/>
          <p:nvPr/>
        </p:nvSpPr>
        <p:spPr>
          <a:xfrm>
            <a:off x="4602684" y="4917310"/>
            <a:ext cx="1142133" cy="202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E857147-8C34-9940-A437-6E2B427FA9E6}"/>
                  </a:ext>
                </a:extLst>
              </p:cNvPr>
              <p:cNvSpPr txBox="1"/>
              <p:nvPr/>
            </p:nvSpPr>
            <p:spPr>
              <a:xfrm>
                <a:off x="5980872" y="2367210"/>
                <a:ext cx="6097656" cy="400110"/>
              </a:xfrm>
              <a:prstGeom prst="rect">
                <a:avLst/>
              </a:prstGeom>
              <a:noFill/>
            </p:spPr>
            <p:txBody>
              <a:bodyPr wrap="square">
                <a:spAutoFit/>
              </a:bodyPr>
              <a:lstStyle/>
              <a:p>
                <a:r>
                  <a:rPr lang="en-US" sz="2000" dirty="0">
                    <a:latin typeface="AdvTT3713a231"/>
                  </a:rPr>
                  <a:t>P</a:t>
                </a:r>
                <a:r>
                  <a:rPr lang="en-US" sz="2000" dirty="0">
                    <a:effectLst/>
                    <a:latin typeface="AdvTT3713a231"/>
                  </a:rPr>
                  <a:t>hase Speeds </a:t>
                </a:r>
                <a:r>
                  <a:rPr lang="zh-CN" altLang="en-US" sz="2000" dirty="0">
                    <a:effectLst/>
                    <a:latin typeface="AdvTT3713a231"/>
                  </a:rPr>
                  <a:t> </a:t>
                </a:r>
                <a14:m>
                  <m:oMath xmlns:m="http://schemas.openxmlformats.org/officeDocument/2006/math">
                    <m:r>
                      <a:rPr lang="en-US" altLang="zh-CN" sz="2000" b="0" i="0" smtClean="0">
                        <a:latin typeface="Cambria Math" panose="02040503050406030204" pitchFamily="18" charset="0"/>
                      </a:rPr>
                      <m:t>~</m:t>
                    </m:r>
                    <m:r>
                      <a:rPr lang="en-US" altLang="zh-CN" sz="2000">
                        <a:latin typeface="Cambria Math" panose="02040503050406030204" pitchFamily="18" charset="0"/>
                      </a:rPr>
                      <m:t>2</m:t>
                    </m:r>
                    <m:r>
                      <a:rPr lang="en-US" altLang="zh-CN" sz="2000" b="0" i="0" smtClean="0">
                        <a:latin typeface="Cambria Math" panose="02040503050406030204" pitchFamily="18" charset="0"/>
                      </a:rPr>
                      <m:t> </m:t>
                    </m:r>
                    <m:r>
                      <m:rPr>
                        <m:sty m:val="p"/>
                      </m:rPr>
                      <a:rPr lang="en-US" altLang="zh-CN" sz="2000" b="0" i="0" smtClean="0">
                        <a:effectLst/>
                        <a:latin typeface="Cambria Math" panose="02040503050406030204" pitchFamily="18" charset="0"/>
                      </a:rPr>
                      <m:t>M</m:t>
                    </m:r>
                    <m:r>
                      <a:rPr lang="en-US" altLang="zh-CN" sz="2000" b="0" i="1" smtClean="0">
                        <a:effectLst/>
                        <a:latin typeface="Cambria Math" panose="02040503050406030204" pitchFamily="18" charset="0"/>
                      </a:rPr>
                      <m:t>𝑚</m:t>
                    </m:r>
                    <m:r>
                      <a:rPr lang="en-US" altLang="zh-CN" sz="2000" b="0" i="1" smtClean="0">
                        <a:effectLst/>
                        <a:latin typeface="Cambria Math" panose="02040503050406030204" pitchFamily="18" charset="0"/>
                      </a:rPr>
                      <m:t>/</m:t>
                    </m:r>
                    <m:r>
                      <a:rPr lang="en-US" altLang="zh-CN" sz="2000" b="0" i="1" smtClean="0">
                        <a:effectLst/>
                        <a:latin typeface="Cambria Math" panose="02040503050406030204" pitchFamily="18" charset="0"/>
                      </a:rPr>
                      <m:t>𝑠</m:t>
                    </m:r>
                  </m:oMath>
                </a14:m>
                <a:r>
                  <a:rPr lang="en-US" sz="2000" dirty="0">
                    <a:effectLst/>
                    <a:latin typeface="AdvTT3713a231"/>
                  </a:rPr>
                  <a:t> </a:t>
                </a:r>
                <a:endParaRPr lang="en-US" sz="2000" dirty="0"/>
              </a:p>
            </p:txBody>
          </p:sp>
        </mc:Choice>
        <mc:Fallback xmlns="">
          <p:sp>
            <p:nvSpPr>
              <p:cNvPr id="13" name="TextBox 12">
                <a:extLst>
                  <a:ext uri="{FF2B5EF4-FFF2-40B4-BE49-F238E27FC236}">
                    <a16:creationId xmlns:a16="http://schemas.microsoft.com/office/drawing/2014/main" id="{4E857147-8C34-9940-A437-6E2B427FA9E6}"/>
                  </a:ext>
                </a:extLst>
              </p:cNvPr>
              <p:cNvSpPr txBox="1">
                <a:spLocks noRot="1" noChangeAspect="1" noMove="1" noResize="1" noEditPoints="1" noAdjustHandles="1" noChangeArrowheads="1" noChangeShapeType="1" noTextEdit="1"/>
              </p:cNvSpPr>
              <p:nvPr/>
            </p:nvSpPr>
            <p:spPr>
              <a:xfrm>
                <a:off x="5980872" y="2367210"/>
                <a:ext cx="6097656" cy="400110"/>
              </a:xfrm>
              <a:prstGeom prst="rect">
                <a:avLst/>
              </a:prstGeom>
              <a:blipFill>
                <a:blip r:embed="rId5"/>
                <a:stretch>
                  <a:fillRect l="-832" t="-9375" b="-28125"/>
                </a:stretch>
              </a:blipFill>
            </p:spPr>
            <p:txBody>
              <a:bodyPr/>
              <a:lstStyle/>
              <a:p>
                <a:r>
                  <a:rPr lang="en-CN">
                    <a:noFill/>
                  </a:rPr>
                  <a:t> </a:t>
                </a:r>
              </a:p>
            </p:txBody>
          </p:sp>
        </mc:Fallback>
      </mc:AlternateContent>
      <p:sp>
        <p:nvSpPr>
          <p:cNvPr id="15" name="TextBox 14">
            <a:extLst>
              <a:ext uri="{FF2B5EF4-FFF2-40B4-BE49-F238E27FC236}">
                <a16:creationId xmlns:a16="http://schemas.microsoft.com/office/drawing/2014/main" id="{427AF4E6-A487-AD44-86DE-C99FFEDF9756}"/>
              </a:ext>
            </a:extLst>
          </p:cNvPr>
          <p:cNvSpPr txBox="1"/>
          <p:nvPr/>
        </p:nvSpPr>
        <p:spPr>
          <a:xfrm>
            <a:off x="5821378" y="4833702"/>
            <a:ext cx="6097656" cy="369332"/>
          </a:xfrm>
          <a:prstGeom prst="rect">
            <a:avLst/>
          </a:prstGeom>
          <a:noFill/>
        </p:spPr>
        <p:txBody>
          <a:bodyPr wrap="square">
            <a:spAutoFit/>
          </a:bodyPr>
          <a:lstStyle/>
          <a:p>
            <a:r>
              <a:rPr lang="en-US" sz="1800" dirty="0">
                <a:effectLst/>
                <a:latin typeface="AdvTT3713a231"/>
              </a:rPr>
              <a:t>Waves Propagate Along Field Lines </a:t>
            </a:r>
            <a:endParaRPr lang="en-US" dirty="0"/>
          </a:p>
        </p:txBody>
      </p:sp>
      <p:sp>
        <p:nvSpPr>
          <p:cNvPr id="16" name="Right Arrow 15">
            <a:extLst>
              <a:ext uri="{FF2B5EF4-FFF2-40B4-BE49-F238E27FC236}">
                <a16:creationId xmlns:a16="http://schemas.microsoft.com/office/drawing/2014/main" id="{F54C1F58-EE52-184A-9769-408BEFC9FB02}"/>
              </a:ext>
            </a:extLst>
          </p:cNvPr>
          <p:cNvSpPr/>
          <p:nvPr/>
        </p:nvSpPr>
        <p:spPr>
          <a:xfrm rot="1970028">
            <a:off x="8686765" y="2856118"/>
            <a:ext cx="1142133" cy="202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7" name="Right Arrow 16">
            <a:extLst>
              <a:ext uri="{FF2B5EF4-FFF2-40B4-BE49-F238E27FC236}">
                <a16:creationId xmlns:a16="http://schemas.microsoft.com/office/drawing/2014/main" id="{24166E9A-BF3B-D048-A940-8BA48CCB87A0}"/>
              </a:ext>
            </a:extLst>
          </p:cNvPr>
          <p:cNvSpPr/>
          <p:nvPr/>
        </p:nvSpPr>
        <p:spPr>
          <a:xfrm rot="19322138">
            <a:off x="8651721" y="4359013"/>
            <a:ext cx="1142133" cy="202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8" name="TextBox 17">
            <a:extLst>
              <a:ext uri="{FF2B5EF4-FFF2-40B4-BE49-F238E27FC236}">
                <a16:creationId xmlns:a16="http://schemas.microsoft.com/office/drawing/2014/main" id="{D976461A-6E65-A447-80A5-972351188881}"/>
              </a:ext>
            </a:extLst>
          </p:cNvPr>
          <p:cNvSpPr txBox="1"/>
          <p:nvPr/>
        </p:nvSpPr>
        <p:spPr>
          <a:xfrm>
            <a:off x="9728555" y="3459576"/>
            <a:ext cx="2035515" cy="461665"/>
          </a:xfrm>
          <a:prstGeom prst="rect">
            <a:avLst/>
          </a:prstGeom>
          <a:noFill/>
        </p:spPr>
        <p:txBody>
          <a:bodyPr wrap="square">
            <a:spAutoFit/>
          </a:bodyPr>
          <a:lstStyle/>
          <a:p>
            <a:r>
              <a:rPr lang="en-US" sz="2400" b="1" dirty="0"/>
              <a:t>Alfvén Wave!</a:t>
            </a:r>
          </a:p>
        </p:txBody>
      </p:sp>
    </p:spTree>
    <p:extLst>
      <p:ext uri="{BB962C8B-B14F-4D97-AF65-F5344CB8AC3E}">
        <p14:creationId xmlns:p14="http://schemas.microsoft.com/office/powerpoint/2010/main" val="1041893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Summary of the </a:t>
            </a:r>
            <a:r>
              <a:rPr lang="en-US" b="1" dirty="0"/>
              <a:t>2007 Paper</a:t>
            </a:r>
            <a:r>
              <a:rPr lang="en-CN" b="1" dirty="0"/>
              <a:t>  </a:t>
            </a:r>
          </a:p>
        </p:txBody>
      </p:sp>
      <p:sp>
        <p:nvSpPr>
          <p:cNvPr id="12" name="TextBox 11">
            <a:extLst>
              <a:ext uri="{FF2B5EF4-FFF2-40B4-BE49-F238E27FC236}">
                <a16:creationId xmlns:a16="http://schemas.microsoft.com/office/drawing/2014/main" id="{0B06B938-83BD-C849-8B27-57307CA524FB}"/>
              </a:ext>
            </a:extLst>
          </p:cNvPr>
          <p:cNvSpPr txBox="1"/>
          <p:nvPr/>
        </p:nvSpPr>
        <p:spPr>
          <a:xfrm>
            <a:off x="46225" y="3126493"/>
            <a:ext cx="2281394" cy="369332"/>
          </a:xfrm>
          <a:prstGeom prst="rect">
            <a:avLst/>
          </a:prstGeom>
          <a:noFill/>
        </p:spPr>
        <p:txBody>
          <a:bodyPr wrap="none" rtlCol="0">
            <a:spAutoFit/>
          </a:bodyPr>
          <a:lstStyle/>
          <a:p>
            <a:r>
              <a:rPr lang="en-US" dirty="0">
                <a:latin typeface="TimesNewRomanPSMT"/>
              </a:rPr>
              <a:t>1074.7nm </a:t>
            </a:r>
            <a:r>
              <a:rPr lang="en-US" dirty="0" err="1">
                <a:latin typeface="TimesNewRomanPSMT"/>
              </a:rPr>
              <a:t>FeXIII</a:t>
            </a:r>
            <a:r>
              <a:rPr lang="en-US" dirty="0">
                <a:latin typeface="TimesNewRomanPSMT"/>
              </a:rPr>
              <a:t> Line</a:t>
            </a:r>
            <a:endParaRPr lang="en-CN" dirty="0"/>
          </a:p>
        </p:txBody>
      </p:sp>
      <p:sp>
        <p:nvSpPr>
          <p:cNvPr id="14" name="Right Arrow 13">
            <a:extLst>
              <a:ext uri="{FF2B5EF4-FFF2-40B4-BE49-F238E27FC236}">
                <a16:creationId xmlns:a16="http://schemas.microsoft.com/office/drawing/2014/main" id="{0BA2B181-DA72-FA44-9FAC-A6C4812B93FE}"/>
              </a:ext>
            </a:extLst>
          </p:cNvPr>
          <p:cNvSpPr/>
          <p:nvPr/>
        </p:nvSpPr>
        <p:spPr>
          <a:xfrm rot="19677759">
            <a:off x="2398770" y="2793474"/>
            <a:ext cx="780200" cy="2070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9" name="TextBox 18">
            <a:extLst>
              <a:ext uri="{FF2B5EF4-FFF2-40B4-BE49-F238E27FC236}">
                <a16:creationId xmlns:a16="http://schemas.microsoft.com/office/drawing/2014/main" id="{2BCA2931-8E5E-3A43-A4C7-E8B86CD78F04}"/>
              </a:ext>
            </a:extLst>
          </p:cNvPr>
          <p:cNvSpPr txBox="1"/>
          <p:nvPr/>
        </p:nvSpPr>
        <p:spPr>
          <a:xfrm>
            <a:off x="3032875" y="2279134"/>
            <a:ext cx="1596271" cy="369332"/>
          </a:xfrm>
          <a:prstGeom prst="rect">
            <a:avLst/>
          </a:prstGeom>
          <a:noFill/>
        </p:spPr>
        <p:txBody>
          <a:bodyPr wrap="none" rtlCol="0">
            <a:spAutoFit/>
          </a:bodyPr>
          <a:lstStyle/>
          <a:p>
            <a:r>
              <a:rPr lang="en-US" dirty="0"/>
              <a:t>D</a:t>
            </a:r>
            <a:r>
              <a:rPr lang="en-CN" dirty="0"/>
              <a:t>opler velocity</a:t>
            </a:r>
          </a:p>
        </p:txBody>
      </p:sp>
      <p:sp>
        <p:nvSpPr>
          <p:cNvPr id="20" name="TextBox 19">
            <a:extLst>
              <a:ext uri="{FF2B5EF4-FFF2-40B4-BE49-F238E27FC236}">
                <a16:creationId xmlns:a16="http://schemas.microsoft.com/office/drawing/2014/main" id="{98A5D330-6CA0-9448-BF75-156242B22E2C}"/>
              </a:ext>
            </a:extLst>
          </p:cNvPr>
          <p:cNvSpPr txBox="1"/>
          <p:nvPr/>
        </p:nvSpPr>
        <p:spPr>
          <a:xfrm>
            <a:off x="3231979" y="3626956"/>
            <a:ext cx="1286571" cy="369332"/>
          </a:xfrm>
          <a:prstGeom prst="rect">
            <a:avLst/>
          </a:prstGeom>
          <a:noFill/>
        </p:spPr>
        <p:txBody>
          <a:bodyPr wrap="none" rtlCol="0">
            <a:spAutoFit/>
          </a:bodyPr>
          <a:lstStyle/>
          <a:p>
            <a:r>
              <a:rPr lang="en-CN" dirty="0"/>
              <a:t>Polarization</a:t>
            </a:r>
          </a:p>
        </p:txBody>
      </p:sp>
      <p:sp>
        <p:nvSpPr>
          <p:cNvPr id="21" name="Right Arrow 20">
            <a:extLst>
              <a:ext uri="{FF2B5EF4-FFF2-40B4-BE49-F238E27FC236}">
                <a16:creationId xmlns:a16="http://schemas.microsoft.com/office/drawing/2014/main" id="{64D602DA-B718-0248-ABC4-C900A154F13D}"/>
              </a:ext>
            </a:extLst>
          </p:cNvPr>
          <p:cNvSpPr/>
          <p:nvPr/>
        </p:nvSpPr>
        <p:spPr>
          <a:xfrm>
            <a:off x="4576696" y="3754736"/>
            <a:ext cx="1342418" cy="177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22" name="TextBox 21">
            <a:extLst>
              <a:ext uri="{FF2B5EF4-FFF2-40B4-BE49-F238E27FC236}">
                <a16:creationId xmlns:a16="http://schemas.microsoft.com/office/drawing/2014/main" id="{F1E37EA9-6887-2349-AF0C-53874B223D94}"/>
              </a:ext>
            </a:extLst>
          </p:cNvPr>
          <p:cNvSpPr txBox="1"/>
          <p:nvPr/>
        </p:nvSpPr>
        <p:spPr>
          <a:xfrm>
            <a:off x="6024014" y="3626956"/>
            <a:ext cx="2423036" cy="369332"/>
          </a:xfrm>
          <a:prstGeom prst="rect">
            <a:avLst/>
          </a:prstGeom>
          <a:noFill/>
        </p:spPr>
        <p:txBody>
          <a:bodyPr wrap="none" rtlCol="0">
            <a:spAutoFit/>
          </a:bodyPr>
          <a:lstStyle/>
          <a:p>
            <a:r>
              <a:rPr lang="en-US" dirty="0"/>
              <a:t>Magnetic field direction</a:t>
            </a:r>
            <a:endParaRPr lang="en-CN" dirty="0"/>
          </a:p>
        </p:txBody>
      </p:sp>
      <p:sp>
        <p:nvSpPr>
          <p:cNvPr id="24" name="Right Arrow 23">
            <a:extLst>
              <a:ext uri="{FF2B5EF4-FFF2-40B4-BE49-F238E27FC236}">
                <a16:creationId xmlns:a16="http://schemas.microsoft.com/office/drawing/2014/main" id="{799896C3-4CAE-C346-BC45-08554C2DC868}"/>
              </a:ext>
            </a:extLst>
          </p:cNvPr>
          <p:cNvSpPr/>
          <p:nvPr/>
        </p:nvSpPr>
        <p:spPr>
          <a:xfrm>
            <a:off x="4629146" y="2374900"/>
            <a:ext cx="1342418" cy="177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26" name="TextBox 25">
            <a:extLst>
              <a:ext uri="{FF2B5EF4-FFF2-40B4-BE49-F238E27FC236}">
                <a16:creationId xmlns:a16="http://schemas.microsoft.com/office/drawing/2014/main" id="{7B196518-8667-2E4B-A2D9-37DEC2C82420}"/>
              </a:ext>
            </a:extLst>
          </p:cNvPr>
          <p:cNvSpPr txBox="1"/>
          <p:nvPr/>
        </p:nvSpPr>
        <p:spPr>
          <a:xfrm>
            <a:off x="4681596" y="2046161"/>
            <a:ext cx="1237518" cy="369332"/>
          </a:xfrm>
          <a:prstGeom prst="rect">
            <a:avLst/>
          </a:prstGeom>
          <a:noFill/>
        </p:spPr>
        <p:txBody>
          <a:bodyPr wrap="none" rtlCol="0">
            <a:spAutoFit/>
          </a:bodyPr>
          <a:lstStyle/>
          <a:p>
            <a:r>
              <a:rPr lang="en-CN" dirty="0"/>
              <a:t>Correlation</a:t>
            </a:r>
          </a:p>
        </p:txBody>
      </p:sp>
      <p:sp>
        <p:nvSpPr>
          <p:cNvPr id="27" name="TextBox 26">
            <a:extLst>
              <a:ext uri="{FF2B5EF4-FFF2-40B4-BE49-F238E27FC236}">
                <a16:creationId xmlns:a16="http://schemas.microsoft.com/office/drawing/2014/main" id="{C08353E3-B59C-F84B-BFDE-784BC278A66B}"/>
              </a:ext>
            </a:extLst>
          </p:cNvPr>
          <p:cNvSpPr txBox="1"/>
          <p:nvPr/>
        </p:nvSpPr>
        <p:spPr>
          <a:xfrm>
            <a:off x="6024014" y="2279134"/>
            <a:ext cx="2697983" cy="646331"/>
          </a:xfrm>
          <a:prstGeom prst="rect">
            <a:avLst/>
          </a:prstGeom>
          <a:noFill/>
        </p:spPr>
        <p:txBody>
          <a:bodyPr wrap="none" rtlCol="0">
            <a:spAutoFit/>
          </a:bodyPr>
          <a:lstStyle/>
          <a:p>
            <a:r>
              <a:rPr lang="en-US" dirty="0"/>
              <a:t>Phase travel time, distance</a:t>
            </a:r>
          </a:p>
          <a:p>
            <a:r>
              <a:rPr lang="en-US" dirty="0"/>
              <a:t>Wave propagation angle,</a:t>
            </a:r>
            <a:endParaRPr lang="en-CN" dirty="0"/>
          </a:p>
        </p:txBody>
      </p:sp>
      <p:sp>
        <p:nvSpPr>
          <p:cNvPr id="28" name="Right Arrow 27">
            <a:extLst>
              <a:ext uri="{FF2B5EF4-FFF2-40B4-BE49-F238E27FC236}">
                <a16:creationId xmlns:a16="http://schemas.microsoft.com/office/drawing/2014/main" id="{B705E9A9-CDE6-5148-923C-5CA5338B736B}"/>
              </a:ext>
            </a:extLst>
          </p:cNvPr>
          <p:cNvSpPr/>
          <p:nvPr/>
        </p:nvSpPr>
        <p:spPr>
          <a:xfrm>
            <a:off x="8770902" y="2374900"/>
            <a:ext cx="800436" cy="177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29" name="TextBox 28">
            <a:extLst>
              <a:ext uri="{FF2B5EF4-FFF2-40B4-BE49-F238E27FC236}">
                <a16:creationId xmlns:a16="http://schemas.microsoft.com/office/drawing/2014/main" id="{DDFF9D89-7AB2-614D-9F97-893D95FF7231}"/>
              </a:ext>
            </a:extLst>
          </p:cNvPr>
          <p:cNvSpPr txBox="1"/>
          <p:nvPr/>
        </p:nvSpPr>
        <p:spPr>
          <a:xfrm>
            <a:off x="8835447" y="2072483"/>
            <a:ext cx="420308" cy="369332"/>
          </a:xfrm>
          <a:prstGeom prst="rect">
            <a:avLst/>
          </a:prstGeom>
          <a:noFill/>
        </p:spPr>
        <p:txBody>
          <a:bodyPr wrap="none" rtlCol="0">
            <a:spAutoFit/>
          </a:bodyPr>
          <a:lstStyle/>
          <a:p>
            <a:r>
              <a:rPr lang="en-CN" dirty="0"/>
              <a:t>Fit</a:t>
            </a:r>
          </a:p>
        </p:txBody>
      </p:sp>
      <p:sp>
        <p:nvSpPr>
          <p:cNvPr id="30" name="TextBox 29">
            <a:extLst>
              <a:ext uri="{FF2B5EF4-FFF2-40B4-BE49-F238E27FC236}">
                <a16:creationId xmlns:a16="http://schemas.microsoft.com/office/drawing/2014/main" id="{CD24E8E9-EDE6-7641-9B39-D235D2BC39E4}"/>
              </a:ext>
            </a:extLst>
          </p:cNvPr>
          <p:cNvSpPr txBox="1"/>
          <p:nvPr/>
        </p:nvSpPr>
        <p:spPr>
          <a:xfrm>
            <a:off x="9554189" y="2279134"/>
            <a:ext cx="1358064" cy="369332"/>
          </a:xfrm>
          <a:prstGeom prst="rect">
            <a:avLst/>
          </a:prstGeom>
          <a:noFill/>
        </p:spPr>
        <p:txBody>
          <a:bodyPr wrap="none" rtlCol="0">
            <a:spAutoFit/>
          </a:bodyPr>
          <a:lstStyle/>
          <a:p>
            <a:r>
              <a:rPr lang="en-US" dirty="0"/>
              <a:t>Phase speed</a:t>
            </a:r>
            <a:endParaRPr lang="en-CN" dirty="0"/>
          </a:p>
        </p:txBody>
      </p:sp>
      <p:sp>
        <p:nvSpPr>
          <p:cNvPr id="31" name="Right Arrow 30">
            <a:extLst>
              <a:ext uri="{FF2B5EF4-FFF2-40B4-BE49-F238E27FC236}">
                <a16:creationId xmlns:a16="http://schemas.microsoft.com/office/drawing/2014/main" id="{563BECEF-D1C5-484A-B366-31F59A480747}"/>
              </a:ext>
            </a:extLst>
          </p:cNvPr>
          <p:cNvSpPr/>
          <p:nvPr/>
        </p:nvSpPr>
        <p:spPr>
          <a:xfrm>
            <a:off x="8709873" y="3714471"/>
            <a:ext cx="863141" cy="1698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32" name="Right Arrow 31">
            <a:extLst>
              <a:ext uri="{FF2B5EF4-FFF2-40B4-BE49-F238E27FC236}">
                <a16:creationId xmlns:a16="http://schemas.microsoft.com/office/drawing/2014/main" id="{338200BE-80DE-2E46-8C75-FE0C64BE5E22}"/>
              </a:ext>
            </a:extLst>
          </p:cNvPr>
          <p:cNvSpPr/>
          <p:nvPr/>
        </p:nvSpPr>
        <p:spPr>
          <a:xfrm rot="1808789">
            <a:off x="8552835" y="3033695"/>
            <a:ext cx="1149712" cy="2128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33" name="TextBox 32">
            <a:extLst>
              <a:ext uri="{FF2B5EF4-FFF2-40B4-BE49-F238E27FC236}">
                <a16:creationId xmlns:a16="http://schemas.microsoft.com/office/drawing/2014/main" id="{5A1F7B11-29F4-504A-B8A1-D6390321C2F6}"/>
              </a:ext>
            </a:extLst>
          </p:cNvPr>
          <p:cNvSpPr txBox="1"/>
          <p:nvPr/>
        </p:nvSpPr>
        <p:spPr>
          <a:xfrm>
            <a:off x="9621274" y="3616646"/>
            <a:ext cx="1527213" cy="400110"/>
          </a:xfrm>
          <a:prstGeom prst="rect">
            <a:avLst/>
          </a:prstGeom>
          <a:noFill/>
        </p:spPr>
        <p:txBody>
          <a:bodyPr wrap="none" rtlCol="0">
            <a:spAutoFit/>
          </a:bodyPr>
          <a:lstStyle/>
          <a:p>
            <a:r>
              <a:rPr lang="en-US" sz="2000" b="1" dirty="0"/>
              <a:t>Alfvén Wave</a:t>
            </a:r>
            <a:endParaRPr lang="en-CN" sz="2000" dirty="0"/>
          </a:p>
        </p:txBody>
      </p:sp>
      <p:sp>
        <p:nvSpPr>
          <p:cNvPr id="34" name="Right Arrow 33">
            <a:extLst>
              <a:ext uri="{FF2B5EF4-FFF2-40B4-BE49-F238E27FC236}">
                <a16:creationId xmlns:a16="http://schemas.microsoft.com/office/drawing/2014/main" id="{5D2DF9EB-65FA-2E4F-9326-6E522CF4EC94}"/>
              </a:ext>
            </a:extLst>
          </p:cNvPr>
          <p:cNvSpPr/>
          <p:nvPr/>
        </p:nvSpPr>
        <p:spPr>
          <a:xfrm rot="1940278">
            <a:off x="2398770" y="3484746"/>
            <a:ext cx="780200" cy="2070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35" name="Right Arrow 34">
            <a:extLst>
              <a:ext uri="{FF2B5EF4-FFF2-40B4-BE49-F238E27FC236}">
                <a16:creationId xmlns:a16="http://schemas.microsoft.com/office/drawing/2014/main" id="{4FD7FFD1-A4CE-6E4C-8869-45B4A1B7F60B}"/>
              </a:ext>
            </a:extLst>
          </p:cNvPr>
          <p:cNvSpPr/>
          <p:nvPr/>
        </p:nvSpPr>
        <p:spPr>
          <a:xfrm rot="5400000">
            <a:off x="9788147" y="2976868"/>
            <a:ext cx="847675" cy="19023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pic>
        <p:nvPicPr>
          <p:cNvPr id="3" name="Picture 2">
            <a:extLst>
              <a:ext uri="{FF2B5EF4-FFF2-40B4-BE49-F238E27FC236}">
                <a16:creationId xmlns:a16="http://schemas.microsoft.com/office/drawing/2014/main" id="{E061E2B2-D5D1-4E4B-A34F-1CA84C33932C}"/>
              </a:ext>
            </a:extLst>
          </p:cNvPr>
          <p:cNvPicPr>
            <a:picLocks noChangeAspect="1"/>
          </p:cNvPicPr>
          <p:nvPr/>
        </p:nvPicPr>
        <p:blipFill>
          <a:blip r:embed="rId3"/>
          <a:stretch>
            <a:fillRect/>
          </a:stretch>
        </p:blipFill>
        <p:spPr>
          <a:xfrm>
            <a:off x="2640219" y="4722917"/>
            <a:ext cx="5936912" cy="1473550"/>
          </a:xfrm>
          <a:prstGeom prst="rect">
            <a:avLst/>
          </a:prstGeom>
        </p:spPr>
      </p:pic>
    </p:spTree>
    <p:extLst>
      <p:ext uri="{BB962C8B-B14F-4D97-AF65-F5344CB8AC3E}">
        <p14:creationId xmlns:p14="http://schemas.microsoft.com/office/powerpoint/2010/main" val="2960221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CBD6AF-A9BB-904D-9AED-0448F1224240}"/>
              </a:ext>
            </a:extLst>
          </p:cNvPr>
          <p:cNvPicPr>
            <a:picLocks noChangeAspect="1"/>
          </p:cNvPicPr>
          <p:nvPr/>
        </p:nvPicPr>
        <p:blipFill>
          <a:blip r:embed="rId3"/>
          <a:stretch>
            <a:fillRect/>
          </a:stretch>
        </p:blipFill>
        <p:spPr>
          <a:xfrm>
            <a:off x="92102" y="1319155"/>
            <a:ext cx="8032554" cy="3300588"/>
          </a:xfrm>
          <a:prstGeom prst="rect">
            <a:avLst/>
          </a:prstGeom>
        </p:spPr>
      </p:pic>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pPr algn="ctr"/>
            <a:r>
              <a:rPr lang="en-CN" b="1" dirty="0"/>
              <a:t>Probe the global magnetic field in Corona</a:t>
            </a:r>
            <a:br>
              <a:rPr lang="en-CN" b="1" dirty="0"/>
            </a:br>
            <a:r>
              <a:rPr lang="en-CN" sz="2400" b="1" dirty="0"/>
              <a:t>(</a:t>
            </a:r>
            <a:r>
              <a:rPr lang="en-US" sz="2400" b="1" dirty="0"/>
              <a:t>Yang et al 2020</a:t>
            </a:r>
            <a:r>
              <a:rPr lang="en-CN" sz="2400" b="1" dirty="0"/>
              <a:t>)</a:t>
            </a:r>
            <a:endParaRPr lang="en-CN" b="1" dirty="0"/>
          </a:p>
        </p:txBody>
      </p:sp>
      <p:pic>
        <p:nvPicPr>
          <p:cNvPr id="7" name="Picture 6">
            <a:extLst>
              <a:ext uri="{FF2B5EF4-FFF2-40B4-BE49-F238E27FC236}">
                <a16:creationId xmlns:a16="http://schemas.microsoft.com/office/drawing/2014/main" id="{B44C2E86-C622-4345-9306-84BB37639EAB}"/>
              </a:ext>
            </a:extLst>
          </p:cNvPr>
          <p:cNvPicPr>
            <a:picLocks noChangeAspect="1"/>
          </p:cNvPicPr>
          <p:nvPr/>
        </p:nvPicPr>
        <p:blipFill rotWithShape="1">
          <a:blip r:embed="rId4"/>
          <a:srcRect t="3413"/>
          <a:stretch/>
        </p:blipFill>
        <p:spPr>
          <a:xfrm>
            <a:off x="92102" y="3985680"/>
            <a:ext cx="8032554" cy="2872320"/>
          </a:xfrm>
          <a:prstGeom prst="rect">
            <a:avLst/>
          </a:prstGeom>
        </p:spPr>
      </p:pic>
      <p:sp>
        <p:nvSpPr>
          <p:cNvPr id="9" name="TextBox 8">
            <a:extLst>
              <a:ext uri="{FF2B5EF4-FFF2-40B4-BE49-F238E27FC236}">
                <a16:creationId xmlns:a16="http://schemas.microsoft.com/office/drawing/2014/main" id="{6665C054-28D5-9D44-9511-4EBEC5C493AE}"/>
              </a:ext>
            </a:extLst>
          </p:cNvPr>
          <p:cNvSpPr txBox="1"/>
          <p:nvPr/>
        </p:nvSpPr>
        <p:spPr>
          <a:xfrm>
            <a:off x="8475785" y="3200850"/>
            <a:ext cx="3094892" cy="1569660"/>
          </a:xfrm>
          <a:prstGeom prst="rect">
            <a:avLst/>
          </a:prstGeom>
          <a:noFill/>
        </p:spPr>
        <p:txBody>
          <a:bodyPr wrap="square" rtlCol="0">
            <a:spAutoFit/>
          </a:bodyPr>
          <a:lstStyle/>
          <a:p>
            <a:r>
              <a:rPr lang="en-CN" sz="2400" dirty="0">
                <a:latin typeface="+mj-lt"/>
                <a:ea typeface="+mj-ea"/>
                <a:cs typeface="+mj-cs"/>
              </a:rPr>
              <a:t>Similar Wave Tracking method is used in this work to obtain the </a:t>
            </a:r>
            <a:r>
              <a:rPr lang="en-CN" sz="2400" b="1" dirty="0">
                <a:latin typeface="+mj-lt"/>
                <a:ea typeface="+mj-ea"/>
                <a:cs typeface="+mj-cs"/>
              </a:rPr>
              <a:t>Wave Phase Speed</a:t>
            </a:r>
          </a:p>
        </p:txBody>
      </p:sp>
    </p:spTree>
    <p:extLst>
      <p:ext uri="{BB962C8B-B14F-4D97-AF65-F5344CB8AC3E}">
        <p14:creationId xmlns:p14="http://schemas.microsoft.com/office/powerpoint/2010/main" val="1177743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Probe the global magnetic field</a:t>
            </a:r>
          </a:p>
        </p:txBody>
      </p:sp>
      <p:pic>
        <p:nvPicPr>
          <p:cNvPr id="4" name="Picture 3">
            <a:extLst>
              <a:ext uri="{FF2B5EF4-FFF2-40B4-BE49-F238E27FC236}">
                <a16:creationId xmlns:a16="http://schemas.microsoft.com/office/drawing/2014/main" id="{2D513D2D-1503-E040-B43B-F7E956898E91}"/>
              </a:ext>
            </a:extLst>
          </p:cNvPr>
          <p:cNvPicPr>
            <a:picLocks noChangeAspect="1"/>
          </p:cNvPicPr>
          <p:nvPr/>
        </p:nvPicPr>
        <p:blipFill>
          <a:blip r:embed="rId3"/>
          <a:stretch>
            <a:fillRect/>
          </a:stretch>
        </p:blipFill>
        <p:spPr>
          <a:xfrm>
            <a:off x="316522" y="1580532"/>
            <a:ext cx="8909538" cy="3205386"/>
          </a:xfrm>
          <a:prstGeom prst="rect">
            <a:avLst/>
          </a:prstGeom>
        </p:spPr>
      </p:pic>
      <p:sp>
        <p:nvSpPr>
          <p:cNvPr id="5" name="TextBox 4">
            <a:extLst>
              <a:ext uri="{FF2B5EF4-FFF2-40B4-BE49-F238E27FC236}">
                <a16:creationId xmlns:a16="http://schemas.microsoft.com/office/drawing/2014/main" id="{DBDC57C3-9077-D447-BF99-B00D985E4FED}"/>
              </a:ext>
            </a:extLst>
          </p:cNvPr>
          <p:cNvSpPr txBox="1"/>
          <p:nvPr/>
        </p:nvSpPr>
        <p:spPr>
          <a:xfrm>
            <a:off x="720969" y="5669291"/>
            <a:ext cx="5737661" cy="461665"/>
          </a:xfrm>
          <a:prstGeom prst="rect">
            <a:avLst/>
          </a:prstGeom>
          <a:noFill/>
        </p:spPr>
        <p:txBody>
          <a:bodyPr wrap="none" rtlCol="0">
            <a:spAutoFit/>
          </a:bodyPr>
          <a:lstStyle/>
          <a:p>
            <a:r>
              <a:rPr lang="en-CN" sz="2400" dirty="0"/>
              <a:t>Considering the typical coronal composition: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1AB40D-B3FE-8946-9A4E-6D92F200E652}"/>
                  </a:ext>
                </a:extLst>
              </p:cNvPr>
              <p:cNvSpPr txBox="1"/>
              <p:nvPr/>
            </p:nvSpPr>
            <p:spPr>
              <a:xfrm>
                <a:off x="5082934" y="6293942"/>
                <a:ext cx="2026132" cy="3978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CN" sz="2400" i="1" smtClean="0">
                              <a:latin typeface="Cambria Math" panose="02040503050406030204" pitchFamily="18" charset="0"/>
                            </a:rPr>
                          </m:ctrlPr>
                        </m:dPr>
                        <m:e>
                          <m:r>
                            <a:rPr lang="en-US" sz="2400" b="0" i="1" smtClean="0">
                              <a:latin typeface="Cambria Math" panose="02040503050406030204" pitchFamily="18" charset="0"/>
                            </a:rPr>
                            <m:t>𝜌</m:t>
                          </m:r>
                        </m:e>
                      </m:d>
                      <m:r>
                        <a:rPr lang="en-US" sz="2400" b="0" i="1" smtClean="0">
                          <a:latin typeface="Cambria Math" panose="02040503050406030204" pitchFamily="18" charset="0"/>
                        </a:rPr>
                        <m:t>=1.2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𝑒</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𝑝</m:t>
                          </m:r>
                        </m:sub>
                      </m:sSub>
                    </m:oMath>
                  </m:oMathPara>
                </a14:m>
                <a:endParaRPr lang="en-CN" sz="2400" dirty="0"/>
              </a:p>
            </p:txBody>
          </p:sp>
        </mc:Choice>
        <mc:Fallback xmlns="">
          <p:sp>
            <p:nvSpPr>
              <p:cNvPr id="6" name="TextBox 5">
                <a:extLst>
                  <a:ext uri="{FF2B5EF4-FFF2-40B4-BE49-F238E27FC236}">
                    <a16:creationId xmlns:a16="http://schemas.microsoft.com/office/drawing/2014/main" id="{D21AB40D-B3FE-8946-9A4E-6D92F200E652}"/>
                  </a:ext>
                </a:extLst>
              </p:cNvPr>
              <p:cNvSpPr txBox="1">
                <a:spLocks noRot="1" noChangeAspect="1" noMove="1" noResize="1" noEditPoints="1" noAdjustHandles="1" noChangeArrowheads="1" noChangeShapeType="1" noTextEdit="1"/>
              </p:cNvSpPr>
              <p:nvPr/>
            </p:nvSpPr>
            <p:spPr>
              <a:xfrm>
                <a:off x="5082934" y="6293942"/>
                <a:ext cx="2026132" cy="397866"/>
              </a:xfrm>
              <a:prstGeom prst="rect">
                <a:avLst/>
              </a:prstGeom>
              <a:blipFill>
                <a:blip r:embed="rId4"/>
                <a:stretch>
                  <a:fillRect r="-1250" b="-15152"/>
                </a:stretch>
              </a:blipFill>
            </p:spPr>
            <p:txBody>
              <a:bodyPr/>
              <a:lstStyle/>
              <a:p>
                <a:r>
                  <a:rPr lang="en-CN">
                    <a:noFill/>
                  </a:rPr>
                  <a:t> </a:t>
                </a:r>
              </a:p>
            </p:txBody>
          </p:sp>
        </mc:Fallback>
      </mc:AlternateContent>
      <p:sp>
        <p:nvSpPr>
          <p:cNvPr id="7" name="TextBox 6">
            <a:extLst>
              <a:ext uri="{FF2B5EF4-FFF2-40B4-BE49-F238E27FC236}">
                <a16:creationId xmlns:a16="http://schemas.microsoft.com/office/drawing/2014/main" id="{76CE74C3-2E07-8249-8830-273FD9B21724}"/>
              </a:ext>
            </a:extLst>
          </p:cNvPr>
          <p:cNvSpPr txBox="1"/>
          <p:nvPr/>
        </p:nvSpPr>
        <p:spPr>
          <a:xfrm>
            <a:off x="720969" y="4785918"/>
            <a:ext cx="9750671" cy="1138773"/>
          </a:xfrm>
          <a:prstGeom prst="rect">
            <a:avLst/>
          </a:prstGeom>
          <a:noFill/>
        </p:spPr>
        <p:txBody>
          <a:bodyPr wrap="square" rtlCol="0">
            <a:spAutoFit/>
          </a:bodyPr>
          <a:lstStyle/>
          <a:p>
            <a:r>
              <a:rPr lang="en-US" sz="2000" dirty="0"/>
              <a:t>      </a:t>
            </a:r>
            <a:r>
              <a:rPr lang="en-US" sz="2400" dirty="0"/>
              <a:t>The intensity ratio of the two Fe XIII lines is sensitive to the electron density,  allowing us to derive the global coronal electron density map.</a:t>
            </a:r>
          </a:p>
          <a:p>
            <a:r>
              <a:rPr lang="en-US" sz="2000" dirty="0"/>
              <a:t> </a:t>
            </a:r>
          </a:p>
        </p:txBody>
      </p:sp>
    </p:spTree>
    <p:extLst>
      <p:ext uri="{BB962C8B-B14F-4D97-AF65-F5344CB8AC3E}">
        <p14:creationId xmlns:p14="http://schemas.microsoft.com/office/powerpoint/2010/main" val="402920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First global magnetic field in Corona</a:t>
            </a:r>
          </a:p>
        </p:txBody>
      </p:sp>
      <p:pic>
        <p:nvPicPr>
          <p:cNvPr id="3" name="Picture 2">
            <a:extLst>
              <a:ext uri="{FF2B5EF4-FFF2-40B4-BE49-F238E27FC236}">
                <a16:creationId xmlns:a16="http://schemas.microsoft.com/office/drawing/2014/main" id="{64D63F83-58D4-B043-BA7F-A1F83A405A56}"/>
              </a:ext>
            </a:extLst>
          </p:cNvPr>
          <p:cNvPicPr>
            <a:picLocks noChangeAspect="1"/>
          </p:cNvPicPr>
          <p:nvPr/>
        </p:nvPicPr>
        <p:blipFill>
          <a:blip r:embed="rId3"/>
          <a:stretch>
            <a:fillRect/>
          </a:stretch>
        </p:blipFill>
        <p:spPr>
          <a:xfrm>
            <a:off x="123092" y="1690688"/>
            <a:ext cx="7813703" cy="411528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63FF11E-529D-6340-B1B7-9760EEF6F83D}"/>
                  </a:ext>
                </a:extLst>
              </p:cNvPr>
              <p:cNvSpPr txBox="1"/>
              <p:nvPr/>
            </p:nvSpPr>
            <p:spPr>
              <a:xfrm>
                <a:off x="8243827" y="3166588"/>
                <a:ext cx="3109973" cy="6141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800" i="1" smtClean="0">
                              <a:latin typeface="Cambria Math" panose="02040503050406030204" pitchFamily="18" charset="0"/>
                            </a:rPr>
                          </m:ctrlPr>
                        </m:sSubPr>
                        <m:e>
                          <m:sSub>
                            <m:sSubPr>
                              <m:ctrlPr>
                                <a:rPr kumimoji="1" lang="en-US" altLang="zh-CN" sz="2800" i="1">
                                  <a:latin typeface="Cambria Math" panose="02040503050406030204" pitchFamily="18" charset="0"/>
                                </a:rPr>
                              </m:ctrlPr>
                            </m:sSubPr>
                            <m:e>
                              <m:r>
                                <m:rPr>
                                  <m:sty m:val="p"/>
                                </m:rPr>
                                <a:rPr kumimoji="1" lang="en-US" altLang="zh-CN" sz="2800">
                                  <a:latin typeface="Cambria Math" charset="0"/>
                                </a:rPr>
                                <m:t>B</m:t>
                              </m:r>
                            </m:e>
                            <m:sub>
                              <m:r>
                                <a:rPr kumimoji="1" lang="en-US" altLang="zh-CN" sz="2800" i="1">
                                  <a:latin typeface="Cambria Math" panose="02040503050406030204" pitchFamily="18" charset="0"/>
                                </a:rPr>
                                <m:t>𝑃𝑜𝑠</m:t>
                              </m:r>
                            </m:sub>
                          </m:sSub>
                          <m:r>
                            <a:rPr kumimoji="1" lang="en-US" altLang="zh-CN" sz="2800" b="0" i="1" smtClean="0">
                              <a:latin typeface="Cambria Math" panose="02040503050406030204" pitchFamily="18" charset="0"/>
                            </a:rPr>
                            <m:t>=</m:t>
                          </m:r>
                          <m:r>
                            <a:rPr kumimoji="1" lang="en-US" altLang="zh-CN" sz="2800" b="0" i="1" smtClean="0">
                              <a:latin typeface="Cambria Math" panose="02040503050406030204" pitchFamily="18" charset="0"/>
                              <a:ea typeface="Cambria Math" panose="02040503050406030204" pitchFamily="18" charset="0"/>
                            </a:rPr>
                            <m:t>𝜐</m:t>
                          </m:r>
                        </m:e>
                        <m:sub>
                          <m:r>
                            <m:rPr>
                              <m:sty m:val="p"/>
                            </m:rPr>
                            <a:rPr kumimoji="1" lang="en-US" altLang="zh-CN" sz="2800" b="0" i="0" smtClean="0">
                              <a:latin typeface="Cambria Math" panose="02040503050406030204" pitchFamily="18" charset="0"/>
                              <a:ea typeface="Cambria Math" panose="02040503050406030204" pitchFamily="18" charset="0"/>
                            </a:rPr>
                            <m:t>P</m:t>
                          </m:r>
                          <m:r>
                            <a:rPr kumimoji="1" lang="en-US" altLang="zh-CN" sz="2800" b="0" i="1" smtClean="0">
                              <a:latin typeface="Cambria Math" panose="02040503050406030204" pitchFamily="18" charset="0"/>
                              <a:ea typeface="Cambria Math" panose="02040503050406030204" pitchFamily="18" charset="0"/>
                            </a:rPr>
                            <m:t>𝑂𝑆</m:t>
                          </m:r>
                        </m:sub>
                      </m:sSub>
                      <m:rad>
                        <m:radPr>
                          <m:degHide m:val="on"/>
                          <m:ctrlPr>
                            <a:rPr kumimoji="1" lang="bg-BG" altLang="zh-CN" sz="2800" i="1">
                              <a:latin typeface="Cambria Math" panose="02040503050406030204" pitchFamily="18" charset="0"/>
                            </a:rPr>
                          </m:ctrlPr>
                        </m:radPr>
                        <m:deg/>
                        <m:e>
                          <m:sSub>
                            <m:sSubPr>
                              <m:ctrlPr>
                                <a:rPr kumimoji="1" lang="en-US" altLang="zh-CN" sz="2800" i="1">
                                  <a:latin typeface="Cambria Math" panose="02040503050406030204" pitchFamily="18" charset="0"/>
                                </a:rPr>
                              </m:ctrlPr>
                            </m:sSubPr>
                            <m:e>
                              <m:r>
                                <a:rPr kumimoji="1" lang="en-US" altLang="zh-CN" sz="2800" i="1">
                                  <a:latin typeface="Cambria Math" charset="0"/>
                                  <a:ea typeface="Cambria Math" charset="0"/>
                                  <a:cs typeface="Cambria Math" charset="0"/>
                                </a:rPr>
                                <m:t>𝜇</m:t>
                              </m:r>
                            </m:e>
                            <m:sub>
                              <m:r>
                                <a:rPr kumimoji="1" lang="en-US" altLang="zh-CN" sz="2800" i="1">
                                  <a:latin typeface="Cambria Math" charset="0"/>
                                </a:rPr>
                                <m:t>0</m:t>
                              </m:r>
                            </m:sub>
                          </m:sSub>
                          <m:d>
                            <m:dPr>
                              <m:begChr m:val="⟨"/>
                              <m:endChr m:val="⟩"/>
                              <m:ctrlPr>
                                <a:rPr lang="en-CN" sz="2800" i="1">
                                  <a:latin typeface="Cambria Math" panose="02040503050406030204" pitchFamily="18" charset="0"/>
                                </a:rPr>
                              </m:ctrlPr>
                            </m:dPr>
                            <m:e>
                              <m:r>
                                <a:rPr lang="en-US" sz="2800" i="1">
                                  <a:latin typeface="Cambria Math" panose="02040503050406030204" pitchFamily="18" charset="0"/>
                                </a:rPr>
                                <m:t>𝜌</m:t>
                              </m:r>
                            </m:e>
                          </m:d>
                        </m:e>
                      </m:rad>
                    </m:oMath>
                  </m:oMathPara>
                </a14:m>
                <a:endParaRPr lang="en-CN" sz="2800" dirty="0"/>
              </a:p>
            </p:txBody>
          </p:sp>
        </mc:Choice>
        <mc:Fallback xmlns="">
          <p:sp>
            <p:nvSpPr>
              <p:cNvPr id="8" name="TextBox 7">
                <a:extLst>
                  <a:ext uri="{FF2B5EF4-FFF2-40B4-BE49-F238E27FC236}">
                    <a16:creationId xmlns:a16="http://schemas.microsoft.com/office/drawing/2014/main" id="{C63FF11E-529D-6340-B1B7-9760EEF6F83D}"/>
                  </a:ext>
                </a:extLst>
              </p:cNvPr>
              <p:cNvSpPr txBox="1">
                <a:spLocks noRot="1" noChangeAspect="1" noMove="1" noResize="1" noEditPoints="1" noAdjustHandles="1" noChangeArrowheads="1" noChangeShapeType="1" noTextEdit="1"/>
              </p:cNvSpPr>
              <p:nvPr/>
            </p:nvSpPr>
            <p:spPr>
              <a:xfrm>
                <a:off x="8243827" y="3166588"/>
                <a:ext cx="3109973" cy="614142"/>
              </a:xfrm>
              <a:prstGeom prst="rect">
                <a:avLst/>
              </a:prstGeom>
              <a:blipFill>
                <a:blip r:embed="rId4"/>
                <a:stretch>
                  <a:fillRect l="-405" b="-8163"/>
                </a:stretch>
              </a:blipFill>
            </p:spPr>
            <p:txBody>
              <a:bodyPr/>
              <a:lstStyle/>
              <a:p>
                <a:r>
                  <a:rPr lang="en-CN">
                    <a:noFill/>
                  </a:rPr>
                  <a:t> </a:t>
                </a:r>
              </a:p>
            </p:txBody>
          </p:sp>
        </mc:Fallback>
      </mc:AlternateContent>
    </p:spTree>
    <p:extLst>
      <p:ext uri="{BB962C8B-B14F-4D97-AF65-F5344CB8AC3E}">
        <p14:creationId xmlns:p14="http://schemas.microsoft.com/office/powerpoint/2010/main" val="19273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Comparison with Simulation</a:t>
            </a:r>
          </a:p>
        </p:txBody>
      </p:sp>
      <p:pic>
        <p:nvPicPr>
          <p:cNvPr id="5" name="Picture 4">
            <a:extLst>
              <a:ext uri="{FF2B5EF4-FFF2-40B4-BE49-F238E27FC236}">
                <a16:creationId xmlns:a16="http://schemas.microsoft.com/office/drawing/2014/main" id="{8ED228BA-6108-984F-8198-5F6213CA176B}"/>
              </a:ext>
            </a:extLst>
          </p:cNvPr>
          <p:cNvPicPr>
            <a:picLocks noChangeAspect="1"/>
          </p:cNvPicPr>
          <p:nvPr/>
        </p:nvPicPr>
        <p:blipFill>
          <a:blip r:embed="rId3"/>
          <a:stretch>
            <a:fillRect/>
          </a:stretch>
        </p:blipFill>
        <p:spPr>
          <a:xfrm>
            <a:off x="4183541" y="1570034"/>
            <a:ext cx="6885057" cy="3717931"/>
          </a:xfrm>
          <a:prstGeom prst="rect">
            <a:avLst/>
          </a:prstGeom>
        </p:spPr>
      </p:pic>
      <p:pic>
        <p:nvPicPr>
          <p:cNvPr id="6" name="Picture 5">
            <a:extLst>
              <a:ext uri="{FF2B5EF4-FFF2-40B4-BE49-F238E27FC236}">
                <a16:creationId xmlns:a16="http://schemas.microsoft.com/office/drawing/2014/main" id="{500DA82B-64D8-2B49-BA4F-612A5BBA43BD}"/>
              </a:ext>
            </a:extLst>
          </p:cNvPr>
          <p:cNvPicPr>
            <a:picLocks noChangeAspect="1"/>
          </p:cNvPicPr>
          <p:nvPr/>
        </p:nvPicPr>
        <p:blipFill>
          <a:blip r:embed="rId4"/>
          <a:stretch>
            <a:fillRect/>
          </a:stretch>
        </p:blipFill>
        <p:spPr>
          <a:xfrm>
            <a:off x="838200" y="1315902"/>
            <a:ext cx="3345341" cy="397206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9432FB-83E3-C74F-9722-288F2C54B81C}"/>
                  </a:ext>
                </a:extLst>
              </p:cNvPr>
              <p:cNvSpPr txBox="1"/>
              <p:nvPr/>
            </p:nvSpPr>
            <p:spPr>
              <a:xfrm>
                <a:off x="650180" y="5661877"/>
                <a:ext cx="10183471" cy="830997"/>
              </a:xfrm>
              <a:prstGeom prst="rect">
                <a:avLst/>
              </a:prstGeom>
              <a:noFill/>
            </p:spPr>
            <p:txBody>
              <a:bodyPr wrap="square" rtlCol="0">
                <a:spAutoFit/>
              </a:bodyPr>
              <a:lstStyle/>
              <a:p>
                <a:r>
                  <a:rPr lang="en-US" sz="2400" dirty="0"/>
                  <a:t>At many locations the radial variation of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𝐵</m:t>
                        </m:r>
                      </m:e>
                      <m:sub>
                        <m:r>
                          <a:rPr lang="en-US" sz="2400" b="0" i="1" dirty="0" smtClean="0">
                            <a:latin typeface="Cambria Math" panose="02040503050406030204" pitchFamily="18" charset="0"/>
                          </a:rPr>
                          <m:t>𝑃𝑜𝑠</m:t>
                        </m:r>
                      </m:sub>
                    </m:sSub>
                  </m:oMath>
                </a14:m>
                <a:r>
                  <a:rPr lang="en-US" sz="2400" dirty="0"/>
                  <a:t> has a discrepancy between </a:t>
                </a:r>
                <a:r>
                  <a:rPr lang="en-US" sz="2400" dirty="0" err="1"/>
                  <a:t>CoMP</a:t>
                </a:r>
                <a:r>
                  <a:rPr lang="en-US" sz="2400" dirty="0"/>
                  <a:t> measurements and PFSS results.</a:t>
                </a:r>
              </a:p>
            </p:txBody>
          </p:sp>
        </mc:Choice>
        <mc:Fallback xmlns="">
          <p:sp>
            <p:nvSpPr>
              <p:cNvPr id="7" name="TextBox 6">
                <a:extLst>
                  <a:ext uri="{FF2B5EF4-FFF2-40B4-BE49-F238E27FC236}">
                    <a16:creationId xmlns:a16="http://schemas.microsoft.com/office/drawing/2014/main" id="{A79432FB-83E3-C74F-9722-288F2C54B81C}"/>
                  </a:ext>
                </a:extLst>
              </p:cNvPr>
              <p:cNvSpPr txBox="1">
                <a:spLocks noRot="1" noChangeAspect="1" noMove="1" noResize="1" noEditPoints="1" noAdjustHandles="1" noChangeArrowheads="1" noChangeShapeType="1" noTextEdit="1"/>
              </p:cNvSpPr>
              <p:nvPr/>
            </p:nvSpPr>
            <p:spPr>
              <a:xfrm>
                <a:off x="650180" y="5661877"/>
                <a:ext cx="10183471" cy="830997"/>
              </a:xfrm>
              <a:prstGeom prst="rect">
                <a:avLst/>
              </a:prstGeom>
              <a:blipFill>
                <a:blip r:embed="rId5"/>
                <a:stretch>
                  <a:fillRect l="-998" t="-2985" b="-14925"/>
                </a:stretch>
              </a:blipFill>
            </p:spPr>
            <p:txBody>
              <a:bodyPr/>
              <a:lstStyle/>
              <a:p>
                <a:r>
                  <a:rPr lang="en-CN">
                    <a:noFill/>
                  </a:rPr>
                  <a:t> </a:t>
                </a:r>
              </a:p>
            </p:txBody>
          </p:sp>
        </mc:Fallback>
      </mc:AlternateContent>
    </p:spTree>
    <p:extLst>
      <p:ext uri="{BB962C8B-B14F-4D97-AF65-F5344CB8AC3E}">
        <p14:creationId xmlns:p14="http://schemas.microsoft.com/office/powerpoint/2010/main" val="29162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8491-96C1-AE48-80DB-47124D528834}"/>
              </a:ext>
            </a:extLst>
          </p:cNvPr>
          <p:cNvSpPr>
            <a:spLocks noGrp="1"/>
          </p:cNvSpPr>
          <p:nvPr>
            <p:ph type="title"/>
          </p:nvPr>
        </p:nvSpPr>
        <p:spPr/>
        <p:txBody>
          <a:bodyPr>
            <a:normAutofit/>
          </a:bodyPr>
          <a:lstStyle/>
          <a:p>
            <a:r>
              <a:rPr lang="en-CN" sz="6600" b="1" dirty="0"/>
              <a:t>Contents</a:t>
            </a:r>
          </a:p>
        </p:txBody>
      </p:sp>
      <p:sp>
        <p:nvSpPr>
          <p:cNvPr id="4" name="Title 1">
            <a:extLst>
              <a:ext uri="{FF2B5EF4-FFF2-40B4-BE49-F238E27FC236}">
                <a16:creationId xmlns:a16="http://schemas.microsoft.com/office/drawing/2014/main" id="{EBFF621D-9BBB-4942-A8BE-A335CC8798A7}"/>
              </a:ext>
            </a:extLst>
          </p:cNvPr>
          <p:cNvSpPr txBox="1">
            <a:spLocks/>
          </p:cNvSpPr>
          <p:nvPr/>
        </p:nvSpPr>
        <p:spPr>
          <a:xfrm>
            <a:off x="838200" y="1258769"/>
            <a:ext cx="10515600" cy="43404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N" sz="3200" dirty="0"/>
              <a:t>1. </a:t>
            </a:r>
            <a:r>
              <a:rPr lang="en-US" sz="3200" dirty="0"/>
              <a:t>B</a:t>
            </a:r>
            <a:r>
              <a:rPr lang="en-CN" sz="3200" dirty="0"/>
              <a:t>ackground</a:t>
            </a:r>
            <a:br>
              <a:rPr lang="en-CN" sz="3200" dirty="0"/>
            </a:br>
            <a:endParaRPr lang="en-CN" sz="3200" dirty="0"/>
          </a:p>
          <a:p>
            <a:r>
              <a:rPr lang="en-CN" sz="3200" dirty="0"/>
              <a:t>2. Methods</a:t>
            </a:r>
            <a:r>
              <a:rPr lang="en-CN" sz="3600" b="1" dirty="0"/>
              <a:t>&amp;</a:t>
            </a:r>
            <a:r>
              <a:rPr lang="en-CN" sz="3200" dirty="0"/>
              <a:t>Results</a:t>
            </a:r>
          </a:p>
          <a:p>
            <a:endParaRPr lang="en-CN" sz="3200" dirty="0"/>
          </a:p>
          <a:p>
            <a:r>
              <a:rPr lang="en-CN" sz="3200" dirty="0"/>
              <a:t>3. Summary</a:t>
            </a:r>
            <a:r>
              <a:rPr lang="en-CN" sz="3600" b="1" dirty="0"/>
              <a:t>&amp;</a:t>
            </a:r>
            <a:r>
              <a:rPr lang="en-CN" sz="3200" dirty="0"/>
              <a:t>Questions</a:t>
            </a:r>
          </a:p>
        </p:txBody>
      </p:sp>
    </p:spTree>
    <p:extLst>
      <p:ext uri="{BB962C8B-B14F-4D97-AF65-F5344CB8AC3E}">
        <p14:creationId xmlns:p14="http://schemas.microsoft.com/office/powerpoint/2010/main" val="195001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Summary</a:t>
            </a:r>
          </a:p>
        </p:txBody>
      </p:sp>
      <p:sp>
        <p:nvSpPr>
          <p:cNvPr id="12" name="TextBox 11">
            <a:extLst>
              <a:ext uri="{FF2B5EF4-FFF2-40B4-BE49-F238E27FC236}">
                <a16:creationId xmlns:a16="http://schemas.microsoft.com/office/drawing/2014/main" id="{0B06B938-83BD-C849-8B27-57307CA524FB}"/>
              </a:ext>
            </a:extLst>
          </p:cNvPr>
          <p:cNvSpPr txBox="1"/>
          <p:nvPr/>
        </p:nvSpPr>
        <p:spPr>
          <a:xfrm>
            <a:off x="903242" y="4468276"/>
            <a:ext cx="2281394" cy="369332"/>
          </a:xfrm>
          <a:prstGeom prst="rect">
            <a:avLst/>
          </a:prstGeom>
          <a:noFill/>
        </p:spPr>
        <p:txBody>
          <a:bodyPr wrap="none" rtlCol="0">
            <a:spAutoFit/>
          </a:bodyPr>
          <a:lstStyle/>
          <a:p>
            <a:r>
              <a:rPr lang="en-US" dirty="0">
                <a:latin typeface="TimesNewRomanPSMT"/>
              </a:rPr>
              <a:t>1074.7nm </a:t>
            </a:r>
            <a:r>
              <a:rPr lang="en-US" dirty="0" err="1">
                <a:latin typeface="TimesNewRomanPSMT"/>
              </a:rPr>
              <a:t>FeXIII</a:t>
            </a:r>
            <a:r>
              <a:rPr lang="en-US" dirty="0">
                <a:latin typeface="TimesNewRomanPSMT"/>
              </a:rPr>
              <a:t> Line</a:t>
            </a:r>
            <a:endParaRPr lang="en-CN" dirty="0"/>
          </a:p>
        </p:txBody>
      </p:sp>
      <p:sp>
        <p:nvSpPr>
          <p:cNvPr id="14" name="Right Arrow 13">
            <a:extLst>
              <a:ext uri="{FF2B5EF4-FFF2-40B4-BE49-F238E27FC236}">
                <a16:creationId xmlns:a16="http://schemas.microsoft.com/office/drawing/2014/main" id="{0BA2B181-DA72-FA44-9FAC-A6C4812B93FE}"/>
              </a:ext>
            </a:extLst>
          </p:cNvPr>
          <p:cNvSpPr/>
          <p:nvPr/>
        </p:nvSpPr>
        <p:spPr>
          <a:xfrm rot="19677759">
            <a:off x="3255787" y="4135257"/>
            <a:ext cx="780200" cy="2070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9" name="TextBox 18">
            <a:extLst>
              <a:ext uri="{FF2B5EF4-FFF2-40B4-BE49-F238E27FC236}">
                <a16:creationId xmlns:a16="http://schemas.microsoft.com/office/drawing/2014/main" id="{2BCA2931-8E5E-3A43-A4C7-E8B86CD78F04}"/>
              </a:ext>
            </a:extLst>
          </p:cNvPr>
          <p:cNvSpPr txBox="1"/>
          <p:nvPr/>
        </p:nvSpPr>
        <p:spPr>
          <a:xfrm>
            <a:off x="3889892" y="3620917"/>
            <a:ext cx="1596271" cy="369332"/>
          </a:xfrm>
          <a:prstGeom prst="rect">
            <a:avLst/>
          </a:prstGeom>
          <a:noFill/>
        </p:spPr>
        <p:txBody>
          <a:bodyPr wrap="none" rtlCol="0">
            <a:spAutoFit/>
          </a:bodyPr>
          <a:lstStyle/>
          <a:p>
            <a:r>
              <a:rPr lang="en-US" dirty="0"/>
              <a:t>D</a:t>
            </a:r>
            <a:r>
              <a:rPr lang="en-CN" dirty="0"/>
              <a:t>opler velocity</a:t>
            </a:r>
          </a:p>
        </p:txBody>
      </p:sp>
      <p:sp>
        <p:nvSpPr>
          <p:cNvPr id="20" name="TextBox 19">
            <a:extLst>
              <a:ext uri="{FF2B5EF4-FFF2-40B4-BE49-F238E27FC236}">
                <a16:creationId xmlns:a16="http://schemas.microsoft.com/office/drawing/2014/main" id="{98A5D330-6CA0-9448-BF75-156242B22E2C}"/>
              </a:ext>
            </a:extLst>
          </p:cNvPr>
          <p:cNvSpPr txBox="1"/>
          <p:nvPr/>
        </p:nvSpPr>
        <p:spPr>
          <a:xfrm>
            <a:off x="4088996" y="4968739"/>
            <a:ext cx="1286571" cy="369332"/>
          </a:xfrm>
          <a:prstGeom prst="rect">
            <a:avLst/>
          </a:prstGeom>
          <a:noFill/>
        </p:spPr>
        <p:txBody>
          <a:bodyPr wrap="none" rtlCol="0">
            <a:spAutoFit/>
          </a:bodyPr>
          <a:lstStyle/>
          <a:p>
            <a:r>
              <a:rPr lang="en-CN" dirty="0"/>
              <a:t>Polarization</a:t>
            </a:r>
          </a:p>
        </p:txBody>
      </p:sp>
      <p:sp>
        <p:nvSpPr>
          <p:cNvPr id="21" name="Right Arrow 20">
            <a:extLst>
              <a:ext uri="{FF2B5EF4-FFF2-40B4-BE49-F238E27FC236}">
                <a16:creationId xmlns:a16="http://schemas.microsoft.com/office/drawing/2014/main" id="{64D602DA-B718-0248-ABC4-C900A154F13D}"/>
              </a:ext>
            </a:extLst>
          </p:cNvPr>
          <p:cNvSpPr/>
          <p:nvPr/>
        </p:nvSpPr>
        <p:spPr>
          <a:xfrm>
            <a:off x="5433713" y="5096519"/>
            <a:ext cx="1342418" cy="177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22" name="TextBox 21">
            <a:extLst>
              <a:ext uri="{FF2B5EF4-FFF2-40B4-BE49-F238E27FC236}">
                <a16:creationId xmlns:a16="http://schemas.microsoft.com/office/drawing/2014/main" id="{F1E37EA9-6887-2349-AF0C-53874B223D94}"/>
              </a:ext>
            </a:extLst>
          </p:cNvPr>
          <p:cNvSpPr txBox="1"/>
          <p:nvPr/>
        </p:nvSpPr>
        <p:spPr>
          <a:xfrm>
            <a:off x="6881031" y="4968739"/>
            <a:ext cx="2423036" cy="369332"/>
          </a:xfrm>
          <a:prstGeom prst="rect">
            <a:avLst/>
          </a:prstGeom>
          <a:noFill/>
          <a:ln w="28575">
            <a:solidFill>
              <a:schemeClr val="tx1"/>
            </a:solidFill>
          </a:ln>
        </p:spPr>
        <p:txBody>
          <a:bodyPr wrap="none" rtlCol="0">
            <a:spAutoFit/>
          </a:bodyPr>
          <a:lstStyle/>
          <a:p>
            <a:r>
              <a:rPr lang="en-US" dirty="0"/>
              <a:t>Magnetic field direction</a:t>
            </a:r>
            <a:endParaRPr lang="en-CN" dirty="0"/>
          </a:p>
        </p:txBody>
      </p:sp>
      <p:sp>
        <p:nvSpPr>
          <p:cNvPr id="28" name="Right Arrow 27">
            <a:extLst>
              <a:ext uri="{FF2B5EF4-FFF2-40B4-BE49-F238E27FC236}">
                <a16:creationId xmlns:a16="http://schemas.microsoft.com/office/drawing/2014/main" id="{B705E9A9-CDE6-5148-923C-5CA5338B736B}"/>
              </a:ext>
            </a:extLst>
          </p:cNvPr>
          <p:cNvSpPr/>
          <p:nvPr/>
        </p:nvSpPr>
        <p:spPr>
          <a:xfrm>
            <a:off x="5640984" y="3730165"/>
            <a:ext cx="1062992" cy="1912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30" name="TextBox 29">
            <a:extLst>
              <a:ext uri="{FF2B5EF4-FFF2-40B4-BE49-F238E27FC236}">
                <a16:creationId xmlns:a16="http://schemas.microsoft.com/office/drawing/2014/main" id="{CD24E8E9-EDE6-7641-9B39-D235D2BC39E4}"/>
              </a:ext>
            </a:extLst>
          </p:cNvPr>
          <p:cNvSpPr txBox="1"/>
          <p:nvPr/>
        </p:nvSpPr>
        <p:spPr>
          <a:xfrm>
            <a:off x="6686827" y="3634399"/>
            <a:ext cx="1358064" cy="369332"/>
          </a:xfrm>
          <a:prstGeom prst="rect">
            <a:avLst/>
          </a:prstGeom>
          <a:noFill/>
        </p:spPr>
        <p:txBody>
          <a:bodyPr wrap="none" rtlCol="0">
            <a:spAutoFit/>
          </a:bodyPr>
          <a:lstStyle/>
          <a:p>
            <a:r>
              <a:rPr lang="en-US" dirty="0"/>
              <a:t>Phase speed</a:t>
            </a:r>
            <a:endParaRPr lang="en-CN" dirty="0"/>
          </a:p>
        </p:txBody>
      </p:sp>
      <p:sp>
        <p:nvSpPr>
          <p:cNvPr id="34" name="Right Arrow 33">
            <a:extLst>
              <a:ext uri="{FF2B5EF4-FFF2-40B4-BE49-F238E27FC236}">
                <a16:creationId xmlns:a16="http://schemas.microsoft.com/office/drawing/2014/main" id="{5D2DF9EB-65FA-2E4F-9326-6E522CF4EC94}"/>
              </a:ext>
            </a:extLst>
          </p:cNvPr>
          <p:cNvSpPr/>
          <p:nvPr/>
        </p:nvSpPr>
        <p:spPr>
          <a:xfrm rot="1940278">
            <a:off x="3255787" y="4826529"/>
            <a:ext cx="780200" cy="2070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23" name="TextBox 22">
            <a:extLst>
              <a:ext uri="{FF2B5EF4-FFF2-40B4-BE49-F238E27FC236}">
                <a16:creationId xmlns:a16="http://schemas.microsoft.com/office/drawing/2014/main" id="{8BEB5062-70F6-054A-BBEA-7E72086EE3F6}"/>
              </a:ext>
            </a:extLst>
          </p:cNvPr>
          <p:cNvSpPr txBox="1"/>
          <p:nvPr/>
        </p:nvSpPr>
        <p:spPr>
          <a:xfrm>
            <a:off x="903242" y="2082717"/>
            <a:ext cx="2281394" cy="369332"/>
          </a:xfrm>
          <a:prstGeom prst="rect">
            <a:avLst/>
          </a:prstGeom>
          <a:noFill/>
        </p:spPr>
        <p:txBody>
          <a:bodyPr wrap="none" rtlCol="0">
            <a:spAutoFit/>
          </a:bodyPr>
          <a:lstStyle/>
          <a:p>
            <a:r>
              <a:rPr lang="en-US" dirty="0">
                <a:latin typeface="TimesNewRomanPSMT"/>
              </a:rPr>
              <a:t>1079.8nm </a:t>
            </a:r>
            <a:r>
              <a:rPr lang="en-US" dirty="0" err="1">
                <a:latin typeface="TimesNewRomanPSMT"/>
              </a:rPr>
              <a:t>FeXIII</a:t>
            </a:r>
            <a:r>
              <a:rPr lang="en-US" dirty="0">
                <a:latin typeface="TimesNewRomanPSMT"/>
              </a:rPr>
              <a:t> Line</a:t>
            </a:r>
            <a:endParaRPr lang="en-CN" dirty="0"/>
          </a:p>
        </p:txBody>
      </p:sp>
      <p:sp>
        <p:nvSpPr>
          <p:cNvPr id="25" name="TextBox 24">
            <a:extLst>
              <a:ext uri="{FF2B5EF4-FFF2-40B4-BE49-F238E27FC236}">
                <a16:creationId xmlns:a16="http://schemas.microsoft.com/office/drawing/2014/main" id="{A55D623D-1517-1045-A510-3D354622454C}"/>
              </a:ext>
            </a:extLst>
          </p:cNvPr>
          <p:cNvSpPr txBox="1"/>
          <p:nvPr/>
        </p:nvSpPr>
        <p:spPr>
          <a:xfrm>
            <a:off x="4013077" y="2098914"/>
            <a:ext cx="1438407" cy="369332"/>
          </a:xfrm>
          <a:prstGeom prst="rect">
            <a:avLst/>
          </a:prstGeom>
          <a:noFill/>
        </p:spPr>
        <p:txBody>
          <a:bodyPr wrap="none" rtlCol="0">
            <a:spAutoFit/>
          </a:bodyPr>
          <a:lstStyle/>
          <a:p>
            <a:r>
              <a:rPr lang="en-US" dirty="0"/>
              <a:t>Line Intensity</a:t>
            </a:r>
            <a:endParaRPr lang="en-CN" dirty="0"/>
          </a:p>
        </p:txBody>
      </p:sp>
      <p:sp>
        <p:nvSpPr>
          <p:cNvPr id="36" name="Right Arrow 35">
            <a:extLst>
              <a:ext uri="{FF2B5EF4-FFF2-40B4-BE49-F238E27FC236}">
                <a16:creationId xmlns:a16="http://schemas.microsoft.com/office/drawing/2014/main" id="{21DD77E0-1508-E041-A1D4-76148804093A}"/>
              </a:ext>
            </a:extLst>
          </p:cNvPr>
          <p:cNvSpPr/>
          <p:nvPr/>
        </p:nvSpPr>
        <p:spPr>
          <a:xfrm>
            <a:off x="3409834" y="2164421"/>
            <a:ext cx="480058" cy="1911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37" name="Right Arrow 36">
            <a:extLst>
              <a:ext uri="{FF2B5EF4-FFF2-40B4-BE49-F238E27FC236}">
                <a16:creationId xmlns:a16="http://schemas.microsoft.com/office/drawing/2014/main" id="{343EBB5A-8858-5D48-9B75-0A1ED061538C}"/>
              </a:ext>
            </a:extLst>
          </p:cNvPr>
          <p:cNvSpPr/>
          <p:nvPr/>
        </p:nvSpPr>
        <p:spPr>
          <a:xfrm rot="18707519">
            <a:off x="3073502" y="3306173"/>
            <a:ext cx="1046372" cy="2293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38" name="TextBox 37">
            <a:extLst>
              <a:ext uri="{FF2B5EF4-FFF2-40B4-BE49-F238E27FC236}">
                <a16:creationId xmlns:a16="http://schemas.microsoft.com/office/drawing/2014/main" id="{46F625D5-72B2-9942-918F-12B6C7A97A04}"/>
              </a:ext>
            </a:extLst>
          </p:cNvPr>
          <p:cNvSpPr txBox="1"/>
          <p:nvPr/>
        </p:nvSpPr>
        <p:spPr>
          <a:xfrm>
            <a:off x="4013077" y="2789066"/>
            <a:ext cx="1438407" cy="369332"/>
          </a:xfrm>
          <a:prstGeom prst="rect">
            <a:avLst/>
          </a:prstGeom>
          <a:noFill/>
        </p:spPr>
        <p:txBody>
          <a:bodyPr wrap="none" rtlCol="0">
            <a:spAutoFit/>
          </a:bodyPr>
          <a:lstStyle/>
          <a:p>
            <a:r>
              <a:rPr lang="en-US" dirty="0"/>
              <a:t>Line Intensity</a:t>
            </a:r>
            <a:endParaRPr lang="en-CN" dirty="0"/>
          </a:p>
        </p:txBody>
      </p:sp>
      <p:sp>
        <p:nvSpPr>
          <p:cNvPr id="42" name="Right Arrow 41">
            <a:extLst>
              <a:ext uri="{FF2B5EF4-FFF2-40B4-BE49-F238E27FC236}">
                <a16:creationId xmlns:a16="http://schemas.microsoft.com/office/drawing/2014/main" id="{A482B34D-AE62-8942-A6A5-DDD34D222E05}"/>
              </a:ext>
            </a:extLst>
          </p:cNvPr>
          <p:cNvSpPr/>
          <p:nvPr/>
        </p:nvSpPr>
        <p:spPr>
          <a:xfrm>
            <a:off x="5640984" y="2570420"/>
            <a:ext cx="1062992" cy="1912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43" name="TextBox 42">
            <a:extLst>
              <a:ext uri="{FF2B5EF4-FFF2-40B4-BE49-F238E27FC236}">
                <a16:creationId xmlns:a16="http://schemas.microsoft.com/office/drawing/2014/main" id="{8F49E9D9-87BD-EC42-A99C-B004C4CC3428}"/>
              </a:ext>
            </a:extLst>
          </p:cNvPr>
          <p:cNvSpPr txBox="1"/>
          <p:nvPr/>
        </p:nvSpPr>
        <p:spPr>
          <a:xfrm>
            <a:off x="6657041" y="2481401"/>
            <a:ext cx="1758510" cy="369332"/>
          </a:xfrm>
          <a:prstGeom prst="rect">
            <a:avLst/>
          </a:prstGeom>
          <a:noFill/>
        </p:spPr>
        <p:txBody>
          <a:bodyPr wrap="square">
            <a:spAutoFit/>
          </a:bodyPr>
          <a:lstStyle/>
          <a:p>
            <a:r>
              <a:rPr lang="en-US" sz="1800" dirty="0"/>
              <a:t>Mass density</a:t>
            </a:r>
            <a:endParaRPr lang="en-CN" dirty="0"/>
          </a:p>
        </p:txBody>
      </p:sp>
      <p:sp>
        <p:nvSpPr>
          <p:cNvPr id="44" name="Right Arrow 43">
            <a:extLst>
              <a:ext uri="{FF2B5EF4-FFF2-40B4-BE49-F238E27FC236}">
                <a16:creationId xmlns:a16="http://schemas.microsoft.com/office/drawing/2014/main" id="{B6B150B9-FB75-3D49-AC92-834408F4D948}"/>
              </a:ext>
            </a:extLst>
          </p:cNvPr>
          <p:cNvSpPr/>
          <p:nvPr/>
        </p:nvSpPr>
        <p:spPr>
          <a:xfrm rot="20053602">
            <a:off x="8027934" y="3595733"/>
            <a:ext cx="784095" cy="18719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45" name="Right Arrow 44">
            <a:extLst>
              <a:ext uri="{FF2B5EF4-FFF2-40B4-BE49-F238E27FC236}">
                <a16:creationId xmlns:a16="http://schemas.microsoft.com/office/drawing/2014/main" id="{FDC4DE47-E31B-644E-8CBD-FD16836D7D98}"/>
              </a:ext>
            </a:extLst>
          </p:cNvPr>
          <p:cNvSpPr/>
          <p:nvPr/>
        </p:nvSpPr>
        <p:spPr>
          <a:xfrm rot="1163270">
            <a:off x="8038129" y="2789406"/>
            <a:ext cx="754843" cy="1750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47" name="TextBox 46">
            <a:extLst>
              <a:ext uri="{FF2B5EF4-FFF2-40B4-BE49-F238E27FC236}">
                <a16:creationId xmlns:a16="http://schemas.microsoft.com/office/drawing/2014/main" id="{97317A60-9CF4-1D41-A93C-4EF17979EE38}"/>
              </a:ext>
            </a:extLst>
          </p:cNvPr>
          <p:cNvSpPr txBox="1"/>
          <p:nvPr/>
        </p:nvSpPr>
        <p:spPr>
          <a:xfrm>
            <a:off x="8856450" y="3084823"/>
            <a:ext cx="2497350" cy="369332"/>
          </a:xfrm>
          <a:prstGeom prst="rect">
            <a:avLst/>
          </a:prstGeom>
          <a:noFill/>
          <a:ln w="19050">
            <a:solidFill>
              <a:schemeClr val="tx1"/>
            </a:solidFill>
          </a:ln>
        </p:spPr>
        <p:txBody>
          <a:bodyPr wrap="none" rtlCol="0">
            <a:spAutoFit/>
          </a:bodyPr>
          <a:lstStyle/>
          <a:p>
            <a:r>
              <a:rPr lang="en-US" dirty="0"/>
              <a:t>Magnetic field strength </a:t>
            </a:r>
            <a:endParaRPr lang="en-CN" dirty="0"/>
          </a:p>
        </p:txBody>
      </p:sp>
    </p:spTree>
    <p:extLst>
      <p:ext uri="{BB962C8B-B14F-4D97-AF65-F5344CB8AC3E}">
        <p14:creationId xmlns:p14="http://schemas.microsoft.com/office/powerpoint/2010/main" val="3712606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Comments</a:t>
            </a:r>
          </a:p>
        </p:txBody>
      </p:sp>
      <p:sp>
        <p:nvSpPr>
          <p:cNvPr id="24" name="TextBox 23">
            <a:extLst>
              <a:ext uri="{FF2B5EF4-FFF2-40B4-BE49-F238E27FC236}">
                <a16:creationId xmlns:a16="http://schemas.microsoft.com/office/drawing/2014/main" id="{028FDA31-21AA-1140-8F79-C621E1F81219}"/>
              </a:ext>
            </a:extLst>
          </p:cNvPr>
          <p:cNvSpPr txBox="1"/>
          <p:nvPr/>
        </p:nvSpPr>
        <p:spPr>
          <a:xfrm>
            <a:off x="838200" y="1944252"/>
            <a:ext cx="9846365" cy="830997"/>
          </a:xfrm>
          <a:prstGeom prst="rect">
            <a:avLst/>
          </a:prstGeom>
          <a:noFill/>
        </p:spPr>
        <p:txBody>
          <a:bodyPr wrap="square" rtlCol="0">
            <a:spAutoFit/>
          </a:bodyPr>
          <a:lstStyle/>
          <a:p>
            <a:r>
              <a:rPr lang="en-US" sz="2400" dirty="0">
                <a:latin typeface="Times" pitchFamily="2" charset="0"/>
              </a:rPr>
              <a:t>1.</a:t>
            </a:r>
            <a:r>
              <a:rPr lang="en-US" sz="2400" dirty="0"/>
              <a:t> </a:t>
            </a:r>
            <a:r>
              <a:rPr lang="en-US" sz="2400" dirty="0">
                <a:latin typeface="Times" pitchFamily="2" charset="0"/>
              </a:rPr>
              <a:t>“ A rare example (for astronomy) of a successful theoretical calculation driving observational effort </a:t>
            </a:r>
            <a:r>
              <a:rPr lang="en-US" sz="2000" dirty="0">
                <a:latin typeface="Times" pitchFamily="2" charset="0"/>
              </a:rPr>
              <a:t>”   </a:t>
            </a:r>
            <a:r>
              <a:rPr lang="en-US" sz="2000" dirty="0"/>
              <a:t>(Steven R. </a:t>
            </a:r>
            <a:r>
              <a:rPr lang="en-US" sz="2000" dirty="0" err="1"/>
              <a:t>Furlanetto’s</a:t>
            </a:r>
            <a:r>
              <a:rPr lang="en-US" sz="2000" dirty="0"/>
              <a:t> comment on 21 cm transition)</a:t>
            </a:r>
            <a:endParaRPr lang="en-CN" sz="2400" dirty="0"/>
          </a:p>
        </p:txBody>
      </p:sp>
      <p:sp>
        <p:nvSpPr>
          <p:cNvPr id="26" name="TextBox 25">
            <a:extLst>
              <a:ext uri="{FF2B5EF4-FFF2-40B4-BE49-F238E27FC236}">
                <a16:creationId xmlns:a16="http://schemas.microsoft.com/office/drawing/2014/main" id="{3BE187EE-DC24-9D49-A5FF-D88DF86EEC4A}"/>
              </a:ext>
            </a:extLst>
          </p:cNvPr>
          <p:cNvSpPr txBox="1"/>
          <p:nvPr/>
        </p:nvSpPr>
        <p:spPr>
          <a:xfrm>
            <a:off x="838199" y="3527887"/>
            <a:ext cx="9846365" cy="461665"/>
          </a:xfrm>
          <a:prstGeom prst="rect">
            <a:avLst/>
          </a:prstGeom>
          <a:noFill/>
        </p:spPr>
        <p:txBody>
          <a:bodyPr wrap="square" rtlCol="0">
            <a:spAutoFit/>
          </a:bodyPr>
          <a:lstStyle/>
          <a:p>
            <a:r>
              <a:rPr lang="en-US" sz="2400" dirty="0">
                <a:latin typeface="Times" pitchFamily="2" charset="0"/>
              </a:rPr>
              <a:t>2. A very successful first attempt to probe the global map in the solar corona.</a:t>
            </a:r>
            <a:endParaRPr lang="en-CN" sz="2400" dirty="0">
              <a:latin typeface="Times" pitchFamily="2" charset="0"/>
            </a:endParaRPr>
          </a:p>
        </p:txBody>
      </p:sp>
      <p:sp>
        <p:nvSpPr>
          <p:cNvPr id="27" name="TextBox 26">
            <a:extLst>
              <a:ext uri="{FF2B5EF4-FFF2-40B4-BE49-F238E27FC236}">
                <a16:creationId xmlns:a16="http://schemas.microsoft.com/office/drawing/2014/main" id="{267054C5-FADA-8F45-BED6-786F733A23DD}"/>
              </a:ext>
            </a:extLst>
          </p:cNvPr>
          <p:cNvSpPr txBox="1"/>
          <p:nvPr/>
        </p:nvSpPr>
        <p:spPr>
          <a:xfrm>
            <a:off x="838199" y="5002192"/>
            <a:ext cx="9846365" cy="830997"/>
          </a:xfrm>
          <a:prstGeom prst="rect">
            <a:avLst/>
          </a:prstGeom>
          <a:noFill/>
        </p:spPr>
        <p:txBody>
          <a:bodyPr wrap="square" rtlCol="0">
            <a:spAutoFit/>
          </a:bodyPr>
          <a:lstStyle/>
          <a:p>
            <a:r>
              <a:rPr lang="en-US" sz="2400" dirty="0">
                <a:latin typeface="Times" pitchFamily="2" charset="0"/>
              </a:rPr>
              <a:t>3. Many assumptions are made in the calculation. The influence of these assumptions should be further explored. </a:t>
            </a:r>
            <a:endParaRPr lang="en-CN" sz="2400" dirty="0">
              <a:latin typeface="Times" pitchFamily="2" charset="0"/>
            </a:endParaRPr>
          </a:p>
        </p:txBody>
      </p:sp>
    </p:spTree>
    <p:extLst>
      <p:ext uri="{BB962C8B-B14F-4D97-AF65-F5344CB8AC3E}">
        <p14:creationId xmlns:p14="http://schemas.microsoft.com/office/powerpoint/2010/main" val="3701379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Questions</a:t>
            </a:r>
          </a:p>
        </p:txBody>
      </p:sp>
      <p:sp>
        <p:nvSpPr>
          <p:cNvPr id="3" name="TextBox 2">
            <a:extLst>
              <a:ext uri="{FF2B5EF4-FFF2-40B4-BE49-F238E27FC236}">
                <a16:creationId xmlns:a16="http://schemas.microsoft.com/office/drawing/2014/main" id="{3374CB02-D800-A44D-93C5-1282FEA7D26B}"/>
              </a:ext>
            </a:extLst>
          </p:cNvPr>
          <p:cNvSpPr txBox="1"/>
          <p:nvPr/>
        </p:nvSpPr>
        <p:spPr>
          <a:xfrm>
            <a:off x="838200" y="2090172"/>
            <a:ext cx="11171583" cy="2677656"/>
          </a:xfrm>
          <a:prstGeom prst="rect">
            <a:avLst/>
          </a:prstGeom>
          <a:noFill/>
        </p:spPr>
        <p:txBody>
          <a:bodyPr wrap="square" rtlCol="0">
            <a:spAutoFit/>
          </a:bodyPr>
          <a:lstStyle/>
          <a:p>
            <a:pPr marL="342900" indent="-342900">
              <a:buAutoNum type="arabicPeriod"/>
            </a:pPr>
            <a:r>
              <a:rPr lang="en-US" altLang="zh-CN" sz="2800" dirty="0"/>
              <a:t>Why there is no results for upper and bottom part of the corona?</a:t>
            </a:r>
          </a:p>
          <a:p>
            <a:pPr marL="342900" indent="-342900">
              <a:buAutoNum type="arabicPeriod"/>
            </a:pPr>
            <a:r>
              <a:rPr lang="en-US" sz="2800" dirty="0"/>
              <a:t>Why did it take so long to estimate the mass density after successfully probing the phase speed?</a:t>
            </a:r>
          </a:p>
          <a:p>
            <a:pPr marL="342900" indent="-342900">
              <a:buAutoNum type="arabicPeriod"/>
            </a:pPr>
            <a:r>
              <a:rPr lang="en-US" sz="2800" dirty="0"/>
              <a:t>Can we use other modes of MHD wave to probe the magnetic field?</a:t>
            </a:r>
          </a:p>
          <a:p>
            <a:pPr marL="342900" indent="-342900">
              <a:buFontTx/>
              <a:buAutoNum type="arabicPeriod"/>
            </a:pPr>
            <a:r>
              <a:rPr lang="en-US" sz="2800" dirty="0"/>
              <a:t>Why use the 1079.8nm and 1079.8nm </a:t>
            </a:r>
            <a:r>
              <a:rPr lang="en-US" sz="2800" dirty="0" err="1"/>
              <a:t>FeXIII</a:t>
            </a:r>
            <a:r>
              <a:rPr lang="en-US" sz="2800" dirty="0"/>
              <a:t> Line?</a:t>
            </a:r>
          </a:p>
          <a:p>
            <a:pPr marL="342900" indent="-342900">
              <a:buFontTx/>
              <a:buAutoNum type="arabicPeriod"/>
            </a:pPr>
            <a:endParaRPr lang="en-CN" sz="2800" dirty="0"/>
          </a:p>
        </p:txBody>
      </p:sp>
    </p:spTree>
    <p:extLst>
      <p:ext uri="{BB962C8B-B14F-4D97-AF65-F5344CB8AC3E}">
        <p14:creationId xmlns:p14="http://schemas.microsoft.com/office/powerpoint/2010/main" val="597219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Answers</a:t>
            </a:r>
            <a:r>
              <a:rPr lang="en-CN" b="1" dirty="0">
                <a:solidFill>
                  <a:srgbClr val="FF0000"/>
                </a:solidFill>
              </a:rPr>
              <a:t>(some of them may be problematic)</a:t>
            </a:r>
          </a:p>
        </p:txBody>
      </p:sp>
      <p:sp>
        <p:nvSpPr>
          <p:cNvPr id="3" name="TextBox 2">
            <a:extLst>
              <a:ext uri="{FF2B5EF4-FFF2-40B4-BE49-F238E27FC236}">
                <a16:creationId xmlns:a16="http://schemas.microsoft.com/office/drawing/2014/main" id="{3374CB02-D800-A44D-93C5-1282FEA7D26B}"/>
              </a:ext>
            </a:extLst>
          </p:cNvPr>
          <p:cNvSpPr txBox="1"/>
          <p:nvPr/>
        </p:nvSpPr>
        <p:spPr>
          <a:xfrm>
            <a:off x="838200" y="2090172"/>
            <a:ext cx="11171583" cy="5262979"/>
          </a:xfrm>
          <a:prstGeom prst="rect">
            <a:avLst/>
          </a:prstGeom>
          <a:noFill/>
        </p:spPr>
        <p:txBody>
          <a:bodyPr wrap="square" rtlCol="0">
            <a:spAutoFit/>
          </a:bodyPr>
          <a:lstStyle/>
          <a:p>
            <a:r>
              <a:rPr lang="en-US" altLang="zh-CN" sz="2800" dirty="0"/>
              <a:t>1. Why there is no results for upper and bottom part of the corona?</a:t>
            </a:r>
          </a:p>
          <a:p>
            <a:r>
              <a:rPr lang="en-US" altLang="zh-CN" sz="2800" dirty="0">
                <a:solidFill>
                  <a:srgbClr val="FF0000"/>
                </a:solidFill>
              </a:rPr>
              <a:t>    They are relatively cold and less dense coronal holes. Current method likely cannot provide magnetograms in coronal holes due to the very low S/N of the two Fe xiii lines.</a:t>
            </a:r>
          </a:p>
          <a:p>
            <a:endParaRPr lang="en-US" altLang="zh-CN" sz="2800" dirty="0">
              <a:solidFill>
                <a:srgbClr val="FF0000"/>
              </a:solidFill>
            </a:endParaRPr>
          </a:p>
          <a:p>
            <a:r>
              <a:rPr lang="en-US" sz="2800" dirty="0"/>
              <a:t>2. Why did it take so long to estimate the mass density after successfully probing the phase speed?</a:t>
            </a:r>
          </a:p>
          <a:p>
            <a:r>
              <a:rPr lang="zh-CN" altLang="en-US" sz="2800" dirty="0"/>
              <a:t>     </a:t>
            </a:r>
            <a:r>
              <a:rPr lang="en-US" altLang="zh-CN" sz="2800" dirty="0">
                <a:solidFill>
                  <a:srgbClr val="FF0000"/>
                </a:solidFill>
              </a:rPr>
              <a:t>There were some problems in the calibration of the instrument until 2016. However this doesn’t influence the conclusion in the 2007 paper since phase speed is only determined by relative doppler velocity between different pixels.</a:t>
            </a:r>
            <a:endParaRPr lang="en-US" sz="2800" dirty="0">
              <a:solidFill>
                <a:srgbClr val="FF0000"/>
              </a:solidFill>
            </a:endParaRPr>
          </a:p>
          <a:p>
            <a:endParaRPr lang="en-CN" sz="2800" dirty="0"/>
          </a:p>
        </p:txBody>
      </p:sp>
    </p:spTree>
    <p:extLst>
      <p:ext uri="{BB962C8B-B14F-4D97-AF65-F5344CB8AC3E}">
        <p14:creationId xmlns:p14="http://schemas.microsoft.com/office/powerpoint/2010/main" val="2830865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Answers</a:t>
            </a:r>
            <a:r>
              <a:rPr lang="en-CN" b="1" dirty="0">
                <a:solidFill>
                  <a:srgbClr val="FF0000"/>
                </a:solidFill>
              </a:rPr>
              <a:t>(some of them may be problematic)</a:t>
            </a:r>
          </a:p>
        </p:txBody>
      </p:sp>
      <p:sp>
        <p:nvSpPr>
          <p:cNvPr id="4" name="TextBox 3">
            <a:extLst>
              <a:ext uri="{FF2B5EF4-FFF2-40B4-BE49-F238E27FC236}">
                <a16:creationId xmlns:a16="http://schemas.microsoft.com/office/drawing/2014/main" id="{16CE90EB-9D23-3549-B073-B7E7E6A793E7}"/>
              </a:ext>
            </a:extLst>
          </p:cNvPr>
          <p:cNvSpPr txBox="1"/>
          <p:nvPr/>
        </p:nvSpPr>
        <p:spPr>
          <a:xfrm>
            <a:off x="1090818" y="1964132"/>
            <a:ext cx="9196181" cy="3539430"/>
          </a:xfrm>
          <a:prstGeom prst="rect">
            <a:avLst/>
          </a:prstGeom>
          <a:noFill/>
        </p:spPr>
        <p:txBody>
          <a:bodyPr wrap="square">
            <a:spAutoFit/>
          </a:bodyPr>
          <a:lstStyle/>
          <a:p>
            <a:r>
              <a:rPr lang="en-US" sz="2800" dirty="0"/>
              <a:t>3. Can we use other modes of MHD wave to probe the magnetic field?</a:t>
            </a:r>
          </a:p>
          <a:p>
            <a:r>
              <a:rPr lang="en-US" sz="2800" dirty="0"/>
              <a:t>     </a:t>
            </a:r>
            <a:r>
              <a:rPr lang="en-US" sz="2800" dirty="0">
                <a:solidFill>
                  <a:srgbClr val="FF0000"/>
                </a:solidFill>
              </a:rPr>
              <a:t>Other modes usually are not pure transverse or  related to the sound speed. The torsional mode may be a potential candidate with enough resolution.</a:t>
            </a:r>
          </a:p>
          <a:p>
            <a:r>
              <a:rPr lang="en-US" sz="2800" dirty="0">
                <a:solidFill>
                  <a:srgbClr val="FF0000"/>
                </a:solidFill>
              </a:rPr>
              <a:t> </a:t>
            </a:r>
            <a:endParaRPr lang="en-US" sz="2800" dirty="0"/>
          </a:p>
          <a:p>
            <a:r>
              <a:rPr lang="en-US" sz="2800" dirty="0"/>
              <a:t>4. Why use 1079.8nm and 1079.8nm </a:t>
            </a:r>
            <a:r>
              <a:rPr lang="en-US" sz="2800" dirty="0" err="1"/>
              <a:t>FeXIII</a:t>
            </a:r>
            <a:r>
              <a:rPr lang="en-US" sz="2800" dirty="0"/>
              <a:t> Line?</a:t>
            </a:r>
          </a:p>
          <a:p>
            <a:r>
              <a:rPr lang="en-US" sz="2800" dirty="0"/>
              <a:t>          </a:t>
            </a:r>
          </a:p>
        </p:txBody>
      </p:sp>
    </p:spTree>
    <p:extLst>
      <p:ext uri="{BB962C8B-B14F-4D97-AF65-F5344CB8AC3E}">
        <p14:creationId xmlns:p14="http://schemas.microsoft.com/office/powerpoint/2010/main" val="98377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8491-96C1-AE48-80DB-47124D528834}"/>
              </a:ext>
            </a:extLst>
          </p:cNvPr>
          <p:cNvSpPr>
            <a:spLocks noGrp="1"/>
          </p:cNvSpPr>
          <p:nvPr>
            <p:ph type="title"/>
          </p:nvPr>
        </p:nvSpPr>
        <p:spPr>
          <a:xfrm>
            <a:off x="3971317" y="2766218"/>
            <a:ext cx="4249366" cy="1325563"/>
          </a:xfrm>
        </p:spPr>
        <p:txBody>
          <a:bodyPr>
            <a:normAutofit/>
          </a:bodyPr>
          <a:lstStyle/>
          <a:p>
            <a:r>
              <a:rPr lang="en-CN" sz="6600" b="1" dirty="0"/>
              <a:t>Background</a:t>
            </a:r>
          </a:p>
        </p:txBody>
      </p:sp>
    </p:spTree>
    <p:extLst>
      <p:ext uri="{BB962C8B-B14F-4D97-AF65-F5344CB8AC3E}">
        <p14:creationId xmlns:p14="http://schemas.microsoft.com/office/powerpoint/2010/main" val="3718883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Coronal Magnetic Field</a:t>
            </a:r>
          </a:p>
        </p:txBody>
      </p:sp>
      <p:sp>
        <p:nvSpPr>
          <p:cNvPr id="5" name="TextBox 4">
            <a:extLst>
              <a:ext uri="{FF2B5EF4-FFF2-40B4-BE49-F238E27FC236}">
                <a16:creationId xmlns:a16="http://schemas.microsoft.com/office/drawing/2014/main" id="{2EA03BB8-20A6-2744-BF3E-9B1866EDB169}"/>
              </a:ext>
            </a:extLst>
          </p:cNvPr>
          <p:cNvSpPr txBox="1"/>
          <p:nvPr/>
        </p:nvSpPr>
        <p:spPr>
          <a:xfrm>
            <a:off x="6865228" y="2828835"/>
            <a:ext cx="4961107" cy="1200329"/>
          </a:xfrm>
          <a:prstGeom prst="rect">
            <a:avLst/>
          </a:prstGeom>
          <a:noFill/>
        </p:spPr>
        <p:txBody>
          <a:bodyPr wrap="square" rtlCol="0">
            <a:spAutoFit/>
          </a:bodyPr>
          <a:lstStyle/>
          <a:p>
            <a:r>
              <a:rPr lang="en-US" sz="2400" dirty="0"/>
              <a:t>The Sun's corona is the outermost part of the Sun's atmosphere and is shaped by its magnetic field.</a:t>
            </a:r>
            <a:endParaRPr lang="en-CN" sz="2400" dirty="0"/>
          </a:p>
        </p:txBody>
      </p:sp>
      <p:pic>
        <p:nvPicPr>
          <p:cNvPr id="1028" name="Picture 4" descr="Stellar Atmospheres - Stockholm University">
            <a:extLst>
              <a:ext uri="{FF2B5EF4-FFF2-40B4-BE49-F238E27FC236}">
                <a16:creationId xmlns:a16="http://schemas.microsoft.com/office/drawing/2014/main" id="{8744CDDC-61F3-4F4C-82A2-FE008F759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576" y="1855115"/>
            <a:ext cx="5536430" cy="34823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2481B2E-F04B-5C4F-8B9E-5EBE71D69445}"/>
              </a:ext>
            </a:extLst>
          </p:cNvPr>
          <p:cNvSpPr txBox="1"/>
          <p:nvPr/>
        </p:nvSpPr>
        <p:spPr>
          <a:xfrm flipH="1">
            <a:off x="2052343" y="5501876"/>
            <a:ext cx="3258895" cy="400110"/>
          </a:xfrm>
          <a:prstGeom prst="rect">
            <a:avLst/>
          </a:prstGeom>
          <a:noFill/>
        </p:spPr>
        <p:txBody>
          <a:bodyPr wrap="square" rtlCol="0">
            <a:spAutoFit/>
          </a:bodyPr>
          <a:lstStyle/>
          <a:p>
            <a:r>
              <a:rPr lang="en-CN" sz="2000" dirty="0">
                <a:latin typeface="Times" pitchFamily="2" charset="0"/>
              </a:rPr>
              <a:t>Layers of Sun’s Atmosphere</a:t>
            </a:r>
          </a:p>
        </p:txBody>
      </p:sp>
    </p:spTree>
    <p:extLst>
      <p:ext uri="{BB962C8B-B14F-4D97-AF65-F5344CB8AC3E}">
        <p14:creationId xmlns:p14="http://schemas.microsoft.com/office/powerpoint/2010/main" val="181695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CN" b="1" dirty="0"/>
              <a:t>Probe Coronal Magnetic Field</a:t>
            </a:r>
          </a:p>
        </p:txBody>
      </p:sp>
      <p:pic>
        <p:nvPicPr>
          <p:cNvPr id="3" name="Picture 2">
            <a:extLst>
              <a:ext uri="{FF2B5EF4-FFF2-40B4-BE49-F238E27FC236}">
                <a16:creationId xmlns:a16="http://schemas.microsoft.com/office/drawing/2014/main" id="{B0F0125D-A39E-C84E-9BAB-294B8C7A94C5}"/>
              </a:ext>
            </a:extLst>
          </p:cNvPr>
          <p:cNvPicPr>
            <a:picLocks noChangeAspect="1"/>
          </p:cNvPicPr>
          <p:nvPr/>
        </p:nvPicPr>
        <p:blipFill>
          <a:blip r:embed="rId3"/>
          <a:stretch>
            <a:fillRect/>
          </a:stretch>
        </p:blipFill>
        <p:spPr>
          <a:xfrm>
            <a:off x="504912" y="2377396"/>
            <a:ext cx="3529405" cy="2488794"/>
          </a:xfrm>
          <a:prstGeom prst="rect">
            <a:avLst/>
          </a:prstGeom>
        </p:spPr>
      </p:pic>
      <p:sp>
        <p:nvSpPr>
          <p:cNvPr id="4" name="TextBox 3">
            <a:extLst>
              <a:ext uri="{FF2B5EF4-FFF2-40B4-BE49-F238E27FC236}">
                <a16:creationId xmlns:a16="http://schemas.microsoft.com/office/drawing/2014/main" id="{25E8D8E2-197D-054A-BBFA-E2053AD07C32}"/>
              </a:ext>
            </a:extLst>
          </p:cNvPr>
          <p:cNvSpPr txBox="1"/>
          <p:nvPr/>
        </p:nvSpPr>
        <p:spPr>
          <a:xfrm>
            <a:off x="1498858" y="5568287"/>
            <a:ext cx="1570173" cy="369332"/>
          </a:xfrm>
          <a:prstGeom prst="rect">
            <a:avLst/>
          </a:prstGeom>
          <a:noFill/>
        </p:spPr>
        <p:txBody>
          <a:bodyPr wrap="none" rtlCol="0">
            <a:spAutoFit/>
          </a:bodyPr>
          <a:lstStyle/>
          <a:p>
            <a:r>
              <a:rPr lang="en-CN" dirty="0"/>
              <a:t>Zeeman  Effect</a:t>
            </a:r>
          </a:p>
        </p:txBody>
      </p:sp>
      <p:pic>
        <p:nvPicPr>
          <p:cNvPr id="6" name="Picture 5">
            <a:extLst>
              <a:ext uri="{FF2B5EF4-FFF2-40B4-BE49-F238E27FC236}">
                <a16:creationId xmlns:a16="http://schemas.microsoft.com/office/drawing/2014/main" id="{C2743A0B-AFEB-D44A-89C1-9F5B59C7C8FF}"/>
              </a:ext>
            </a:extLst>
          </p:cNvPr>
          <p:cNvPicPr>
            <a:picLocks noChangeAspect="1"/>
          </p:cNvPicPr>
          <p:nvPr/>
        </p:nvPicPr>
        <p:blipFill>
          <a:blip r:embed="rId4"/>
          <a:stretch>
            <a:fillRect/>
          </a:stretch>
        </p:blipFill>
        <p:spPr>
          <a:xfrm>
            <a:off x="4825210" y="2528418"/>
            <a:ext cx="2380845" cy="2353161"/>
          </a:xfrm>
          <a:prstGeom prst="rect">
            <a:avLst/>
          </a:prstGeom>
        </p:spPr>
      </p:pic>
      <p:sp>
        <p:nvSpPr>
          <p:cNvPr id="9" name="TextBox 8">
            <a:extLst>
              <a:ext uri="{FF2B5EF4-FFF2-40B4-BE49-F238E27FC236}">
                <a16:creationId xmlns:a16="http://schemas.microsoft.com/office/drawing/2014/main" id="{CBD6D05F-34CD-1E42-AAB9-C67C73D52797}"/>
              </a:ext>
            </a:extLst>
          </p:cNvPr>
          <p:cNvSpPr txBox="1"/>
          <p:nvPr/>
        </p:nvSpPr>
        <p:spPr>
          <a:xfrm>
            <a:off x="4608413" y="5568287"/>
            <a:ext cx="2975173" cy="400110"/>
          </a:xfrm>
          <a:prstGeom prst="rect">
            <a:avLst/>
          </a:prstGeom>
          <a:noFill/>
        </p:spPr>
        <p:txBody>
          <a:bodyPr wrap="none" rtlCol="0">
            <a:spAutoFit/>
          </a:bodyPr>
          <a:lstStyle/>
          <a:p>
            <a:r>
              <a:rPr lang="en-CN" sz="2000" dirty="0"/>
              <a:t>Infer from </a:t>
            </a:r>
            <a:r>
              <a:rPr lang="en-US" sz="2000" dirty="0"/>
              <a:t>Solar Eruptions </a:t>
            </a:r>
            <a:r>
              <a:rPr lang="en-CN" sz="2000" dirty="0"/>
              <a:t> </a:t>
            </a:r>
          </a:p>
        </p:txBody>
      </p:sp>
      <p:pic>
        <p:nvPicPr>
          <p:cNvPr id="7" name="Picture 6">
            <a:extLst>
              <a:ext uri="{FF2B5EF4-FFF2-40B4-BE49-F238E27FC236}">
                <a16:creationId xmlns:a16="http://schemas.microsoft.com/office/drawing/2014/main" id="{7CCEDAB7-D8D7-5546-B71A-6E8647EA0BA9}"/>
              </a:ext>
            </a:extLst>
          </p:cNvPr>
          <p:cNvPicPr>
            <a:picLocks noChangeAspect="1"/>
          </p:cNvPicPr>
          <p:nvPr/>
        </p:nvPicPr>
        <p:blipFill>
          <a:blip r:embed="rId5"/>
          <a:stretch>
            <a:fillRect/>
          </a:stretch>
        </p:blipFill>
        <p:spPr>
          <a:xfrm>
            <a:off x="7996947" y="1845144"/>
            <a:ext cx="3862691" cy="3378200"/>
          </a:xfrm>
          <a:prstGeom prst="rect">
            <a:avLst/>
          </a:prstGeom>
        </p:spPr>
      </p:pic>
      <p:sp>
        <p:nvSpPr>
          <p:cNvPr id="12" name="TextBox 11">
            <a:extLst>
              <a:ext uri="{FF2B5EF4-FFF2-40B4-BE49-F238E27FC236}">
                <a16:creationId xmlns:a16="http://schemas.microsoft.com/office/drawing/2014/main" id="{3068948F-EA27-7349-9F2D-240BAF73B791}"/>
              </a:ext>
            </a:extLst>
          </p:cNvPr>
          <p:cNvSpPr txBox="1"/>
          <p:nvPr/>
        </p:nvSpPr>
        <p:spPr>
          <a:xfrm>
            <a:off x="8935493" y="5568287"/>
            <a:ext cx="2585964" cy="400110"/>
          </a:xfrm>
          <a:prstGeom prst="rect">
            <a:avLst/>
          </a:prstGeom>
          <a:noFill/>
        </p:spPr>
        <p:txBody>
          <a:bodyPr wrap="none" rtlCol="0">
            <a:spAutoFit/>
          </a:bodyPr>
          <a:lstStyle/>
          <a:p>
            <a:r>
              <a:rPr lang="en-CN" sz="2000" dirty="0"/>
              <a:t>Infer from </a:t>
            </a:r>
            <a:r>
              <a:rPr lang="en-US" sz="2000" dirty="0"/>
              <a:t>Radio Bursts</a:t>
            </a:r>
            <a:endParaRPr lang="en-CN" sz="2000" dirty="0"/>
          </a:p>
        </p:txBody>
      </p:sp>
      <p:sp>
        <p:nvSpPr>
          <p:cNvPr id="10" name="TextBox 9">
            <a:extLst>
              <a:ext uri="{FF2B5EF4-FFF2-40B4-BE49-F238E27FC236}">
                <a16:creationId xmlns:a16="http://schemas.microsoft.com/office/drawing/2014/main" id="{D3235A3A-31E7-484A-80C3-104762B62D4E}"/>
              </a:ext>
            </a:extLst>
          </p:cNvPr>
          <p:cNvSpPr txBox="1"/>
          <p:nvPr/>
        </p:nvSpPr>
        <p:spPr>
          <a:xfrm>
            <a:off x="5379687" y="4543025"/>
            <a:ext cx="2023062" cy="338554"/>
          </a:xfrm>
          <a:prstGeom prst="rect">
            <a:avLst/>
          </a:prstGeom>
          <a:noFill/>
        </p:spPr>
        <p:txBody>
          <a:bodyPr wrap="square">
            <a:spAutoFit/>
          </a:bodyPr>
          <a:lstStyle/>
          <a:p>
            <a:r>
              <a:rPr lang="en-US" sz="1600" dirty="0">
                <a:solidFill>
                  <a:schemeClr val="bg1"/>
                </a:solidFill>
              </a:rPr>
              <a:t>Kumari et al (2019)</a:t>
            </a:r>
            <a:endParaRPr lang="en-CN" sz="1600" dirty="0">
              <a:solidFill>
                <a:schemeClr val="bg1"/>
              </a:solidFill>
            </a:endParaRPr>
          </a:p>
        </p:txBody>
      </p:sp>
      <p:sp>
        <p:nvSpPr>
          <p:cNvPr id="13" name="TextBox 12">
            <a:extLst>
              <a:ext uri="{FF2B5EF4-FFF2-40B4-BE49-F238E27FC236}">
                <a16:creationId xmlns:a16="http://schemas.microsoft.com/office/drawing/2014/main" id="{80CBB592-B612-0C45-B7D5-CEA33DC0C8F7}"/>
              </a:ext>
            </a:extLst>
          </p:cNvPr>
          <p:cNvSpPr txBox="1"/>
          <p:nvPr/>
        </p:nvSpPr>
        <p:spPr>
          <a:xfrm>
            <a:off x="10024644" y="4543025"/>
            <a:ext cx="2167356" cy="307777"/>
          </a:xfrm>
          <a:prstGeom prst="rect">
            <a:avLst/>
          </a:prstGeom>
          <a:noFill/>
        </p:spPr>
        <p:txBody>
          <a:bodyPr wrap="square">
            <a:spAutoFit/>
          </a:bodyPr>
          <a:lstStyle/>
          <a:p>
            <a:r>
              <a:rPr lang="en-US" sz="1400" dirty="0">
                <a:solidFill>
                  <a:schemeClr val="bg1"/>
                </a:solidFill>
              </a:rPr>
              <a:t>Mancuso et al (2018)</a:t>
            </a:r>
            <a:endParaRPr lang="en-CN" sz="1400" dirty="0">
              <a:solidFill>
                <a:schemeClr val="bg1"/>
              </a:solidFill>
            </a:endParaRPr>
          </a:p>
        </p:txBody>
      </p:sp>
    </p:spTree>
    <p:extLst>
      <p:ext uri="{BB962C8B-B14F-4D97-AF65-F5344CB8AC3E}">
        <p14:creationId xmlns:p14="http://schemas.microsoft.com/office/powerpoint/2010/main" val="3316530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US" b="1" dirty="0"/>
              <a:t>Coronal Seismology</a:t>
            </a:r>
          </a:p>
        </p:txBody>
      </p:sp>
      <p:sp>
        <p:nvSpPr>
          <p:cNvPr id="5" name="TextBox 4">
            <a:extLst>
              <a:ext uri="{FF2B5EF4-FFF2-40B4-BE49-F238E27FC236}">
                <a16:creationId xmlns:a16="http://schemas.microsoft.com/office/drawing/2014/main" id="{93648471-70F1-0246-B20D-4A40EA05A62D}"/>
              </a:ext>
            </a:extLst>
          </p:cNvPr>
          <p:cNvSpPr txBox="1"/>
          <p:nvPr/>
        </p:nvSpPr>
        <p:spPr>
          <a:xfrm>
            <a:off x="838200" y="2033081"/>
            <a:ext cx="10515600" cy="830997"/>
          </a:xfrm>
          <a:prstGeom prst="rect">
            <a:avLst/>
          </a:prstGeom>
          <a:noFill/>
        </p:spPr>
        <p:txBody>
          <a:bodyPr wrap="square" rtlCol="0">
            <a:spAutoFit/>
          </a:bodyPr>
          <a:lstStyle/>
          <a:p>
            <a:r>
              <a:rPr lang="en-US" sz="2400" dirty="0"/>
              <a:t>Coronal seismology is a technique of studying the plasma of the Sun's corona with the use of</a:t>
            </a:r>
            <a:r>
              <a:rPr lang="en-US" sz="2400" b="1" dirty="0"/>
              <a:t> magnetohydrodynamic (MHD) waves </a:t>
            </a:r>
            <a:r>
              <a:rPr lang="en-US" sz="2400" dirty="0"/>
              <a:t>and oscillations.</a:t>
            </a:r>
            <a:endParaRPr lang="en-CN" sz="2400" dirty="0"/>
          </a:p>
        </p:txBody>
      </p:sp>
      <p:sp>
        <p:nvSpPr>
          <p:cNvPr id="7" name="TextBox 6">
            <a:extLst>
              <a:ext uri="{FF2B5EF4-FFF2-40B4-BE49-F238E27FC236}">
                <a16:creationId xmlns:a16="http://schemas.microsoft.com/office/drawing/2014/main" id="{36D34158-6EE4-4344-B2A8-1F08DAB9A0A9}"/>
              </a:ext>
            </a:extLst>
          </p:cNvPr>
          <p:cNvSpPr txBox="1"/>
          <p:nvPr/>
        </p:nvSpPr>
        <p:spPr>
          <a:xfrm>
            <a:off x="1272702" y="3758227"/>
            <a:ext cx="2358958" cy="461665"/>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sz="2400" b="0" i="0" dirty="0">
                <a:solidFill>
                  <a:srgbClr val="202122"/>
                </a:solidFill>
                <a:effectLst/>
                <a:latin typeface="Arial" panose="020B0604020202020204" pitchFamily="34" charset="0"/>
              </a:rPr>
              <a:t>Coronal Plasma</a:t>
            </a:r>
            <a:endParaRPr lang="en-CN" sz="2400" dirty="0"/>
          </a:p>
        </p:txBody>
      </p:sp>
      <p:sp>
        <p:nvSpPr>
          <p:cNvPr id="8" name="TextBox 7">
            <a:extLst>
              <a:ext uri="{FF2B5EF4-FFF2-40B4-BE49-F238E27FC236}">
                <a16:creationId xmlns:a16="http://schemas.microsoft.com/office/drawing/2014/main" id="{6F072B10-18FF-DC41-B7EB-EEEE9DAE24A7}"/>
              </a:ext>
            </a:extLst>
          </p:cNvPr>
          <p:cNvSpPr txBox="1"/>
          <p:nvPr/>
        </p:nvSpPr>
        <p:spPr>
          <a:xfrm>
            <a:off x="322634" y="4917732"/>
            <a:ext cx="4259094" cy="461665"/>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sz="2400" dirty="0">
                <a:solidFill>
                  <a:srgbClr val="202122"/>
                </a:solidFill>
                <a:latin typeface="Arial" panose="020B0604020202020204" pitchFamily="34" charset="0"/>
              </a:rPr>
              <a:t> Electrically Conducting Fluids</a:t>
            </a:r>
            <a:endParaRPr lang="en-CN" sz="2400" dirty="0"/>
          </a:p>
        </p:txBody>
      </p:sp>
      <p:sp>
        <p:nvSpPr>
          <p:cNvPr id="9" name="TextBox 8">
            <a:extLst>
              <a:ext uri="{FF2B5EF4-FFF2-40B4-BE49-F238E27FC236}">
                <a16:creationId xmlns:a16="http://schemas.microsoft.com/office/drawing/2014/main" id="{671B8317-59F2-7040-B459-BC3DB056C28F}"/>
              </a:ext>
            </a:extLst>
          </p:cNvPr>
          <p:cNvSpPr txBox="1"/>
          <p:nvPr/>
        </p:nvSpPr>
        <p:spPr>
          <a:xfrm>
            <a:off x="5572329" y="4497788"/>
            <a:ext cx="2358958" cy="461665"/>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Fluid Mechanics</a:t>
            </a:r>
            <a:endParaRPr lang="en-CN" sz="2400" dirty="0"/>
          </a:p>
        </p:txBody>
      </p:sp>
      <p:sp>
        <p:nvSpPr>
          <p:cNvPr id="10" name="Right Arrow 9">
            <a:extLst>
              <a:ext uri="{FF2B5EF4-FFF2-40B4-BE49-F238E27FC236}">
                <a16:creationId xmlns:a16="http://schemas.microsoft.com/office/drawing/2014/main" id="{3C7B3593-279B-9942-BEC8-338664879244}"/>
              </a:ext>
            </a:extLst>
          </p:cNvPr>
          <p:cNvSpPr/>
          <p:nvPr/>
        </p:nvSpPr>
        <p:spPr>
          <a:xfrm rot="5400000">
            <a:off x="2138465" y="4477674"/>
            <a:ext cx="627431" cy="1118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1" name="TextBox 10">
            <a:extLst>
              <a:ext uri="{FF2B5EF4-FFF2-40B4-BE49-F238E27FC236}">
                <a16:creationId xmlns:a16="http://schemas.microsoft.com/office/drawing/2014/main" id="{8FC1C480-65D9-0C4C-96C2-DFD46B62B4FD}"/>
              </a:ext>
            </a:extLst>
          </p:cNvPr>
          <p:cNvSpPr txBox="1"/>
          <p:nvPr/>
        </p:nvSpPr>
        <p:spPr>
          <a:xfrm>
            <a:off x="5572329" y="5466946"/>
            <a:ext cx="2358958" cy="461665"/>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Electrodynamics</a:t>
            </a:r>
            <a:endParaRPr lang="en-CN" sz="2400" dirty="0"/>
          </a:p>
        </p:txBody>
      </p:sp>
      <p:sp>
        <p:nvSpPr>
          <p:cNvPr id="12" name="Right Arrow 11">
            <a:extLst>
              <a:ext uri="{FF2B5EF4-FFF2-40B4-BE49-F238E27FC236}">
                <a16:creationId xmlns:a16="http://schemas.microsoft.com/office/drawing/2014/main" id="{31E89E19-FEDD-C649-8084-84AA328959F7}"/>
              </a:ext>
            </a:extLst>
          </p:cNvPr>
          <p:cNvSpPr/>
          <p:nvPr/>
        </p:nvSpPr>
        <p:spPr>
          <a:xfrm rot="20022424">
            <a:off x="4763313" y="4861798"/>
            <a:ext cx="627431" cy="1118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3" name="Right Arrow 12">
            <a:extLst>
              <a:ext uri="{FF2B5EF4-FFF2-40B4-BE49-F238E27FC236}">
                <a16:creationId xmlns:a16="http://schemas.microsoft.com/office/drawing/2014/main" id="{757F223A-2639-4844-B9CD-FEF8C48F2C8D}"/>
              </a:ext>
            </a:extLst>
          </p:cNvPr>
          <p:cNvSpPr/>
          <p:nvPr/>
        </p:nvSpPr>
        <p:spPr>
          <a:xfrm rot="1571962">
            <a:off x="4739298" y="5411012"/>
            <a:ext cx="627431" cy="1118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4" name="Right Arrow 13">
            <a:extLst>
              <a:ext uri="{FF2B5EF4-FFF2-40B4-BE49-F238E27FC236}">
                <a16:creationId xmlns:a16="http://schemas.microsoft.com/office/drawing/2014/main" id="{AAD5BB1D-F4FA-4A46-A0B6-A976FCDF60A9}"/>
              </a:ext>
            </a:extLst>
          </p:cNvPr>
          <p:cNvSpPr/>
          <p:nvPr/>
        </p:nvSpPr>
        <p:spPr>
          <a:xfrm rot="20022424">
            <a:off x="8136742" y="5512573"/>
            <a:ext cx="627431" cy="1118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5" name="Right Arrow 14">
            <a:extLst>
              <a:ext uri="{FF2B5EF4-FFF2-40B4-BE49-F238E27FC236}">
                <a16:creationId xmlns:a16="http://schemas.microsoft.com/office/drawing/2014/main" id="{AFFF6DB6-7756-4140-B3C7-D60D5EE65434}"/>
              </a:ext>
            </a:extLst>
          </p:cNvPr>
          <p:cNvSpPr/>
          <p:nvPr/>
        </p:nvSpPr>
        <p:spPr>
          <a:xfrm rot="1571962">
            <a:off x="8136886" y="4791389"/>
            <a:ext cx="627431" cy="1118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16" name="TextBox 15">
            <a:extLst>
              <a:ext uri="{FF2B5EF4-FFF2-40B4-BE49-F238E27FC236}">
                <a16:creationId xmlns:a16="http://schemas.microsoft.com/office/drawing/2014/main" id="{E2727F7D-E1A6-CC49-B1FD-AA773D82C23F}"/>
              </a:ext>
            </a:extLst>
          </p:cNvPr>
          <p:cNvSpPr txBox="1"/>
          <p:nvPr/>
        </p:nvSpPr>
        <p:spPr>
          <a:xfrm>
            <a:off x="8994842" y="4959453"/>
            <a:ext cx="2960452" cy="461665"/>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b="0" i="0" dirty="0">
                <a:solidFill>
                  <a:srgbClr val="202122"/>
                </a:solidFill>
                <a:effectLst/>
                <a:latin typeface="Arial" panose="020B0604020202020204" pitchFamily="34" charset="0"/>
              </a:rPr>
              <a:t>Observable Waves</a:t>
            </a:r>
            <a:endParaRPr lang="en-CN" sz="2400" dirty="0"/>
          </a:p>
        </p:txBody>
      </p:sp>
    </p:spTree>
    <p:extLst>
      <p:ext uri="{BB962C8B-B14F-4D97-AF65-F5344CB8AC3E}">
        <p14:creationId xmlns:p14="http://schemas.microsoft.com/office/powerpoint/2010/main" val="2915447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US" altLang="zh-CN" b="1" dirty="0">
                <a:latin typeface="Heiti SC Light" charset="-122"/>
                <a:ea typeface="Heiti SC Light" charset="-122"/>
                <a:cs typeface="Heiti SC Light" charset="-122"/>
              </a:rPr>
              <a:t>MHD waves In Uniform Plasma</a:t>
            </a:r>
            <a:endParaRPr lang="en-CN" b="1" dirty="0"/>
          </a:p>
        </p:txBody>
      </p:sp>
      <p:pic>
        <p:nvPicPr>
          <p:cNvPr id="17" name="图片 5">
            <a:extLst>
              <a:ext uri="{FF2B5EF4-FFF2-40B4-BE49-F238E27FC236}">
                <a16:creationId xmlns:a16="http://schemas.microsoft.com/office/drawing/2014/main" id="{4D2307AE-635E-404B-AFFF-19CD5AAC4F7D}"/>
              </a:ext>
            </a:extLst>
          </p:cNvPr>
          <p:cNvPicPr>
            <a:picLocks noChangeAspect="1"/>
          </p:cNvPicPr>
          <p:nvPr/>
        </p:nvPicPr>
        <p:blipFill rotWithShape="1">
          <a:blip r:embed="rId3"/>
          <a:srcRect l="15590" r="17340" b="37723"/>
          <a:stretch/>
        </p:blipFill>
        <p:spPr>
          <a:xfrm>
            <a:off x="157263" y="1506021"/>
            <a:ext cx="5603131" cy="2259893"/>
          </a:xfrm>
          <a:prstGeom prst="rect">
            <a:avLst/>
          </a:prstGeom>
        </p:spPr>
      </p:pic>
      <p:sp>
        <p:nvSpPr>
          <p:cNvPr id="4" name="Right Arrow 3">
            <a:extLst>
              <a:ext uri="{FF2B5EF4-FFF2-40B4-BE49-F238E27FC236}">
                <a16:creationId xmlns:a16="http://schemas.microsoft.com/office/drawing/2014/main" id="{9A65E605-1940-CF44-95FA-B1336F6ED120}"/>
              </a:ext>
            </a:extLst>
          </p:cNvPr>
          <p:cNvSpPr/>
          <p:nvPr/>
        </p:nvSpPr>
        <p:spPr>
          <a:xfrm>
            <a:off x="5760394" y="2595360"/>
            <a:ext cx="2060640" cy="22527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p>
        </p:txBody>
      </p:sp>
      <p:sp>
        <p:nvSpPr>
          <p:cNvPr id="6" name="TextBox 5">
            <a:extLst>
              <a:ext uri="{FF2B5EF4-FFF2-40B4-BE49-F238E27FC236}">
                <a16:creationId xmlns:a16="http://schemas.microsoft.com/office/drawing/2014/main" id="{D0276BD1-576F-B54F-A0DE-BCDA7F8858A3}"/>
              </a:ext>
            </a:extLst>
          </p:cNvPr>
          <p:cNvSpPr txBox="1"/>
          <p:nvPr/>
        </p:nvSpPr>
        <p:spPr>
          <a:xfrm>
            <a:off x="5760394" y="2266636"/>
            <a:ext cx="2008563" cy="369332"/>
          </a:xfrm>
          <a:prstGeom prst="rect">
            <a:avLst/>
          </a:prstGeom>
          <a:noFill/>
        </p:spPr>
        <p:txBody>
          <a:bodyPr wrap="none" rtlCol="0">
            <a:spAutoFit/>
          </a:bodyPr>
          <a:lstStyle/>
          <a:p>
            <a:r>
              <a:rPr lang="en-CN" dirty="0"/>
              <a:t>Linear Perturbation</a:t>
            </a:r>
          </a:p>
        </p:txBody>
      </p:sp>
      <p:sp>
        <p:nvSpPr>
          <p:cNvPr id="20" name="TextBox 19">
            <a:extLst>
              <a:ext uri="{FF2B5EF4-FFF2-40B4-BE49-F238E27FC236}">
                <a16:creationId xmlns:a16="http://schemas.microsoft.com/office/drawing/2014/main" id="{F679A7F2-BD64-454E-9FD2-E8C3DC32A07D}"/>
              </a:ext>
            </a:extLst>
          </p:cNvPr>
          <p:cNvSpPr txBox="1"/>
          <p:nvPr/>
        </p:nvSpPr>
        <p:spPr>
          <a:xfrm>
            <a:off x="7934528" y="2091538"/>
            <a:ext cx="6099242" cy="1938992"/>
          </a:xfrm>
          <a:prstGeom prst="rect">
            <a:avLst/>
          </a:prstGeom>
          <a:noFill/>
        </p:spPr>
        <p:txBody>
          <a:bodyPr wrap="square">
            <a:spAutoFit/>
          </a:bodyPr>
          <a:lstStyle/>
          <a:p>
            <a:pPr marL="342900" indent="-342900">
              <a:buAutoNum type="arabicPeriod"/>
            </a:pPr>
            <a:r>
              <a:rPr lang="en-US" sz="2400" dirty="0"/>
              <a:t>Alfvén Wave</a:t>
            </a:r>
          </a:p>
          <a:p>
            <a:pPr marL="342900" indent="-342900">
              <a:buFontTx/>
              <a:buAutoNum type="arabicPeriod"/>
            </a:pPr>
            <a:r>
              <a:rPr lang="en-US" sz="2400" dirty="0"/>
              <a:t>Fast </a:t>
            </a:r>
            <a:r>
              <a:rPr lang="en-US" sz="2400" dirty="0" err="1"/>
              <a:t>Magnetoacoustic</a:t>
            </a:r>
            <a:r>
              <a:rPr lang="en-US" sz="2400" dirty="0"/>
              <a:t> Wave</a:t>
            </a:r>
          </a:p>
          <a:p>
            <a:pPr marL="342900" indent="-342900">
              <a:buFontTx/>
              <a:buAutoNum type="arabicPeriod"/>
            </a:pPr>
            <a:r>
              <a:rPr lang="en-US" sz="2400" dirty="0"/>
              <a:t>Slow </a:t>
            </a:r>
            <a:r>
              <a:rPr lang="en-US" sz="2400" dirty="0" err="1"/>
              <a:t>Magnetoacoustic</a:t>
            </a:r>
            <a:r>
              <a:rPr lang="en-US" sz="2400" dirty="0"/>
              <a:t> Wave</a:t>
            </a:r>
          </a:p>
          <a:p>
            <a:pPr marL="342900" indent="-342900">
              <a:buFontTx/>
              <a:buAutoNum type="arabicPeriod"/>
            </a:pPr>
            <a:endParaRPr lang="en-US" sz="2400" dirty="0"/>
          </a:p>
          <a:p>
            <a:pPr marL="342900" indent="-342900">
              <a:buAutoNum type="arabicPeriod"/>
            </a:pPr>
            <a:endParaRPr lang="en-CN" sz="2400" dirty="0"/>
          </a:p>
        </p:txBody>
      </p:sp>
      <p:grpSp>
        <p:nvGrpSpPr>
          <p:cNvPr id="7" name="Group 6">
            <a:extLst>
              <a:ext uri="{FF2B5EF4-FFF2-40B4-BE49-F238E27FC236}">
                <a16:creationId xmlns:a16="http://schemas.microsoft.com/office/drawing/2014/main" id="{74E85E6F-6F3E-D145-8033-6C7E83C5965E}"/>
              </a:ext>
            </a:extLst>
          </p:cNvPr>
          <p:cNvGrpSpPr/>
          <p:nvPr/>
        </p:nvGrpSpPr>
        <p:grpSpPr>
          <a:xfrm>
            <a:off x="157263" y="4244200"/>
            <a:ext cx="10623209" cy="2369887"/>
            <a:chOff x="157263" y="4244200"/>
            <a:chExt cx="10623209" cy="2369887"/>
          </a:xfrm>
        </p:grpSpPr>
        <p:sp>
          <p:nvSpPr>
            <p:cNvPr id="22" name="TextBox 21">
              <a:extLst>
                <a:ext uri="{FF2B5EF4-FFF2-40B4-BE49-F238E27FC236}">
                  <a16:creationId xmlns:a16="http://schemas.microsoft.com/office/drawing/2014/main" id="{AD54A257-9FC7-0043-A774-E86AEFAA8D8D}"/>
                </a:ext>
              </a:extLst>
            </p:cNvPr>
            <p:cNvSpPr txBox="1"/>
            <p:nvPr/>
          </p:nvSpPr>
          <p:spPr>
            <a:xfrm>
              <a:off x="157263" y="4244200"/>
              <a:ext cx="2035515" cy="461665"/>
            </a:xfrm>
            <a:prstGeom prst="rect">
              <a:avLst/>
            </a:prstGeom>
            <a:noFill/>
          </p:spPr>
          <p:txBody>
            <a:bodyPr wrap="square">
              <a:spAutoFit/>
            </a:bodyPr>
            <a:lstStyle/>
            <a:p>
              <a:r>
                <a:rPr lang="en-US" sz="2400" b="1" dirty="0">
                  <a:solidFill>
                    <a:srgbClr val="CECDD0"/>
                  </a:solidFill>
                </a:rPr>
                <a:t>Alfvén Wave</a:t>
              </a:r>
            </a:p>
          </p:txBody>
        </p:sp>
        <p:sp>
          <p:nvSpPr>
            <p:cNvPr id="23" name="TextBox 22">
              <a:extLst>
                <a:ext uri="{FF2B5EF4-FFF2-40B4-BE49-F238E27FC236}">
                  <a16:creationId xmlns:a16="http://schemas.microsoft.com/office/drawing/2014/main" id="{E46A68C8-75C5-CF4C-9547-C6085EC44472}"/>
                </a:ext>
              </a:extLst>
            </p:cNvPr>
            <p:cNvSpPr txBox="1"/>
            <p:nvPr/>
          </p:nvSpPr>
          <p:spPr>
            <a:xfrm>
              <a:off x="1994170" y="4274977"/>
              <a:ext cx="7811312" cy="400110"/>
            </a:xfrm>
            <a:prstGeom prst="rect">
              <a:avLst/>
            </a:prstGeom>
            <a:noFill/>
          </p:spPr>
          <p:txBody>
            <a:bodyPr wrap="square" rtlCol="0">
              <a:spAutoFit/>
            </a:bodyPr>
            <a:lstStyle/>
            <a:p>
              <a:r>
                <a:rPr lang="en-US" sz="2000" dirty="0">
                  <a:solidFill>
                    <a:srgbClr val="CECDD0"/>
                  </a:solidFill>
                </a:rPr>
                <a:t>Incompressible, transverse oscillation that propagates along field. </a:t>
              </a: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F84E9AA4-D403-094E-96BF-4D99A022E02D}"/>
                    </a:ext>
                  </a:extLst>
                </p:cNvPr>
                <p:cNvSpPr txBox="1"/>
                <p:nvPr/>
              </p:nvSpPr>
              <p:spPr>
                <a:xfrm>
                  <a:off x="5497747" y="4769465"/>
                  <a:ext cx="1536970" cy="6748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800" i="1" smtClean="0">
                                <a:solidFill>
                                  <a:srgbClr val="CECDD0"/>
                                </a:solidFill>
                                <a:latin typeface="Cambria Math" panose="02040503050406030204" pitchFamily="18" charset="0"/>
                              </a:rPr>
                            </m:ctrlPr>
                          </m:sSubPr>
                          <m:e>
                            <m:r>
                              <a:rPr kumimoji="1" lang="en-US" altLang="zh-CN" sz="1800" b="0" i="1" smtClean="0">
                                <a:solidFill>
                                  <a:srgbClr val="CECDD0"/>
                                </a:solidFill>
                                <a:latin typeface="Cambria Math" panose="02040503050406030204" pitchFamily="18" charset="0"/>
                                <a:ea typeface="Cambria Math" panose="02040503050406030204" pitchFamily="18" charset="0"/>
                              </a:rPr>
                              <m:t>𝜐</m:t>
                            </m:r>
                          </m:e>
                          <m:sub>
                            <m:r>
                              <m:rPr>
                                <m:sty m:val="p"/>
                              </m:rPr>
                              <a:rPr kumimoji="1" lang="en-US" altLang="zh-CN" sz="1800" b="0" i="0" smtClean="0">
                                <a:solidFill>
                                  <a:srgbClr val="CECDD0"/>
                                </a:solidFill>
                                <a:latin typeface="Cambria Math" charset="0"/>
                              </a:rPr>
                              <m:t>A</m:t>
                            </m:r>
                          </m:sub>
                        </m:sSub>
                        <m:r>
                          <a:rPr kumimoji="1" lang="en-US" altLang="zh-CN" sz="1800" b="0" i="1" smtClean="0">
                            <a:solidFill>
                              <a:srgbClr val="CECDD0"/>
                            </a:solidFill>
                            <a:latin typeface="Cambria Math" charset="0"/>
                          </a:rPr>
                          <m:t>=</m:t>
                        </m:r>
                        <m:f>
                          <m:fPr>
                            <m:ctrlPr>
                              <a:rPr kumimoji="1" lang="bg-BG" altLang="zh-CN" sz="1800" b="0" i="1" smtClean="0">
                                <a:solidFill>
                                  <a:srgbClr val="CECDD0"/>
                                </a:solidFill>
                                <a:latin typeface="Cambria Math" panose="02040503050406030204" pitchFamily="18" charset="0"/>
                              </a:rPr>
                            </m:ctrlPr>
                          </m:fPr>
                          <m:num>
                            <m:r>
                              <m:rPr>
                                <m:sty m:val="p"/>
                              </m:rPr>
                              <a:rPr kumimoji="1" lang="en-US" altLang="zh-CN" sz="1800" b="0" i="0" smtClean="0">
                                <a:solidFill>
                                  <a:srgbClr val="CECDD0"/>
                                </a:solidFill>
                                <a:latin typeface="Cambria Math" charset="0"/>
                              </a:rPr>
                              <m:t>B</m:t>
                            </m:r>
                          </m:num>
                          <m:den>
                            <m:rad>
                              <m:radPr>
                                <m:degHide m:val="on"/>
                                <m:ctrlPr>
                                  <a:rPr kumimoji="1" lang="bg-BG" altLang="zh-CN" sz="1800" b="0" i="1" smtClean="0">
                                    <a:solidFill>
                                      <a:srgbClr val="CECDD0"/>
                                    </a:solidFill>
                                    <a:latin typeface="Cambria Math" panose="02040503050406030204" pitchFamily="18" charset="0"/>
                                  </a:rPr>
                                </m:ctrlPr>
                              </m:radPr>
                              <m:deg/>
                              <m:e>
                                <m:sSub>
                                  <m:sSubPr>
                                    <m:ctrlPr>
                                      <a:rPr kumimoji="1" lang="en-US" altLang="zh-CN" sz="1800" b="0" i="1" smtClean="0">
                                        <a:solidFill>
                                          <a:srgbClr val="CECDD0"/>
                                        </a:solidFill>
                                        <a:latin typeface="Cambria Math" panose="02040503050406030204" pitchFamily="18" charset="0"/>
                                      </a:rPr>
                                    </m:ctrlPr>
                                  </m:sSubPr>
                                  <m:e>
                                    <m:r>
                                      <a:rPr kumimoji="1" lang="en-US" altLang="zh-CN" sz="1800" b="0" i="1" smtClean="0">
                                        <a:solidFill>
                                          <a:srgbClr val="CECDD0"/>
                                        </a:solidFill>
                                        <a:latin typeface="Cambria Math" charset="0"/>
                                        <a:ea typeface="Cambria Math" charset="0"/>
                                        <a:cs typeface="Cambria Math" charset="0"/>
                                      </a:rPr>
                                      <m:t>𝜇</m:t>
                                    </m:r>
                                  </m:e>
                                  <m:sub>
                                    <m:r>
                                      <a:rPr kumimoji="1" lang="en-US" altLang="zh-CN" sz="1800" b="0" i="1" smtClean="0">
                                        <a:solidFill>
                                          <a:srgbClr val="CECDD0"/>
                                        </a:solidFill>
                                        <a:latin typeface="Cambria Math" charset="0"/>
                                      </a:rPr>
                                      <m:t>0</m:t>
                                    </m:r>
                                  </m:sub>
                                </m:sSub>
                                <m:r>
                                  <a:rPr kumimoji="1" lang="en-US" altLang="zh-CN" sz="1800" i="1">
                                    <a:solidFill>
                                      <a:srgbClr val="CECDD0"/>
                                    </a:solidFill>
                                    <a:latin typeface="Cambria Math" charset="0"/>
                                    <a:ea typeface="Cambria Math" charset="0"/>
                                    <a:cs typeface="Cambria Math" charset="0"/>
                                  </a:rPr>
                                  <m:t>𝜌</m:t>
                                </m:r>
                              </m:e>
                            </m:rad>
                          </m:den>
                        </m:f>
                      </m:oMath>
                    </m:oMathPara>
                  </a14:m>
                  <a:endParaRPr lang="en-CN" dirty="0">
                    <a:solidFill>
                      <a:srgbClr val="CECDD0"/>
                    </a:solidFill>
                  </a:endParaRPr>
                </a:p>
              </p:txBody>
            </p:sp>
          </mc:Choice>
          <mc:Fallback>
            <p:sp>
              <p:nvSpPr>
                <p:cNvPr id="25" name="TextBox 24">
                  <a:extLst>
                    <a:ext uri="{FF2B5EF4-FFF2-40B4-BE49-F238E27FC236}">
                      <a16:creationId xmlns:a16="http://schemas.microsoft.com/office/drawing/2014/main" id="{F84E9AA4-D403-094E-96BF-4D99A022E02D}"/>
                    </a:ext>
                  </a:extLst>
                </p:cNvPr>
                <p:cNvSpPr txBox="1">
                  <a:spLocks noRot="1" noChangeAspect="1" noMove="1" noResize="1" noEditPoints="1" noAdjustHandles="1" noChangeArrowheads="1" noChangeShapeType="1" noTextEdit="1"/>
                </p:cNvSpPr>
                <p:nvPr/>
              </p:nvSpPr>
              <p:spPr>
                <a:xfrm>
                  <a:off x="5497747" y="4769465"/>
                  <a:ext cx="1536970" cy="674800"/>
                </a:xfrm>
                <a:prstGeom prst="rect">
                  <a:avLst/>
                </a:prstGeom>
                <a:blipFill>
                  <a:blip r:embed="rId4"/>
                  <a:stretch>
                    <a:fillRect b="-3704"/>
                  </a:stretch>
                </a:blipFill>
              </p:spPr>
              <p:txBody>
                <a:bodyPr/>
                <a:lstStyle/>
                <a:p>
                  <a:r>
                    <a:rPr lang="en-CN">
                      <a:noFill/>
                    </a:rPr>
                    <a:t> </a:t>
                  </a:r>
                </a:p>
              </p:txBody>
            </p:sp>
          </mc:Fallback>
        </mc:AlternateContent>
        <p:sp>
          <p:nvSpPr>
            <p:cNvPr id="26" name="TextBox 25">
              <a:extLst>
                <a:ext uri="{FF2B5EF4-FFF2-40B4-BE49-F238E27FC236}">
                  <a16:creationId xmlns:a16="http://schemas.microsoft.com/office/drawing/2014/main" id="{D325293F-7C92-F74D-9F7E-312EEA579D3C}"/>
                </a:ext>
              </a:extLst>
            </p:cNvPr>
            <p:cNvSpPr txBox="1"/>
            <p:nvPr/>
          </p:nvSpPr>
          <p:spPr>
            <a:xfrm>
              <a:off x="4079944" y="4906810"/>
              <a:ext cx="1630192" cy="400110"/>
            </a:xfrm>
            <a:prstGeom prst="rect">
              <a:avLst/>
            </a:prstGeom>
            <a:noFill/>
          </p:spPr>
          <p:txBody>
            <a:bodyPr wrap="square" rtlCol="0">
              <a:spAutoFit/>
            </a:bodyPr>
            <a:lstStyle/>
            <a:p>
              <a:r>
                <a:rPr lang="en-US" sz="2000" b="1" dirty="0">
                  <a:solidFill>
                    <a:srgbClr val="CECDD0"/>
                  </a:solidFill>
                </a:rPr>
                <a:t>Phase Speed:</a:t>
              </a:r>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DEE1ED74-AE19-D64D-8B5F-54CDDDAF0C46}"/>
                    </a:ext>
                  </a:extLst>
                </p:cNvPr>
                <p:cNvSpPr txBox="1"/>
                <p:nvPr/>
              </p:nvSpPr>
              <p:spPr>
                <a:xfrm>
                  <a:off x="7266561" y="4906810"/>
                  <a:ext cx="3513911" cy="830997"/>
                </a:xfrm>
                <a:prstGeom prst="rect">
                  <a:avLst/>
                </a:prstGeom>
                <a:noFill/>
              </p:spPr>
              <p:txBody>
                <a:bodyPr wrap="none" rtlCol="0">
                  <a:spAutoFit/>
                </a:bodyPr>
                <a:lstStyle/>
                <a:p>
                  <a14:m>
                    <m:oMath xmlns:m="http://schemas.openxmlformats.org/officeDocument/2006/math">
                      <m:sSub>
                        <m:sSubPr>
                          <m:ctrlPr>
                            <a:rPr kumimoji="1" lang="en-US" altLang="zh-CN" sz="1600" i="1" smtClean="0">
                              <a:solidFill>
                                <a:srgbClr val="CECDD0"/>
                              </a:solidFill>
                              <a:latin typeface="Cambria Math" panose="02040503050406030204" pitchFamily="18" charset="0"/>
                            </a:rPr>
                          </m:ctrlPr>
                        </m:sSubPr>
                        <m:e>
                          <m:r>
                            <a:rPr kumimoji="1" lang="en-US" altLang="zh-CN" sz="1600" i="1">
                              <a:solidFill>
                                <a:srgbClr val="CECDD0"/>
                              </a:solidFill>
                              <a:latin typeface="Cambria Math" charset="0"/>
                              <a:ea typeface="Cambria Math" charset="0"/>
                              <a:cs typeface="Cambria Math" charset="0"/>
                            </a:rPr>
                            <m:t>𝜇</m:t>
                          </m:r>
                        </m:e>
                        <m:sub>
                          <m:r>
                            <a:rPr kumimoji="1" lang="en-US" altLang="zh-CN" sz="1600" i="1">
                              <a:solidFill>
                                <a:srgbClr val="CECDD0"/>
                              </a:solidFill>
                              <a:latin typeface="Cambria Math" charset="0"/>
                            </a:rPr>
                            <m:t>0</m:t>
                          </m:r>
                        </m:sub>
                      </m:sSub>
                      <m:r>
                        <a:rPr kumimoji="1" lang="en-US" altLang="zh-CN" sz="1600" i="1">
                          <a:solidFill>
                            <a:srgbClr val="CECDD0"/>
                          </a:solidFill>
                          <a:latin typeface="Cambria Math" panose="02040503050406030204" pitchFamily="18" charset="0"/>
                        </a:rPr>
                        <m:t> </m:t>
                      </m:r>
                    </m:oMath>
                  </a14:m>
                  <a:r>
                    <a:rPr lang="en-US" sz="1600" dirty="0">
                      <a:solidFill>
                        <a:srgbClr val="CECDD0"/>
                      </a:solidFill>
                      <a:latin typeface="Times" pitchFamily="2" charset="0"/>
                    </a:rPr>
                    <a:t>: Magnetic Permeability of a Vacuum</a:t>
                  </a:r>
                </a:p>
                <a:p>
                  <a:r>
                    <a:rPr lang="en-US" sz="1600" dirty="0">
                      <a:solidFill>
                        <a:srgbClr val="CECDD0"/>
                      </a:solidFill>
                      <a:latin typeface="Times" pitchFamily="2" charset="0"/>
                    </a:rPr>
                    <a:t> </a:t>
                  </a:r>
                  <a14:m>
                    <m:oMath xmlns:m="http://schemas.openxmlformats.org/officeDocument/2006/math">
                      <m:r>
                        <a:rPr lang="en-US" sz="1600" b="0" i="1" smtClean="0">
                          <a:solidFill>
                            <a:srgbClr val="CECDD0"/>
                          </a:solidFill>
                          <a:latin typeface="Cambria Math" panose="02040503050406030204" pitchFamily="18" charset="0"/>
                        </a:rPr>
                        <m:t>𝜌</m:t>
                      </m:r>
                    </m:oMath>
                  </a14:m>
                  <a:r>
                    <a:rPr lang="en-US" sz="1600" dirty="0">
                      <a:solidFill>
                        <a:srgbClr val="CECDD0"/>
                      </a:solidFill>
                      <a:latin typeface="Times" pitchFamily="2" charset="0"/>
                    </a:rPr>
                    <a:t>  : Mass Density</a:t>
                  </a:r>
                </a:p>
                <a:p>
                  <a14:m>
                    <m:oMath xmlns:m="http://schemas.openxmlformats.org/officeDocument/2006/math">
                      <m:r>
                        <a:rPr kumimoji="1" lang="en-US" altLang="zh-CN" sz="1600" b="1" i="0" smtClean="0">
                          <a:solidFill>
                            <a:srgbClr val="CECDD0"/>
                          </a:solidFill>
                          <a:latin typeface="Cambria Math" panose="02040503050406030204" pitchFamily="18" charset="0"/>
                        </a:rPr>
                        <m:t> </m:t>
                      </m:r>
                      <m:r>
                        <a:rPr kumimoji="1" lang="en-US" altLang="zh-CN" sz="1600" b="1" i="1">
                          <a:solidFill>
                            <a:srgbClr val="CECDD0"/>
                          </a:solidFill>
                          <a:latin typeface="Cambria Math" charset="0"/>
                        </a:rPr>
                        <m:t>𝐁</m:t>
                      </m:r>
                      <m:r>
                        <a:rPr kumimoji="1" lang="en-US" altLang="zh-CN" sz="1600" b="1" i="1" smtClean="0">
                          <a:solidFill>
                            <a:srgbClr val="CECDD0"/>
                          </a:solidFill>
                          <a:latin typeface="Cambria Math" panose="02040503050406030204" pitchFamily="18" charset="0"/>
                        </a:rPr>
                        <m:t>  </m:t>
                      </m:r>
                    </m:oMath>
                  </a14:m>
                  <a:r>
                    <a:rPr lang="en-US" sz="1600" b="1" dirty="0">
                      <a:solidFill>
                        <a:srgbClr val="CECDD0"/>
                      </a:solidFill>
                      <a:latin typeface="Times" pitchFamily="2" charset="0"/>
                    </a:rPr>
                    <a:t>: Magnetic Field Strength </a:t>
                  </a:r>
                </a:p>
              </p:txBody>
            </p:sp>
          </mc:Choice>
          <mc:Fallback>
            <p:sp>
              <p:nvSpPr>
                <p:cNvPr id="27" name="TextBox 26">
                  <a:extLst>
                    <a:ext uri="{FF2B5EF4-FFF2-40B4-BE49-F238E27FC236}">
                      <a16:creationId xmlns:a16="http://schemas.microsoft.com/office/drawing/2014/main" id="{DEE1ED74-AE19-D64D-8B5F-54CDDDAF0C46}"/>
                    </a:ext>
                  </a:extLst>
                </p:cNvPr>
                <p:cNvSpPr txBox="1">
                  <a:spLocks noRot="1" noChangeAspect="1" noMove="1" noResize="1" noEditPoints="1" noAdjustHandles="1" noChangeArrowheads="1" noChangeShapeType="1" noTextEdit="1"/>
                </p:cNvSpPr>
                <p:nvPr/>
              </p:nvSpPr>
              <p:spPr>
                <a:xfrm>
                  <a:off x="7266561" y="4906810"/>
                  <a:ext cx="3513911" cy="830997"/>
                </a:xfrm>
                <a:prstGeom prst="rect">
                  <a:avLst/>
                </a:prstGeom>
                <a:blipFill>
                  <a:blip r:embed="rId5"/>
                  <a:stretch>
                    <a:fillRect l="-361" t="-1515" b="-9091"/>
                  </a:stretch>
                </a:blipFill>
              </p:spPr>
              <p:txBody>
                <a:bodyPr/>
                <a:lstStyle/>
                <a:p>
                  <a:r>
                    <a:rPr lang="en-CN">
                      <a:noFill/>
                    </a:rPr>
                    <a:t> </a:t>
                  </a:r>
                </a:p>
              </p:txBody>
            </p:sp>
          </mc:Fallback>
        </mc:AlternateContent>
        <p:sp>
          <p:nvSpPr>
            <p:cNvPr id="28" name="TextBox 27">
              <a:extLst>
                <a:ext uri="{FF2B5EF4-FFF2-40B4-BE49-F238E27FC236}">
                  <a16:creationId xmlns:a16="http://schemas.microsoft.com/office/drawing/2014/main" id="{62564AE4-4B7A-4543-884D-561781E5840A}"/>
                </a:ext>
              </a:extLst>
            </p:cNvPr>
            <p:cNvSpPr txBox="1"/>
            <p:nvPr/>
          </p:nvSpPr>
          <p:spPr>
            <a:xfrm>
              <a:off x="1495383" y="6213977"/>
              <a:ext cx="8808886" cy="400110"/>
            </a:xfrm>
            <a:prstGeom prst="rect">
              <a:avLst/>
            </a:prstGeom>
            <a:noFill/>
          </p:spPr>
          <p:txBody>
            <a:bodyPr wrap="none" rtlCol="0">
              <a:spAutoFit/>
            </a:bodyPr>
            <a:lstStyle/>
            <a:p>
              <a:r>
                <a:rPr lang="en-CN" sz="2000" dirty="0">
                  <a:solidFill>
                    <a:srgbClr val="CECDD0"/>
                  </a:solidFill>
                </a:rPr>
                <a:t>The actual MHD wave modes in Corona are solved in </a:t>
              </a:r>
              <a:r>
                <a:rPr lang="en-US" sz="2000" dirty="0">
                  <a:solidFill>
                    <a:srgbClr val="CECDD0"/>
                  </a:solidFill>
                </a:rPr>
                <a:t>plasma cylinders(Flux tubes)!</a:t>
              </a:r>
              <a:r>
                <a:rPr lang="en-CN" sz="2000" dirty="0">
                  <a:solidFill>
                    <a:srgbClr val="CECDD0"/>
                  </a:solidFill>
                </a:rPr>
                <a:t> </a:t>
              </a:r>
            </a:p>
          </p:txBody>
        </p:sp>
      </p:grpSp>
    </p:spTree>
    <p:extLst>
      <p:ext uri="{BB962C8B-B14F-4D97-AF65-F5344CB8AC3E}">
        <p14:creationId xmlns:p14="http://schemas.microsoft.com/office/powerpoint/2010/main" val="97649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US" altLang="zh-CN" b="1" dirty="0">
                <a:latin typeface="Heiti SC Light" charset="-122"/>
                <a:ea typeface="Heiti SC Light" charset="-122"/>
                <a:cs typeface="Heiti SC Light" charset="-122"/>
              </a:rPr>
              <a:t>MHD waves In Uniform Plasma</a:t>
            </a:r>
            <a:endParaRPr lang="en-CN" b="1" dirty="0"/>
          </a:p>
        </p:txBody>
      </p:sp>
      <p:pic>
        <p:nvPicPr>
          <p:cNvPr id="17" name="图片 5">
            <a:extLst>
              <a:ext uri="{FF2B5EF4-FFF2-40B4-BE49-F238E27FC236}">
                <a16:creationId xmlns:a16="http://schemas.microsoft.com/office/drawing/2014/main" id="{4D2307AE-635E-404B-AFFF-19CD5AAC4F7D}"/>
              </a:ext>
            </a:extLst>
          </p:cNvPr>
          <p:cNvPicPr>
            <a:picLocks noChangeAspect="1"/>
          </p:cNvPicPr>
          <p:nvPr/>
        </p:nvPicPr>
        <p:blipFill rotWithShape="1">
          <a:blip r:embed="rId3">
            <a:alphaModFix amt="35000"/>
          </a:blip>
          <a:srcRect l="15590" r="17340" b="37723"/>
          <a:stretch/>
        </p:blipFill>
        <p:spPr>
          <a:xfrm>
            <a:off x="157263" y="1506021"/>
            <a:ext cx="5603131" cy="2259893"/>
          </a:xfrm>
          <a:prstGeom prst="rect">
            <a:avLst/>
          </a:prstGeom>
        </p:spPr>
      </p:pic>
      <p:sp>
        <p:nvSpPr>
          <p:cNvPr id="4" name="Right Arrow 3">
            <a:extLst>
              <a:ext uri="{FF2B5EF4-FFF2-40B4-BE49-F238E27FC236}">
                <a16:creationId xmlns:a16="http://schemas.microsoft.com/office/drawing/2014/main" id="{9A65E605-1940-CF44-95FA-B1336F6ED120}"/>
              </a:ext>
            </a:extLst>
          </p:cNvPr>
          <p:cNvSpPr/>
          <p:nvPr/>
        </p:nvSpPr>
        <p:spPr>
          <a:xfrm>
            <a:off x="5760394" y="2595360"/>
            <a:ext cx="2060640" cy="225274"/>
          </a:xfrm>
          <a:prstGeom prst="rightArrow">
            <a:avLst/>
          </a:prstGeom>
          <a:solidFill>
            <a:srgbClr val="CECDD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solidFill>
                <a:srgbClr val="CECDD0"/>
              </a:solidFill>
            </a:endParaRPr>
          </a:p>
        </p:txBody>
      </p:sp>
      <p:sp>
        <p:nvSpPr>
          <p:cNvPr id="6" name="TextBox 5">
            <a:extLst>
              <a:ext uri="{FF2B5EF4-FFF2-40B4-BE49-F238E27FC236}">
                <a16:creationId xmlns:a16="http://schemas.microsoft.com/office/drawing/2014/main" id="{D0276BD1-576F-B54F-A0DE-BCDA7F8858A3}"/>
              </a:ext>
            </a:extLst>
          </p:cNvPr>
          <p:cNvSpPr txBox="1"/>
          <p:nvPr/>
        </p:nvSpPr>
        <p:spPr>
          <a:xfrm>
            <a:off x="5760394" y="2266636"/>
            <a:ext cx="2008563" cy="369332"/>
          </a:xfrm>
          <a:prstGeom prst="rect">
            <a:avLst/>
          </a:prstGeom>
          <a:noFill/>
        </p:spPr>
        <p:txBody>
          <a:bodyPr wrap="none" rtlCol="0">
            <a:spAutoFit/>
          </a:bodyPr>
          <a:lstStyle/>
          <a:p>
            <a:r>
              <a:rPr lang="en-CN" dirty="0">
                <a:solidFill>
                  <a:srgbClr val="CECDD0"/>
                </a:solidFill>
              </a:rPr>
              <a:t>Linear Perturbation</a:t>
            </a:r>
          </a:p>
        </p:txBody>
      </p:sp>
      <p:sp>
        <p:nvSpPr>
          <p:cNvPr id="20" name="TextBox 19">
            <a:extLst>
              <a:ext uri="{FF2B5EF4-FFF2-40B4-BE49-F238E27FC236}">
                <a16:creationId xmlns:a16="http://schemas.microsoft.com/office/drawing/2014/main" id="{F679A7F2-BD64-454E-9FD2-E8C3DC32A07D}"/>
              </a:ext>
            </a:extLst>
          </p:cNvPr>
          <p:cNvSpPr txBox="1"/>
          <p:nvPr/>
        </p:nvSpPr>
        <p:spPr>
          <a:xfrm>
            <a:off x="7934528" y="2091538"/>
            <a:ext cx="6099242" cy="1938992"/>
          </a:xfrm>
          <a:prstGeom prst="rect">
            <a:avLst/>
          </a:prstGeom>
          <a:noFill/>
        </p:spPr>
        <p:txBody>
          <a:bodyPr wrap="square">
            <a:spAutoFit/>
          </a:bodyPr>
          <a:lstStyle/>
          <a:p>
            <a:pPr marL="342900" indent="-342900">
              <a:buAutoNum type="arabicPeriod"/>
            </a:pPr>
            <a:r>
              <a:rPr lang="en-US" sz="2400" dirty="0">
                <a:solidFill>
                  <a:srgbClr val="CECDD0"/>
                </a:solidFill>
              </a:rPr>
              <a:t>Alfvén Wave</a:t>
            </a:r>
          </a:p>
          <a:p>
            <a:pPr marL="342900" indent="-342900">
              <a:buFontTx/>
              <a:buAutoNum type="arabicPeriod"/>
            </a:pPr>
            <a:r>
              <a:rPr lang="en-US" sz="2400" dirty="0">
                <a:solidFill>
                  <a:srgbClr val="CECDD0"/>
                </a:solidFill>
              </a:rPr>
              <a:t>Fast </a:t>
            </a:r>
            <a:r>
              <a:rPr lang="en-US" sz="2400" dirty="0" err="1">
                <a:solidFill>
                  <a:srgbClr val="CECDD0"/>
                </a:solidFill>
              </a:rPr>
              <a:t>Magnetoacoustic</a:t>
            </a:r>
            <a:r>
              <a:rPr lang="en-US" sz="2400" dirty="0">
                <a:solidFill>
                  <a:srgbClr val="CECDD0"/>
                </a:solidFill>
              </a:rPr>
              <a:t> Wave</a:t>
            </a:r>
          </a:p>
          <a:p>
            <a:pPr marL="342900" indent="-342900">
              <a:buFontTx/>
              <a:buAutoNum type="arabicPeriod"/>
            </a:pPr>
            <a:r>
              <a:rPr lang="en-US" sz="2400" dirty="0">
                <a:solidFill>
                  <a:srgbClr val="CECDD0"/>
                </a:solidFill>
              </a:rPr>
              <a:t>Slow </a:t>
            </a:r>
            <a:r>
              <a:rPr lang="en-US" sz="2400" dirty="0" err="1">
                <a:solidFill>
                  <a:srgbClr val="CECDD0"/>
                </a:solidFill>
              </a:rPr>
              <a:t>Magnetoacoustic</a:t>
            </a:r>
            <a:r>
              <a:rPr lang="en-US" sz="2400" dirty="0">
                <a:solidFill>
                  <a:srgbClr val="CECDD0"/>
                </a:solidFill>
              </a:rPr>
              <a:t> Wave</a:t>
            </a:r>
          </a:p>
          <a:p>
            <a:pPr marL="342900" indent="-342900">
              <a:buFontTx/>
              <a:buAutoNum type="arabicPeriod"/>
            </a:pPr>
            <a:endParaRPr lang="en-US" sz="2400" dirty="0">
              <a:solidFill>
                <a:srgbClr val="CECDD0"/>
              </a:solidFill>
            </a:endParaRPr>
          </a:p>
          <a:p>
            <a:pPr marL="342900" indent="-342900">
              <a:buAutoNum type="arabicPeriod"/>
            </a:pPr>
            <a:endParaRPr lang="en-CN" sz="2400" dirty="0">
              <a:solidFill>
                <a:srgbClr val="CECDD0"/>
              </a:solidFill>
            </a:endParaRPr>
          </a:p>
        </p:txBody>
      </p:sp>
      <p:sp>
        <p:nvSpPr>
          <p:cNvPr id="22" name="TextBox 21">
            <a:extLst>
              <a:ext uri="{FF2B5EF4-FFF2-40B4-BE49-F238E27FC236}">
                <a16:creationId xmlns:a16="http://schemas.microsoft.com/office/drawing/2014/main" id="{AD54A257-9FC7-0043-A774-E86AEFAA8D8D}"/>
              </a:ext>
            </a:extLst>
          </p:cNvPr>
          <p:cNvSpPr txBox="1"/>
          <p:nvPr/>
        </p:nvSpPr>
        <p:spPr>
          <a:xfrm>
            <a:off x="157263" y="4244200"/>
            <a:ext cx="2035515" cy="461665"/>
          </a:xfrm>
          <a:prstGeom prst="rect">
            <a:avLst/>
          </a:prstGeom>
          <a:noFill/>
        </p:spPr>
        <p:txBody>
          <a:bodyPr wrap="square">
            <a:spAutoFit/>
          </a:bodyPr>
          <a:lstStyle/>
          <a:p>
            <a:r>
              <a:rPr lang="en-US" sz="2400" b="1" dirty="0"/>
              <a:t>Alfvén Wave</a:t>
            </a:r>
          </a:p>
        </p:txBody>
      </p:sp>
      <p:sp>
        <p:nvSpPr>
          <p:cNvPr id="23" name="TextBox 22">
            <a:extLst>
              <a:ext uri="{FF2B5EF4-FFF2-40B4-BE49-F238E27FC236}">
                <a16:creationId xmlns:a16="http://schemas.microsoft.com/office/drawing/2014/main" id="{E46A68C8-75C5-CF4C-9547-C6085EC44472}"/>
              </a:ext>
            </a:extLst>
          </p:cNvPr>
          <p:cNvSpPr txBox="1"/>
          <p:nvPr/>
        </p:nvSpPr>
        <p:spPr>
          <a:xfrm>
            <a:off x="1994170" y="4274977"/>
            <a:ext cx="7811312" cy="400110"/>
          </a:xfrm>
          <a:prstGeom prst="rect">
            <a:avLst/>
          </a:prstGeom>
          <a:noFill/>
        </p:spPr>
        <p:txBody>
          <a:bodyPr wrap="square" rtlCol="0">
            <a:spAutoFit/>
          </a:bodyPr>
          <a:lstStyle/>
          <a:p>
            <a:r>
              <a:rPr lang="en-US" sz="2000" dirty="0"/>
              <a:t>Incompressible, transverse oscillation that propagates along field. </a:t>
            </a: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F84E9AA4-D403-094E-96BF-4D99A022E02D}"/>
                  </a:ext>
                </a:extLst>
              </p:cNvPr>
              <p:cNvSpPr txBox="1"/>
              <p:nvPr/>
            </p:nvSpPr>
            <p:spPr>
              <a:xfrm>
                <a:off x="5497747" y="4769465"/>
                <a:ext cx="1536970" cy="6748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800" i="1" smtClean="0">
                              <a:latin typeface="Cambria Math" panose="02040503050406030204" pitchFamily="18" charset="0"/>
                            </a:rPr>
                          </m:ctrlPr>
                        </m:sSubPr>
                        <m:e>
                          <m:r>
                            <a:rPr kumimoji="1" lang="en-US" altLang="zh-CN" sz="1800" b="0" i="1" smtClean="0">
                              <a:latin typeface="Cambria Math" panose="02040503050406030204" pitchFamily="18" charset="0"/>
                              <a:ea typeface="Cambria Math" panose="02040503050406030204" pitchFamily="18" charset="0"/>
                            </a:rPr>
                            <m:t>𝜐</m:t>
                          </m:r>
                        </m:e>
                        <m:sub>
                          <m:r>
                            <m:rPr>
                              <m:sty m:val="p"/>
                            </m:rPr>
                            <a:rPr kumimoji="1" lang="en-US" altLang="zh-CN" sz="1800" b="0" i="0" smtClean="0">
                              <a:latin typeface="Cambria Math" charset="0"/>
                            </a:rPr>
                            <m:t>A</m:t>
                          </m:r>
                        </m:sub>
                      </m:sSub>
                      <m:r>
                        <a:rPr kumimoji="1" lang="en-US" altLang="zh-CN" sz="1800" b="0" i="1" smtClean="0">
                          <a:latin typeface="Cambria Math" charset="0"/>
                        </a:rPr>
                        <m:t>=</m:t>
                      </m:r>
                      <m:f>
                        <m:fPr>
                          <m:ctrlPr>
                            <a:rPr kumimoji="1" lang="bg-BG" altLang="zh-CN" sz="1800" b="0" i="1" smtClean="0">
                              <a:latin typeface="Cambria Math" panose="02040503050406030204" pitchFamily="18" charset="0"/>
                            </a:rPr>
                          </m:ctrlPr>
                        </m:fPr>
                        <m:num>
                          <m:r>
                            <m:rPr>
                              <m:sty m:val="p"/>
                            </m:rPr>
                            <a:rPr kumimoji="1" lang="en-US" altLang="zh-CN" sz="1800" b="0" i="0" smtClean="0">
                              <a:latin typeface="Cambria Math" charset="0"/>
                            </a:rPr>
                            <m:t>B</m:t>
                          </m:r>
                        </m:num>
                        <m:den>
                          <m:rad>
                            <m:radPr>
                              <m:degHide m:val="on"/>
                              <m:ctrlPr>
                                <a:rPr kumimoji="1" lang="bg-BG" altLang="zh-CN" sz="1800" b="0" i="1" smtClean="0">
                                  <a:latin typeface="Cambria Math" panose="02040503050406030204" pitchFamily="18" charset="0"/>
                                </a:rPr>
                              </m:ctrlPr>
                            </m:radPr>
                            <m:deg/>
                            <m:e>
                              <m:sSub>
                                <m:sSubPr>
                                  <m:ctrlPr>
                                    <a:rPr kumimoji="1" lang="en-US" altLang="zh-CN" sz="1800" b="0" i="1" smtClean="0">
                                      <a:latin typeface="Cambria Math" panose="02040503050406030204" pitchFamily="18" charset="0"/>
                                    </a:rPr>
                                  </m:ctrlPr>
                                </m:sSubPr>
                                <m:e>
                                  <m:r>
                                    <a:rPr kumimoji="1" lang="en-US" altLang="zh-CN" sz="1800" b="0" i="1" smtClean="0">
                                      <a:latin typeface="Cambria Math" charset="0"/>
                                      <a:ea typeface="Cambria Math" charset="0"/>
                                      <a:cs typeface="Cambria Math" charset="0"/>
                                    </a:rPr>
                                    <m:t>𝜇</m:t>
                                  </m:r>
                                </m:e>
                                <m:sub>
                                  <m:r>
                                    <a:rPr kumimoji="1" lang="en-US" altLang="zh-CN" sz="1800" b="0" i="1" smtClean="0">
                                      <a:latin typeface="Cambria Math" charset="0"/>
                                    </a:rPr>
                                    <m:t>0</m:t>
                                  </m:r>
                                </m:sub>
                              </m:sSub>
                              <m:r>
                                <a:rPr kumimoji="1" lang="en-US" altLang="zh-CN" sz="1800" i="1">
                                  <a:latin typeface="Cambria Math" charset="0"/>
                                  <a:ea typeface="Cambria Math" charset="0"/>
                                  <a:cs typeface="Cambria Math" charset="0"/>
                                </a:rPr>
                                <m:t>𝜌</m:t>
                              </m:r>
                            </m:e>
                          </m:rad>
                        </m:den>
                      </m:f>
                    </m:oMath>
                  </m:oMathPara>
                </a14:m>
                <a:endParaRPr lang="en-CN" dirty="0"/>
              </a:p>
            </p:txBody>
          </p:sp>
        </mc:Choice>
        <mc:Fallback>
          <p:sp>
            <p:nvSpPr>
              <p:cNvPr id="25" name="TextBox 24">
                <a:extLst>
                  <a:ext uri="{FF2B5EF4-FFF2-40B4-BE49-F238E27FC236}">
                    <a16:creationId xmlns:a16="http://schemas.microsoft.com/office/drawing/2014/main" id="{F84E9AA4-D403-094E-96BF-4D99A022E02D}"/>
                  </a:ext>
                </a:extLst>
              </p:cNvPr>
              <p:cNvSpPr txBox="1">
                <a:spLocks noRot="1" noChangeAspect="1" noMove="1" noResize="1" noEditPoints="1" noAdjustHandles="1" noChangeArrowheads="1" noChangeShapeType="1" noTextEdit="1"/>
              </p:cNvSpPr>
              <p:nvPr/>
            </p:nvSpPr>
            <p:spPr>
              <a:xfrm>
                <a:off x="5497747" y="4769465"/>
                <a:ext cx="1536970" cy="674800"/>
              </a:xfrm>
              <a:prstGeom prst="rect">
                <a:avLst/>
              </a:prstGeom>
              <a:blipFill>
                <a:blip r:embed="rId4"/>
                <a:stretch>
                  <a:fillRect b="-3704"/>
                </a:stretch>
              </a:blipFill>
            </p:spPr>
            <p:txBody>
              <a:bodyPr/>
              <a:lstStyle/>
              <a:p>
                <a:r>
                  <a:rPr lang="en-CN">
                    <a:noFill/>
                  </a:rPr>
                  <a:t> </a:t>
                </a:r>
              </a:p>
            </p:txBody>
          </p:sp>
        </mc:Fallback>
      </mc:AlternateContent>
      <p:sp>
        <p:nvSpPr>
          <p:cNvPr id="26" name="TextBox 25">
            <a:extLst>
              <a:ext uri="{FF2B5EF4-FFF2-40B4-BE49-F238E27FC236}">
                <a16:creationId xmlns:a16="http://schemas.microsoft.com/office/drawing/2014/main" id="{D325293F-7C92-F74D-9F7E-312EEA579D3C}"/>
              </a:ext>
            </a:extLst>
          </p:cNvPr>
          <p:cNvSpPr txBox="1"/>
          <p:nvPr/>
        </p:nvSpPr>
        <p:spPr>
          <a:xfrm>
            <a:off x="4079944" y="4906810"/>
            <a:ext cx="1630192" cy="400110"/>
          </a:xfrm>
          <a:prstGeom prst="rect">
            <a:avLst/>
          </a:prstGeom>
          <a:noFill/>
        </p:spPr>
        <p:txBody>
          <a:bodyPr wrap="square" rtlCol="0">
            <a:spAutoFit/>
          </a:bodyPr>
          <a:lstStyle/>
          <a:p>
            <a:r>
              <a:rPr lang="en-US" sz="2000" b="1" dirty="0"/>
              <a:t>Phase Speed:</a:t>
            </a:r>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DEE1ED74-AE19-D64D-8B5F-54CDDDAF0C46}"/>
                  </a:ext>
                </a:extLst>
              </p:cNvPr>
              <p:cNvSpPr txBox="1"/>
              <p:nvPr/>
            </p:nvSpPr>
            <p:spPr>
              <a:xfrm>
                <a:off x="7266561" y="4906810"/>
                <a:ext cx="3513911" cy="830997"/>
              </a:xfrm>
              <a:prstGeom prst="rect">
                <a:avLst/>
              </a:prstGeom>
              <a:noFill/>
            </p:spPr>
            <p:txBody>
              <a:bodyPr wrap="none" rtlCol="0">
                <a:spAutoFit/>
              </a:bodyPr>
              <a:lstStyle/>
              <a:p>
                <a14:m>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i="1">
                            <a:latin typeface="Cambria Math" charset="0"/>
                            <a:ea typeface="Cambria Math" charset="0"/>
                            <a:cs typeface="Cambria Math" charset="0"/>
                          </a:rPr>
                          <m:t>𝜇</m:t>
                        </m:r>
                      </m:e>
                      <m:sub>
                        <m:r>
                          <a:rPr kumimoji="1" lang="en-US" altLang="zh-CN" sz="1600" i="1">
                            <a:latin typeface="Cambria Math" charset="0"/>
                          </a:rPr>
                          <m:t>0</m:t>
                        </m:r>
                      </m:sub>
                    </m:sSub>
                    <m:r>
                      <a:rPr kumimoji="1" lang="en-US" altLang="zh-CN" sz="1600" i="1">
                        <a:latin typeface="Cambria Math" panose="02040503050406030204" pitchFamily="18" charset="0"/>
                      </a:rPr>
                      <m:t> </m:t>
                    </m:r>
                  </m:oMath>
                </a14:m>
                <a:r>
                  <a:rPr lang="en-US" sz="1600" dirty="0">
                    <a:latin typeface="Times" pitchFamily="2" charset="0"/>
                  </a:rPr>
                  <a:t>: Magnetic Permeability of a Vacuum</a:t>
                </a:r>
              </a:p>
              <a:p>
                <a:r>
                  <a:rPr lang="en-US" sz="1600" dirty="0">
                    <a:latin typeface="Times" pitchFamily="2" charset="0"/>
                  </a:rPr>
                  <a:t> </a:t>
                </a:r>
                <a14:m>
                  <m:oMath xmlns:m="http://schemas.openxmlformats.org/officeDocument/2006/math">
                    <m:r>
                      <a:rPr lang="en-US" sz="1600" b="0" i="1" smtClean="0">
                        <a:latin typeface="Cambria Math" panose="02040503050406030204" pitchFamily="18" charset="0"/>
                      </a:rPr>
                      <m:t>𝜌</m:t>
                    </m:r>
                  </m:oMath>
                </a14:m>
                <a:r>
                  <a:rPr lang="en-US" sz="1600" dirty="0">
                    <a:latin typeface="Times" pitchFamily="2" charset="0"/>
                  </a:rPr>
                  <a:t>  : Mass Density</a:t>
                </a:r>
              </a:p>
              <a:p>
                <a14:m>
                  <m:oMath xmlns:m="http://schemas.openxmlformats.org/officeDocument/2006/math">
                    <m:r>
                      <a:rPr kumimoji="1" lang="en-US" altLang="zh-CN" sz="1600" b="1" i="0" smtClean="0">
                        <a:latin typeface="Cambria Math" panose="02040503050406030204" pitchFamily="18" charset="0"/>
                      </a:rPr>
                      <m:t> </m:t>
                    </m:r>
                    <m:r>
                      <a:rPr kumimoji="1" lang="en-US" altLang="zh-CN" sz="1600" b="1" i="1">
                        <a:latin typeface="Cambria Math" charset="0"/>
                      </a:rPr>
                      <m:t>𝐁</m:t>
                    </m:r>
                    <m:r>
                      <a:rPr kumimoji="1" lang="en-US" altLang="zh-CN" sz="1600" b="1" i="1" smtClean="0">
                        <a:latin typeface="Cambria Math" panose="02040503050406030204" pitchFamily="18" charset="0"/>
                      </a:rPr>
                      <m:t>  </m:t>
                    </m:r>
                  </m:oMath>
                </a14:m>
                <a:r>
                  <a:rPr lang="en-US" sz="1600" b="1" dirty="0">
                    <a:latin typeface="Times" pitchFamily="2" charset="0"/>
                  </a:rPr>
                  <a:t>: Magnetic Field Strength </a:t>
                </a:r>
              </a:p>
            </p:txBody>
          </p:sp>
        </mc:Choice>
        <mc:Fallback>
          <p:sp>
            <p:nvSpPr>
              <p:cNvPr id="27" name="TextBox 26">
                <a:extLst>
                  <a:ext uri="{FF2B5EF4-FFF2-40B4-BE49-F238E27FC236}">
                    <a16:creationId xmlns:a16="http://schemas.microsoft.com/office/drawing/2014/main" id="{DEE1ED74-AE19-D64D-8B5F-54CDDDAF0C46}"/>
                  </a:ext>
                </a:extLst>
              </p:cNvPr>
              <p:cNvSpPr txBox="1">
                <a:spLocks noRot="1" noChangeAspect="1" noMove="1" noResize="1" noEditPoints="1" noAdjustHandles="1" noChangeArrowheads="1" noChangeShapeType="1" noTextEdit="1"/>
              </p:cNvSpPr>
              <p:nvPr/>
            </p:nvSpPr>
            <p:spPr>
              <a:xfrm>
                <a:off x="7266561" y="4906810"/>
                <a:ext cx="3513911" cy="830997"/>
              </a:xfrm>
              <a:prstGeom prst="rect">
                <a:avLst/>
              </a:prstGeom>
              <a:blipFill>
                <a:blip r:embed="rId5"/>
                <a:stretch>
                  <a:fillRect l="-361" t="-1515" b="-9091"/>
                </a:stretch>
              </a:blipFill>
            </p:spPr>
            <p:txBody>
              <a:bodyPr/>
              <a:lstStyle/>
              <a:p>
                <a:r>
                  <a:rPr lang="en-CN">
                    <a:noFill/>
                  </a:rPr>
                  <a:t> </a:t>
                </a:r>
              </a:p>
            </p:txBody>
          </p:sp>
        </mc:Fallback>
      </mc:AlternateContent>
      <p:sp>
        <p:nvSpPr>
          <p:cNvPr id="28" name="TextBox 27">
            <a:extLst>
              <a:ext uri="{FF2B5EF4-FFF2-40B4-BE49-F238E27FC236}">
                <a16:creationId xmlns:a16="http://schemas.microsoft.com/office/drawing/2014/main" id="{62564AE4-4B7A-4543-884D-561781E5840A}"/>
              </a:ext>
            </a:extLst>
          </p:cNvPr>
          <p:cNvSpPr txBox="1"/>
          <p:nvPr/>
        </p:nvSpPr>
        <p:spPr>
          <a:xfrm>
            <a:off x="1495383" y="6213977"/>
            <a:ext cx="8808886" cy="400110"/>
          </a:xfrm>
          <a:prstGeom prst="rect">
            <a:avLst/>
          </a:prstGeom>
          <a:noFill/>
        </p:spPr>
        <p:txBody>
          <a:bodyPr wrap="none" rtlCol="0">
            <a:spAutoFit/>
          </a:bodyPr>
          <a:lstStyle/>
          <a:p>
            <a:r>
              <a:rPr lang="en-CN" sz="2000" dirty="0">
                <a:solidFill>
                  <a:srgbClr val="CECDD0"/>
                </a:solidFill>
              </a:rPr>
              <a:t>The actual MHD wave modes in Corona are solved in </a:t>
            </a:r>
            <a:r>
              <a:rPr lang="en-US" sz="2000" dirty="0">
                <a:solidFill>
                  <a:srgbClr val="CECDD0"/>
                </a:solidFill>
              </a:rPr>
              <a:t>plasma cylinders(Flux tubes)!</a:t>
            </a:r>
            <a:r>
              <a:rPr lang="en-CN" sz="2000" dirty="0">
                <a:solidFill>
                  <a:srgbClr val="CECDD0"/>
                </a:solidFill>
              </a:rPr>
              <a:t> </a:t>
            </a:r>
          </a:p>
        </p:txBody>
      </p:sp>
    </p:spTree>
    <p:extLst>
      <p:ext uri="{BB962C8B-B14F-4D97-AF65-F5344CB8AC3E}">
        <p14:creationId xmlns:p14="http://schemas.microsoft.com/office/powerpoint/2010/main" val="1782779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908-1E5F-EE4E-8446-949CFCB0675A}"/>
              </a:ext>
            </a:extLst>
          </p:cNvPr>
          <p:cNvSpPr>
            <a:spLocks noGrp="1"/>
          </p:cNvSpPr>
          <p:nvPr>
            <p:ph type="title"/>
          </p:nvPr>
        </p:nvSpPr>
        <p:spPr/>
        <p:txBody>
          <a:bodyPr/>
          <a:lstStyle/>
          <a:p>
            <a:r>
              <a:rPr lang="en-US" altLang="zh-CN" b="1" dirty="0">
                <a:latin typeface="Heiti SC Light" charset="-122"/>
                <a:ea typeface="Heiti SC Light" charset="-122"/>
                <a:cs typeface="Heiti SC Light" charset="-122"/>
              </a:rPr>
              <a:t>MHD waves In Uniform Plasma</a:t>
            </a:r>
            <a:endParaRPr lang="en-CN" b="1" dirty="0"/>
          </a:p>
        </p:txBody>
      </p:sp>
      <p:pic>
        <p:nvPicPr>
          <p:cNvPr id="17" name="图片 5">
            <a:extLst>
              <a:ext uri="{FF2B5EF4-FFF2-40B4-BE49-F238E27FC236}">
                <a16:creationId xmlns:a16="http://schemas.microsoft.com/office/drawing/2014/main" id="{4D2307AE-635E-404B-AFFF-19CD5AAC4F7D}"/>
              </a:ext>
            </a:extLst>
          </p:cNvPr>
          <p:cNvPicPr>
            <a:picLocks noChangeAspect="1"/>
          </p:cNvPicPr>
          <p:nvPr/>
        </p:nvPicPr>
        <p:blipFill rotWithShape="1">
          <a:blip r:embed="rId3">
            <a:alphaModFix amt="35000"/>
          </a:blip>
          <a:srcRect l="15590" r="17340" b="37723"/>
          <a:stretch/>
        </p:blipFill>
        <p:spPr>
          <a:xfrm>
            <a:off x="157263" y="1506021"/>
            <a:ext cx="5603131" cy="2259893"/>
          </a:xfrm>
          <a:prstGeom prst="rect">
            <a:avLst/>
          </a:prstGeom>
        </p:spPr>
      </p:pic>
      <p:sp>
        <p:nvSpPr>
          <p:cNvPr id="4" name="Right Arrow 3">
            <a:extLst>
              <a:ext uri="{FF2B5EF4-FFF2-40B4-BE49-F238E27FC236}">
                <a16:creationId xmlns:a16="http://schemas.microsoft.com/office/drawing/2014/main" id="{9A65E605-1940-CF44-95FA-B1336F6ED120}"/>
              </a:ext>
            </a:extLst>
          </p:cNvPr>
          <p:cNvSpPr/>
          <p:nvPr/>
        </p:nvSpPr>
        <p:spPr>
          <a:xfrm>
            <a:off x="5760394" y="2595360"/>
            <a:ext cx="2060640" cy="225274"/>
          </a:xfrm>
          <a:prstGeom prst="rightArrow">
            <a:avLst/>
          </a:prstGeom>
          <a:solidFill>
            <a:srgbClr val="CECDD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N">
              <a:solidFill>
                <a:srgbClr val="CECDD0"/>
              </a:solidFill>
            </a:endParaRPr>
          </a:p>
        </p:txBody>
      </p:sp>
      <p:sp>
        <p:nvSpPr>
          <p:cNvPr id="6" name="TextBox 5">
            <a:extLst>
              <a:ext uri="{FF2B5EF4-FFF2-40B4-BE49-F238E27FC236}">
                <a16:creationId xmlns:a16="http://schemas.microsoft.com/office/drawing/2014/main" id="{D0276BD1-576F-B54F-A0DE-BCDA7F8858A3}"/>
              </a:ext>
            </a:extLst>
          </p:cNvPr>
          <p:cNvSpPr txBox="1"/>
          <p:nvPr/>
        </p:nvSpPr>
        <p:spPr>
          <a:xfrm>
            <a:off x="5760394" y="2266636"/>
            <a:ext cx="2008563" cy="369332"/>
          </a:xfrm>
          <a:prstGeom prst="rect">
            <a:avLst/>
          </a:prstGeom>
          <a:noFill/>
        </p:spPr>
        <p:txBody>
          <a:bodyPr wrap="none" rtlCol="0">
            <a:spAutoFit/>
          </a:bodyPr>
          <a:lstStyle/>
          <a:p>
            <a:r>
              <a:rPr lang="en-CN" dirty="0">
                <a:solidFill>
                  <a:srgbClr val="CECDD0"/>
                </a:solidFill>
              </a:rPr>
              <a:t>Linear Perturbation</a:t>
            </a:r>
          </a:p>
        </p:txBody>
      </p:sp>
      <p:sp>
        <p:nvSpPr>
          <p:cNvPr id="20" name="TextBox 19">
            <a:extLst>
              <a:ext uri="{FF2B5EF4-FFF2-40B4-BE49-F238E27FC236}">
                <a16:creationId xmlns:a16="http://schemas.microsoft.com/office/drawing/2014/main" id="{F679A7F2-BD64-454E-9FD2-E8C3DC32A07D}"/>
              </a:ext>
            </a:extLst>
          </p:cNvPr>
          <p:cNvSpPr txBox="1"/>
          <p:nvPr/>
        </p:nvSpPr>
        <p:spPr>
          <a:xfrm>
            <a:off x="7934528" y="2091538"/>
            <a:ext cx="6099242" cy="1938992"/>
          </a:xfrm>
          <a:prstGeom prst="rect">
            <a:avLst/>
          </a:prstGeom>
          <a:noFill/>
        </p:spPr>
        <p:txBody>
          <a:bodyPr wrap="square">
            <a:spAutoFit/>
          </a:bodyPr>
          <a:lstStyle/>
          <a:p>
            <a:pPr marL="342900" indent="-342900">
              <a:buAutoNum type="arabicPeriod"/>
            </a:pPr>
            <a:r>
              <a:rPr lang="en-US" sz="2400" dirty="0">
                <a:solidFill>
                  <a:srgbClr val="CECDD0"/>
                </a:solidFill>
              </a:rPr>
              <a:t>Alfvén Wave</a:t>
            </a:r>
          </a:p>
          <a:p>
            <a:pPr marL="342900" indent="-342900">
              <a:buFontTx/>
              <a:buAutoNum type="arabicPeriod"/>
            </a:pPr>
            <a:r>
              <a:rPr lang="en-US" sz="2400" dirty="0">
                <a:solidFill>
                  <a:srgbClr val="CECDD0"/>
                </a:solidFill>
              </a:rPr>
              <a:t>Fast </a:t>
            </a:r>
            <a:r>
              <a:rPr lang="en-US" sz="2400" dirty="0" err="1">
                <a:solidFill>
                  <a:srgbClr val="CECDD0"/>
                </a:solidFill>
              </a:rPr>
              <a:t>Magnetoacoustic</a:t>
            </a:r>
            <a:r>
              <a:rPr lang="en-US" sz="2400" dirty="0">
                <a:solidFill>
                  <a:srgbClr val="CECDD0"/>
                </a:solidFill>
              </a:rPr>
              <a:t> Wave</a:t>
            </a:r>
          </a:p>
          <a:p>
            <a:pPr marL="342900" indent="-342900">
              <a:buFontTx/>
              <a:buAutoNum type="arabicPeriod"/>
            </a:pPr>
            <a:r>
              <a:rPr lang="en-US" sz="2400" dirty="0">
                <a:solidFill>
                  <a:srgbClr val="CECDD0"/>
                </a:solidFill>
              </a:rPr>
              <a:t>Slow </a:t>
            </a:r>
            <a:r>
              <a:rPr lang="en-US" sz="2400" dirty="0" err="1">
                <a:solidFill>
                  <a:srgbClr val="CECDD0"/>
                </a:solidFill>
              </a:rPr>
              <a:t>Magnetoacoustic</a:t>
            </a:r>
            <a:r>
              <a:rPr lang="en-US" sz="2400" dirty="0">
                <a:solidFill>
                  <a:srgbClr val="CECDD0"/>
                </a:solidFill>
              </a:rPr>
              <a:t> Wave</a:t>
            </a:r>
          </a:p>
          <a:p>
            <a:pPr marL="342900" indent="-342900">
              <a:buFontTx/>
              <a:buAutoNum type="arabicPeriod"/>
            </a:pPr>
            <a:endParaRPr lang="en-US" sz="2400" dirty="0">
              <a:solidFill>
                <a:srgbClr val="CECDD0"/>
              </a:solidFill>
            </a:endParaRPr>
          </a:p>
          <a:p>
            <a:pPr marL="342900" indent="-342900">
              <a:buAutoNum type="arabicPeriod"/>
            </a:pPr>
            <a:endParaRPr lang="en-CN" sz="2400" dirty="0">
              <a:solidFill>
                <a:srgbClr val="CECDD0"/>
              </a:solidFill>
            </a:endParaRPr>
          </a:p>
        </p:txBody>
      </p:sp>
      <p:sp>
        <p:nvSpPr>
          <p:cNvPr id="22" name="TextBox 21">
            <a:extLst>
              <a:ext uri="{FF2B5EF4-FFF2-40B4-BE49-F238E27FC236}">
                <a16:creationId xmlns:a16="http://schemas.microsoft.com/office/drawing/2014/main" id="{AD54A257-9FC7-0043-A774-E86AEFAA8D8D}"/>
              </a:ext>
            </a:extLst>
          </p:cNvPr>
          <p:cNvSpPr txBox="1"/>
          <p:nvPr/>
        </p:nvSpPr>
        <p:spPr>
          <a:xfrm>
            <a:off x="157263" y="4244200"/>
            <a:ext cx="2035515" cy="461665"/>
          </a:xfrm>
          <a:prstGeom prst="rect">
            <a:avLst/>
          </a:prstGeom>
          <a:noFill/>
        </p:spPr>
        <p:txBody>
          <a:bodyPr wrap="square">
            <a:spAutoFit/>
          </a:bodyPr>
          <a:lstStyle/>
          <a:p>
            <a:r>
              <a:rPr lang="en-US" sz="2400" b="1" dirty="0">
                <a:solidFill>
                  <a:srgbClr val="CECDD0"/>
                </a:solidFill>
              </a:rPr>
              <a:t>Alfvén Wave</a:t>
            </a:r>
          </a:p>
        </p:txBody>
      </p:sp>
      <p:sp>
        <p:nvSpPr>
          <p:cNvPr id="23" name="TextBox 22">
            <a:extLst>
              <a:ext uri="{FF2B5EF4-FFF2-40B4-BE49-F238E27FC236}">
                <a16:creationId xmlns:a16="http://schemas.microsoft.com/office/drawing/2014/main" id="{E46A68C8-75C5-CF4C-9547-C6085EC44472}"/>
              </a:ext>
            </a:extLst>
          </p:cNvPr>
          <p:cNvSpPr txBox="1"/>
          <p:nvPr/>
        </p:nvSpPr>
        <p:spPr>
          <a:xfrm>
            <a:off x="1994170" y="4274977"/>
            <a:ext cx="7811312" cy="400110"/>
          </a:xfrm>
          <a:prstGeom prst="rect">
            <a:avLst/>
          </a:prstGeom>
          <a:noFill/>
        </p:spPr>
        <p:txBody>
          <a:bodyPr wrap="square" rtlCol="0">
            <a:spAutoFit/>
          </a:bodyPr>
          <a:lstStyle/>
          <a:p>
            <a:r>
              <a:rPr lang="en-US" sz="2000" dirty="0">
                <a:solidFill>
                  <a:srgbClr val="CECDD0"/>
                </a:solidFill>
              </a:rPr>
              <a:t>Incompressible, transverse oscillation that propagates along field. </a:t>
            </a: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F84E9AA4-D403-094E-96BF-4D99A022E02D}"/>
                  </a:ext>
                </a:extLst>
              </p:cNvPr>
              <p:cNvSpPr txBox="1"/>
              <p:nvPr/>
            </p:nvSpPr>
            <p:spPr>
              <a:xfrm>
                <a:off x="5497747" y="4769465"/>
                <a:ext cx="1536970" cy="6748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800" i="1" smtClean="0">
                              <a:solidFill>
                                <a:srgbClr val="CECDD0"/>
                              </a:solidFill>
                              <a:latin typeface="Cambria Math" panose="02040503050406030204" pitchFamily="18" charset="0"/>
                            </a:rPr>
                          </m:ctrlPr>
                        </m:sSubPr>
                        <m:e>
                          <m:r>
                            <a:rPr kumimoji="1" lang="en-US" altLang="zh-CN" sz="1800" b="0" i="1" smtClean="0">
                              <a:solidFill>
                                <a:srgbClr val="CECDD0"/>
                              </a:solidFill>
                              <a:latin typeface="Cambria Math" panose="02040503050406030204" pitchFamily="18" charset="0"/>
                              <a:ea typeface="Cambria Math" panose="02040503050406030204" pitchFamily="18" charset="0"/>
                            </a:rPr>
                            <m:t>𝜐</m:t>
                          </m:r>
                        </m:e>
                        <m:sub>
                          <m:r>
                            <m:rPr>
                              <m:sty m:val="p"/>
                            </m:rPr>
                            <a:rPr kumimoji="1" lang="en-US" altLang="zh-CN" sz="1800" b="0" i="0" smtClean="0">
                              <a:solidFill>
                                <a:srgbClr val="CECDD0"/>
                              </a:solidFill>
                              <a:latin typeface="Cambria Math" charset="0"/>
                            </a:rPr>
                            <m:t>A</m:t>
                          </m:r>
                        </m:sub>
                      </m:sSub>
                      <m:r>
                        <a:rPr kumimoji="1" lang="en-US" altLang="zh-CN" sz="1800" b="0" i="1" smtClean="0">
                          <a:solidFill>
                            <a:srgbClr val="CECDD0"/>
                          </a:solidFill>
                          <a:latin typeface="Cambria Math" charset="0"/>
                        </a:rPr>
                        <m:t>=</m:t>
                      </m:r>
                      <m:f>
                        <m:fPr>
                          <m:ctrlPr>
                            <a:rPr kumimoji="1" lang="bg-BG" altLang="zh-CN" sz="1800" b="0" i="1" smtClean="0">
                              <a:solidFill>
                                <a:srgbClr val="CECDD0"/>
                              </a:solidFill>
                              <a:latin typeface="Cambria Math" panose="02040503050406030204" pitchFamily="18" charset="0"/>
                            </a:rPr>
                          </m:ctrlPr>
                        </m:fPr>
                        <m:num>
                          <m:r>
                            <m:rPr>
                              <m:sty m:val="p"/>
                            </m:rPr>
                            <a:rPr kumimoji="1" lang="en-US" altLang="zh-CN" sz="1800" b="0" i="0" smtClean="0">
                              <a:solidFill>
                                <a:srgbClr val="CECDD0"/>
                              </a:solidFill>
                              <a:latin typeface="Cambria Math" charset="0"/>
                            </a:rPr>
                            <m:t>B</m:t>
                          </m:r>
                        </m:num>
                        <m:den>
                          <m:rad>
                            <m:radPr>
                              <m:degHide m:val="on"/>
                              <m:ctrlPr>
                                <a:rPr kumimoji="1" lang="bg-BG" altLang="zh-CN" sz="1800" b="0" i="1" smtClean="0">
                                  <a:solidFill>
                                    <a:srgbClr val="CECDD0"/>
                                  </a:solidFill>
                                  <a:latin typeface="Cambria Math" panose="02040503050406030204" pitchFamily="18" charset="0"/>
                                </a:rPr>
                              </m:ctrlPr>
                            </m:radPr>
                            <m:deg/>
                            <m:e>
                              <m:sSub>
                                <m:sSubPr>
                                  <m:ctrlPr>
                                    <a:rPr kumimoji="1" lang="en-US" altLang="zh-CN" sz="1800" b="0" i="1" smtClean="0">
                                      <a:solidFill>
                                        <a:srgbClr val="CECDD0"/>
                                      </a:solidFill>
                                      <a:latin typeface="Cambria Math" panose="02040503050406030204" pitchFamily="18" charset="0"/>
                                    </a:rPr>
                                  </m:ctrlPr>
                                </m:sSubPr>
                                <m:e>
                                  <m:r>
                                    <a:rPr kumimoji="1" lang="en-US" altLang="zh-CN" sz="1800" b="0" i="1" smtClean="0">
                                      <a:solidFill>
                                        <a:srgbClr val="CECDD0"/>
                                      </a:solidFill>
                                      <a:latin typeface="Cambria Math" charset="0"/>
                                      <a:ea typeface="Cambria Math" charset="0"/>
                                      <a:cs typeface="Cambria Math" charset="0"/>
                                    </a:rPr>
                                    <m:t>𝜇</m:t>
                                  </m:r>
                                </m:e>
                                <m:sub>
                                  <m:r>
                                    <a:rPr kumimoji="1" lang="en-US" altLang="zh-CN" sz="1800" b="0" i="1" smtClean="0">
                                      <a:solidFill>
                                        <a:srgbClr val="CECDD0"/>
                                      </a:solidFill>
                                      <a:latin typeface="Cambria Math" charset="0"/>
                                    </a:rPr>
                                    <m:t>0</m:t>
                                  </m:r>
                                </m:sub>
                              </m:sSub>
                              <m:r>
                                <a:rPr kumimoji="1" lang="en-US" altLang="zh-CN" sz="1800" i="1">
                                  <a:solidFill>
                                    <a:srgbClr val="CECDD0"/>
                                  </a:solidFill>
                                  <a:latin typeface="Cambria Math" charset="0"/>
                                  <a:ea typeface="Cambria Math" charset="0"/>
                                  <a:cs typeface="Cambria Math" charset="0"/>
                                </a:rPr>
                                <m:t>𝜌</m:t>
                              </m:r>
                            </m:e>
                          </m:rad>
                        </m:den>
                      </m:f>
                    </m:oMath>
                  </m:oMathPara>
                </a14:m>
                <a:endParaRPr lang="en-CN" dirty="0">
                  <a:solidFill>
                    <a:srgbClr val="CECDD0"/>
                  </a:solidFill>
                </a:endParaRPr>
              </a:p>
            </p:txBody>
          </p:sp>
        </mc:Choice>
        <mc:Fallback>
          <p:sp>
            <p:nvSpPr>
              <p:cNvPr id="25" name="TextBox 24">
                <a:extLst>
                  <a:ext uri="{FF2B5EF4-FFF2-40B4-BE49-F238E27FC236}">
                    <a16:creationId xmlns:a16="http://schemas.microsoft.com/office/drawing/2014/main" id="{F84E9AA4-D403-094E-96BF-4D99A022E02D}"/>
                  </a:ext>
                </a:extLst>
              </p:cNvPr>
              <p:cNvSpPr txBox="1">
                <a:spLocks noRot="1" noChangeAspect="1" noMove="1" noResize="1" noEditPoints="1" noAdjustHandles="1" noChangeArrowheads="1" noChangeShapeType="1" noTextEdit="1"/>
              </p:cNvSpPr>
              <p:nvPr/>
            </p:nvSpPr>
            <p:spPr>
              <a:xfrm>
                <a:off x="5497747" y="4769465"/>
                <a:ext cx="1536970" cy="674800"/>
              </a:xfrm>
              <a:prstGeom prst="rect">
                <a:avLst/>
              </a:prstGeom>
              <a:blipFill>
                <a:blip r:embed="rId4"/>
                <a:stretch>
                  <a:fillRect b="-3704"/>
                </a:stretch>
              </a:blipFill>
            </p:spPr>
            <p:txBody>
              <a:bodyPr/>
              <a:lstStyle/>
              <a:p>
                <a:r>
                  <a:rPr lang="en-CN">
                    <a:noFill/>
                  </a:rPr>
                  <a:t> </a:t>
                </a:r>
              </a:p>
            </p:txBody>
          </p:sp>
        </mc:Fallback>
      </mc:AlternateContent>
      <p:sp>
        <p:nvSpPr>
          <p:cNvPr id="26" name="TextBox 25">
            <a:extLst>
              <a:ext uri="{FF2B5EF4-FFF2-40B4-BE49-F238E27FC236}">
                <a16:creationId xmlns:a16="http://schemas.microsoft.com/office/drawing/2014/main" id="{D325293F-7C92-F74D-9F7E-312EEA579D3C}"/>
              </a:ext>
            </a:extLst>
          </p:cNvPr>
          <p:cNvSpPr txBox="1"/>
          <p:nvPr/>
        </p:nvSpPr>
        <p:spPr>
          <a:xfrm>
            <a:off x="4079944" y="4906810"/>
            <a:ext cx="1630192" cy="400110"/>
          </a:xfrm>
          <a:prstGeom prst="rect">
            <a:avLst/>
          </a:prstGeom>
          <a:noFill/>
        </p:spPr>
        <p:txBody>
          <a:bodyPr wrap="square" rtlCol="0">
            <a:spAutoFit/>
          </a:bodyPr>
          <a:lstStyle/>
          <a:p>
            <a:r>
              <a:rPr lang="en-US" sz="2000" b="1" dirty="0">
                <a:solidFill>
                  <a:srgbClr val="CECDD0"/>
                </a:solidFill>
              </a:rPr>
              <a:t>Phase Speed:</a:t>
            </a:r>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DEE1ED74-AE19-D64D-8B5F-54CDDDAF0C46}"/>
                  </a:ext>
                </a:extLst>
              </p:cNvPr>
              <p:cNvSpPr txBox="1"/>
              <p:nvPr/>
            </p:nvSpPr>
            <p:spPr>
              <a:xfrm>
                <a:off x="7266561" y="4906810"/>
                <a:ext cx="3513911" cy="830997"/>
              </a:xfrm>
              <a:prstGeom prst="rect">
                <a:avLst/>
              </a:prstGeom>
              <a:noFill/>
            </p:spPr>
            <p:txBody>
              <a:bodyPr wrap="none" rtlCol="0">
                <a:spAutoFit/>
              </a:bodyPr>
              <a:lstStyle/>
              <a:p>
                <a14:m>
                  <m:oMath xmlns:m="http://schemas.openxmlformats.org/officeDocument/2006/math">
                    <m:sSub>
                      <m:sSubPr>
                        <m:ctrlPr>
                          <a:rPr kumimoji="1" lang="en-US" altLang="zh-CN" sz="1600" i="1" smtClean="0">
                            <a:solidFill>
                              <a:srgbClr val="CECDD0"/>
                            </a:solidFill>
                            <a:latin typeface="Cambria Math" panose="02040503050406030204" pitchFamily="18" charset="0"/>
                          </a:rPr>
                        </m:ctrlPr>
                      </m:sSubPr>
                      <m:e>
                        <m:r>
                          <a:rPr kumimoji="1" lang="en-US" altLang="zh-CN" sz="1600" i="1">
                            <a:solidFill>
                              <a:srgbClr val="CECDD0"/>
                            </a:solidFill>
                            <a:latin typeface="Cambria Math" charset="0"/>
                            <a:ea typeface="Cambria Math" charset="0"/>
                            <a:cs typeface="Cambria Math" charset="0"/>
                          </a:rPr>
                          <m:t>𝜇</m:t>
                        </m:r>
                      </m:e>
                      <m:sub>
                        <m:r>
                          <a:rPr kumimoji="1" lang="en-US" altLang="zh-CN" sz="1600" i="1">
                            <a:solidFill>
                              <a:srgbClr val="CECDD0"/>
                            </a:solidFill>
                            <a:latin typeface="Cambria Math" charset="0"/>
                          </a:rPr>
                          <m:t>0</m:t>
                        </m:r>
                      </m:sub>
                    </m:sSub>
                    <m:r>
                      <a:rPr kumimoji="1" lang="en-US" altLang="zh-CN" sz="1600" i="1">
                        <a:solidFill>
                          <a:srgbClr val="CECDD0"/>
                        </a:solidFill>
                        <a:latin typeface="Cambria Math" panose="02040503050406030204" pitchFamily="18" charset="0"/>
                      </a:rPr>
                      <m:t> </m:t>
                    </m:r>
                  </m:oMath>
                </a14:m>
                <a:r>
                  <a:rPr lang="en-US" sz="1600" dirty="0">
                    <a:solidFill>
                      <a:srgbClr val="CECDD0"/>
                    </a:solidFill>
                    <a:latin typeface="Times" pitchFamily="2" charset="0"/>
                  </a:rPr>
                  <a:t>: Magnetic Permeability of a Vacuum</a:t>
                </a:r>
              </a:p>
              <a:p>
                <a:r>
                  <a:rPr lang="en-US" sz="1600" dirty="0">
                    <a:solidFill>
                      <a:srgbClr val="CECDD0"/>
                    </a:solidFill>
                    <a:latin typeface="Times" pitchFamily="2" charset="0"/>
                  </a:rPr>
                  <a:t> </a:t>
                </a:r>
                <a14:m>
                  <m:oMath xmlns:m="http://schemas.openxmlformats.org/officeDocument/2006/math">
                    <m:r>
                      <a:rPr lang="en-US" sz="1600" b="0" i="1" smtClean="0">
                        <a:solidFill>
                          <a:srgbClr val="CECDD0"/>
                        </a:solidFill>
                        <a:latin typeface="Cambria Math" panose="02040503050406030204" pitchFamily="18" charset="0"/>
                      </a:rPr>
                      <m:t>𝜌</m:t>
                    </m:r>
                  </m:oMath>
                </a14:m>
                <a:r>
                  <a:rPr lang="en-US" sz="1600" dirty="0">
                    <a:solidFill>
                      <a:srgbClr val="CECDD0"/>
                    </a:solidFill>
                    <a:latin typeface="Times" pitchFamily="2" charset="0"/>
                  </a:rPr>
                  <a:t>  : Mass Density</a:t>
                </a:r>
              </a:p>
              <a:p>
                <a14:m>
                  <m:oMath xmlns:m="http://schemas.openxmlformats.org/officeDocument/2006/math">
                    <m:r>
                      <a:rPr kumimoji="1" lang="en-US" altLang="zh-CN" sz="1600" b="1" i="0" smtClean="0">
                        <a:solidFill>
                          <a:srgbClr val="CECDD0"/>
                        </a:solidFill>
                        <a:latin typeface="Cambria Math" panose="02040503050406030204" pitchFamily="18" charset="0"/>
                      </a:rPr>
                      <m:t> </m:t>
                    </m:r>
                    <m:r>
                      <a:rPr kumimoji="1" lang="en-US" altLang="zh-CN" sz="1600" b="1" i="1">
                        <a:solidFill>
                          <a:srgbClr val="CECDD0"/>
                        </a:solidFill>
                        <a:latin typeface="Cambria Math" charset="0"/>
                      </a:rPr>
                      <m:t>𝐁</m:t>
                    </m:r>
                    <m:r>
                      <a:rPr kumimoji="1" lang="en-US" altLang="zh-CN" sz="1600" b="1" i="1" smtClean="0">
                        <a:solidFill>
                          <a:srgbClr val="CECDD0"/>
                        </a:solidFill>
                        <a:latin typeface="Cambria Math" panose="02040503050406030204" pitchFamily="18" charset="0"/>
                      </a:rPr>
                      <m:t>  </m:t>
                    </m:r>
                  </m:oMath>
                </a14:m>
                <a:r>
                  <a:rPr lang="en-US" sz="1600" b="1" dirty="0">
                    <a:solidFill>
                      <a:srgbClr val="CECDD0"/>
                    </a:solidFill>
                    <a:latin typeface="Times" pitchFamily="2" charset="0"/>
                  </a:rPr>
                  <a:t>: Magnetic Field Strength </a:t>
                </a:r>
              </a:p>
            </p:txBody>
          </p:sp>
        </mc:Choice>
        <mc:Fallback>
          <p:sp>
            <p:nvSpPr>
              <p:cNvPr id="27" name="TextBox 26">
                <a:extLst>
                  <a:ext uri="{FF2B5EF4-FFF2-40B4-BE49-F238E27FC236}">
                    <a16:creationId xmlns:a16="http://schemas.microsoft.com/office/drawing/2014/main" id="{DEE1ED74-AE19-D64D-8B5F-54CDDDAF0C46}"/>
                  </a:ext>
                </a:extLst>
              </p:cNvPr>
              <p:cNvSpPr txBox="1">
                <a:spLocks noRot="1" noChangeAspect="1" noMove="1" noResize="1" noEditPoints="1" noAdjustHandles="1" noChangeArrowheads="1" noChangeShapeType="1" noTextEdit="1"/>
              </p:cNvSpPr>
              <p:nvPr/>
            </p:nvSpPr>
            <p:spPr>
              <a:xfrm>
                <a:off x="7266561" y="4906810"/>
                <a:ext cx="3513911" cy="830997"/>
              </a:xfrm>
              <a:prstGeom prst="rect">
                <a:avLst/>
              </a:prstGeom>
              <a:blipFill>
                <a:blip r:embed="rId5"/>
                <a:stretch>
                  <a:fillRect l="-361" t="-1515" b="-9091"/>
                </a:stretch>
              </a:blipFill>
            </p:spPr>
            <p:txBody>
              <a:bodyPr/>
              <a:lstStyle/>
              <a:p>
                <a:r>
                  <a:rPr lang="en-CN">
                    <a:noFill/>
                  </a:rPr>
                  <a:t> </a:t>
                </a:r>
              </a:p>
            </p:txBody>
          </p:sp>
        </mc:Fallback>
      </mc:AlternateContent>
      <p:sp>
        <p:nvSpPr>
          <p:cNvPr id="28" name="TextBox 27">
            <a:extLst>
              <a:ext uri="{FF2B5EF4-FFF2-40B4-BE49-F238E27FC236}">
                <a16:creationId xmlns:a16="http://schemas.microsoft.com/office/drawing/2014/main" id="{62564AE4-4B7A-4543-884D-561781E5840A}"/>
              </a:ext>
            </a:extLst>
          </p:cNvPr>
          <p:cNvSpPr txBox="1"/>
          <p:nvPr/>
        </p:nvSpPr>
        <p:spPr>
          <a:xfrm>
            <a:off x="1495383" y="6213977"/>
            <a:ext cx="8808886" cy="400110"/>
          </a:xfrm>
          <a:prstGeom prst="rect">
            <a:avLst/>
          </a:prstGeom>
          <a:noFill/>
        </p:spPr>
        <p:txBody>
          <a:bodyPr wrap="none" rtlCol="0">
            <a:spAutoFit/>
          </a:bodyPr>
          <a:lstStyle/>
          <a:p>
            <a:r>
              <a:rPr lang="en-CN" sz="2000" dirty="0">
                <a:solidFill>
                  <a:srgbClr val="FF0000"/>
                </a:solidFill>
              </a:rPr>
              <a:t>The actual MHD wave modes in Corona are solved in </a:t>
            </a:r>
            <a:r>
              <a:rPr lang="en-US" sz="2000" dirty="0">
                <a:solidFill>
                  <a:srgbClr val="FF0000"/>
                </a:solidFill>
              </a:rPr>
              <a:t>plasma cylinders(Flux tubes)!</a:t>
            </a:r>
            <a:r>
              <a:rPr lang="en-CN" sz="2000" dirty="0">
                <a:solidFill>
                  <a:srgbClr val="FF0000"/>
                </a:solidFill>
              </a:rPr>
              <a:t> </a:t>
            </a:r>
          </a:p>
        </p:txBody>
      </p:sp>
    </p:spTree>
    <p:extLst>
      <p:ext uri="{BB962C8B-B14F-4D97-AF65-F5344CB8AC3E}">
        <p14:creationId xmlns:p14="http://schemas.microsoft.com/office/powerpoint/2010/main" val="74779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1149</TotalTime>
  <Words>919</Words>
  <Application>Microsoft Macintosh PowerPoint</Application>
  <PresentationFormat>Widescreen</PresentationFormat>
  <Paragraphs>155</Paragraphs>
  <Slides>24</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AdvTT3713a231</vt:lpstr>
      <vt:lpstr>AdvTTdeec4450</vt:lpstr>
      <vt:lpstr>Heiti SC Light</vt:lpstr>
      <vt:lpstr>SimHei</vt:lpstr>
      <vt:lpstr>TimesNewRomanPSMT</vt:lpstr>
      <vt:lpstr>Arial</vt:lpstr>
      <vt:lpstr>Calibri</vt:lpstr>
      <vt:lpstr>Calibri Light</vt:lpstr>
      <vt:lpstr>Cambria Math</vt:lpstr>
      <vt:lpstr>Times</vt:lpstr>
      <vt:lpstr>Office Theme</vt:lpstr>
      <vt:lpstr>Global maps of the magnetic field in the solar corona  </vt:lpstr>
      <vt:lpstr>Contents</vt:lpstr>
      <vt:lpstr>Background</vt:lpstr>
      <vt:lpstr>Coronal Magnetic Field</vt:lpstr>
      <vt:lpstr>Probe Coronal Magnetic Field</vt:lpstr>
      <vt:lpstr>Coronal Seismology</vt:lpstr>
      <vt:lpstr>MHD waves In Uniform Plasma</vt:lpstr>
      <vt:lpstr>MHD waves In Uniform Plasma</vt:lpstr>
      <vt:lpstr>MHD waves In Uniform Plasma</vt:lpstr>
      <vt:lpstr>Methods&amp;Results</vt:lpstr>
      <vt:lpstr>First Detection of Alfvén Wave (Steven Tomczyk et al 2007) </vt:lpstr>
      <vt:lpstr>First Detection</vt:lpstr>
      <vt:lpstr>First Detection</vt:lpstr>
      <vt:lpstr>First Detection</vt:lpstr>
      <vt:lpstr>Summary of the 2007 Paper  </vt:lpstr>
      <vt:lpstr>Probe the global magnetic field in Corona (Yang et al 2020)</vt:lpstr>
      <vt:lpstr>Probe the global magnetic field</vt:lpstr>
      <vt:lpstr>First global magnetic field in Corona</vt:lpstr>
      <vt:lpstr>Comparison with Simulation</vt:lpstr>
      <vt:lpstr>Summary</vt:lpstr>
      <vt:lpstr>Comments</vt:lpstr>
      <vt:lpstr>Questions</vt:lpstr>
      <vt:lpstr>Answers(some of them may be problematic)</vt:lpstr>
      <vt:lpstr>Answers(some of them may be problematic)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maps of the magnetic field in the solar corona  </dc:title>
  <dc:creator>眭 策</dc:creator>
  <cp:lastModifiedBy>眭 策</cp:lastModifiedBy>
  <cp:revision>12</cp:revision>
  <dcterms:created xsi:type="dcterms:W3CDTF">2021-11-03T08:29:38Z</dcterms:created>
  <dcterms:modified xsi:type="dcterms:W3CDTF">2021-11-05T00:11:45Z</dcterms:modified>
</cp:coreProperties>
</file>