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86" r:id="rId5"/>
    <p:sldId id="261" r:id="rId6"/>
    <p:sldId id="288" r:id="rId7"/>
    <p:sldId id="299" r:id="rId9"/>
    <p:sldId id="300" r:id="rId10"/>
    <p:sldId id="266" r:id="rId11"/>
    <p:sldId id="315" r:id="rId12"/>
    <p:sldId id="290" r:id="rId13"/>
    <p:sldId id="293" r:id="rId14"/>
    <p:sldId id="274" r:id="rId15"/>
    <p:sldId id="265" r:id="rId16"/>
    <p:sldId id="263" r:id="rId17"/>
    <p:sldId id="272" r:id="rId18"/>
    <p:sldId id="260" r:id="rId19"/>
    <p:sldId id="316" r:id="rId20"/>
    <p:sldId id="264" r:id="rId21"/>
    <p:sldId id="326" r:id="rId22"/>
    <p:sldId id="317" r:id="rId23"/>
    <p:sldId id="318" r:id="rId24"/>
    <p:sldId id="322" r:id="rId25"/>
    <p:sldId id="328" r:id="rId26"/>
    <p:sldId id="319" r:id="rId27"/>
    <p:sldId id="320" r:id="rId28"/>
    <p:sldId id="321" r:id="rId29"/>
    <p:sldId id="323" r:id="rId30"/>
    <p:sldId id="324" r:id="rId31"/>
    <p:sldId id="325" r:id="rId32"/>
    <p:sldId id="327" r:id="rId33"/>
    <p:sldId id="27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true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true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524000" y="1156018"/>
            <a:ext cx="9144000" cy="2387600"/>
          </a:xfrm>
        </p:spPr>
        <p:txBody>
          <a:bodyPr>
            <a:noAutofit/>
          </a:bodyPr>
          <a:p>
            <a:r>
              <a:rPr lang="zh-CN" altLang="en-US" sz="4000">
                <a:latin typeface="Candara" panose="020E0502030303020204" charset="0"/>
                <a:cs typeface="Candara" panose="020E0502030303020204" charset="0"/>
              </a:rPr>
              <a:t>Fast and inefficient star formation </a:t>
            </a:r>
            <a:br>
              <a:rPr lang="zh-CN" altLang="en-US" sz="4000">
                <a:latin typeface="Candara" panose="020E0502030303020204" charset="0"/>
                <a:cs typeface="Candara" panose="020E0502030303020204" charset="0"/>
              </a:rPr>
            </a:br>
            <a:r>
              <a:rPr lang="zh-CN" altLang="en-US" sz="4000">
                <a:latin typeface="Candara" panose="020E0502030303020204" charset="0"/>
                <a:cs typeface="Candara" panose="020E0502030303020204" charset="0"/>
              </a:rPr>
              <a:t>due to</a:t>
            </a:r>
            <a:br>
              <a:rPr lang="zh-CN" altLang="en-US" sz="4000">
                <a:latin typeface="Candara" panose="020E0502030303020204" charset="0"/>
                <a:cs typeface="Candara" panose="020E0502030303020204" charset="0"/>
              </a:rPr>
            </a:br>
            <a:r>
              <a:rPr lang="zh-CN" altLang="en-US" sz="4000">
                <a:latin typeface="Candara" panose="020E0502030303020204" charset="0"/>
                <a:cs typeface="Candara" panose="020E0502030303020204" charset="0"/>
              </a:rPr>
              <a:t>short-lived molecular clouds</a:t>
            </a:r>
            <a:r>
              <a:rPr lang="en-US" altLang="zh-CN" sz="4000">
                <a:latin typeface="Candara" panose="020E0502030303020204" charset="0"/>
                <a:cs typeface="Candara" panose="020E0502030303020204" charset="0"/>
              </a:rPr>
              <a:t> </a:t>
            </a:r>
            <a:br>
              <a:rPr lang="en-US" altLang="zh-CN" sz="4000">
                <a:latin typeface="Candara" panose="020E0502030303020204" charset="0"/>
                <a:cs typeface="Candara" panose="020E0502030303020204" charset="0"/>
              </a:rPr>
            </a:br>
            <a:r>
              <a:rPr lang="zh-CN" altLang="en-US" sz="4000">
                <a:latin typeface="Candara" panose="020E0502030303020204" charset="0"/>
                <a:cs typeface="Candara" panose="020E0502030303020204" charset="0"/>
              </a:rPr>
              <a:t>and rapid feedback</a:t>
            </a:r>
            <a:endParaRPr lang="zh-CN" altLang="en-US" sz="4000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副标题 2"/>
          <p:cNvSpPr>
            <a:spLocks noGrp="true"/>
          </p:cNvSpPr>
          <p:nvPr>
            <p:ph type="subTitle" idx="1"/>
          </p:nvPr>
        </p:nvSpPr>
        <p:spPr>
          <a:xfrm>
            <a:off x="1524000" y="4113213"/>
            <a:ext cx="9144000" cy="1655762"/>
          </a:xfrm>
        </p:spPr>
        <p:txBody>
          <a:bodyPr>
            <a:noAutofit/>
          </a:bodyPr>
          <a:p>
            <a:r>
              <a:rPr lang="en-US" altLang="zh-CN" sz="2800">
                <a:latin typeface="Candara" panose="020E0502030303020204" charset="0"/>
                <a:cs typeface="Candara" panose="020E0502030303020204" charset="0"/>
              </a:rPr>
              <a:t>Presenter: Xinyu Zheng</a:t>
            </a:r>
            <a:endParaRPr lang="en-US" altLang="zh-CN" sz="2800">
              <a:latin typeface="Candara" panose="020E0502030303020204" charset="0"/>
              <a:cs typeface="Candara" panose="020E0502030303020204" charset="0"/>
            </a:endParaRPr>
          </a:p>
          <a:p>
            <a:r>
              <a:rPr lang="en-US" altLang="zh-CN" sz="2800">
                <a:latin typeface="Candara" panose="020E0502030303020204" charset="0"/>
                <a:cs typeface="Candara" panose="020E0502030303020204" charset="0"/>
              </a:rPr>
              <a:t>Advisor: Xuening Bai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  <a:p>
            <a:endParaRPr lang="en-US" altLang="zh-CN" sz="2800">
              <a:latin typeface="Candara" panose="020E0502030303020204" charset="0"/>
              <a:cs typeface="Candara" panose="020E0502030303020204" charset="0"/>
            </a:endParaRPr>
          </a:p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2021.11.12 @ Astro Student Seminar 2021 Fall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4" name="文本框 3"/>
          <p:cNvSpPr txBox="true"/>
          <p:nvPr/>
        </p:nvSpPr>
        <p:spPr>
          <a:xfrm>
            <a:off x="5167630" y="3543935"/>
            <a:ext cx="2270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>
                <a:latin typeface="Candara" panose="020E0502030303020204" charset="0"/>
                <a:cs typeface="Candara" panose="020E0502030303020204" charset="0"/>
                <a:sym typeface="+mn-ea"/>
              </a:rPr>
              <a:t>Kruijssen et al. 2019</a:t>
            </a:r>
            <a:endParaRPr lang="en-US" altLang="zh-CN" sz="2000">
              <a:latin typeface="Candara" panose="020E0502030303020204" charset="0"/>
              <a:cs typeface="Candara" panose="020E0502030303020204" charset="0"/>
            </a:endParaRPr>
          </a:p>
          <a:p>
            <a:endParaRPr lang="en-US" altLang="zh-CN" sz="2000">
              <a:latin typeface="Candara" panose="020E0502030303020204" charset="0"/>
              <a:cs typeface="Candara" panose="020E0502030303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results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4" name="图片 3" descr="result_tab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961390" y="1691005"/>
            <a:ext cx="10058400" cy="43313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79470" y="1939290"/>
            <a:ext cx="31242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true"/>
          <p:nvPr/>
        </p:nvSpPr>
        <p:spPr>
          <a:xfrm>
            <a:off x="4425315" y="1311910"/>
            <a:ext cx="8953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fitted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60210" y="1939290"/>
            <a:ext cx="3124200" cy="6858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true"/>
          <p:nvPr/>
        </p:nvSpPr>
        <p:spPr>
          <a:xfrm>
            <a:off x="7746365" y="1311910"/>
            <a:ext cx="1151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0070C0"/>
                </a:solidFill>
              </a:rPr>
              <a:t>derived</a:t>
            </a:r>
            <a:endParaRPr lang="en-US" altLang="zh-CN" sz="24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Discussion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838200" y="1812925"/>
            <a:ext cx="10515600" cy="4351338"/>
          </a:xfrm>
        </p:spPr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5" name="图片 4" descr="result_tab"/>
          <p:cNvPicPr>
            <a:picLocks noChangeAspect="true"/>
          </p:cNvPicPr>
          <p:nvPr/>
        </p:nvPicPr>
        <p:blipFill>
          <a:blip r:embed="rId1"/>
          <a:srcRect l="20938" r="43441" b="64038"/>
          <a:stretch>
            <a:fillRect/>
          </a:stretch>
        </p:blipFill>
        <p:spPr>
          <a:xfrm>
            <a:off x="4289425" y="1340485"/>
            <a:ext cx="3749675" cy="1630045"/>
          </a:xfrm>
          <a:prstGeom prst="rect">
            <a:avLst/>
          </a:prstGeom>
        </p:spPr>
      </p:pic>
      <p:sp>
        <p:nvSpPr>
          <p:cNvPr id="7" name="文本框 6"/>
          <p:cNvSpPr txBox="true"/>
          <p:nvPr/>
        </p:nvSpPr>
        <p:spPr>
          <a:xfrm>
            <a:off x="4722495" y="4000500"/>
            <a:ext cx="34556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rapid feed back:</a:t>
            </a:r>
            <a:endParaRPr lang="en-US" altLang="zh-CN"/>
          </a:p>
          <a:p>
            <a:r>
              <a:rPr lang="en-US" altLang="zh-CN"/>
              <a:t>Early feedback from forming stars</a:t>
            </a:r>
            <a:endParaRPr lang="en-US" altLang="zh-CN"/>
          </a:p>
          <a:p>
            <a:r>
              <a:rPr lang="en-US" altLang="zh-CN"/>
              <a:t>before supernovae (3Myr)</a:t>
            </a:r>
            <a:endParaRPr lang="en-US" altLang="zh-CN"/>
          </a:p>
        </p:txBody>
      </p:sp>
      <p:sp>
        <p:nvSpPr>
          <p:cNvPr id="8" name="文本框 7"/>
          <p:cNvSpPr txBox="true"/>
          <p:nvPr/>
        </p:nvSpPr>
        <p:spPr>
          <a:xfrm>
            <a:off x="8286115" y="4000500"/>
            <a:ext cx="384746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Future work: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1’’ resoltuion for 10Mpc galaxies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(ongoing, see Chevance et al. 2020)</a:t>
            </a:r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0.1’’ resolution for high-z(z&gt;1) galaxies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...</a:t>
            </a:r>
            <a:endParaRPr lang="en-US" altLang="zh-CN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3855" y="3526155"/>
            <a:ext cx="4015740" cy="3103245"/>
            <a:chOff x="976" y="5435"/>
            <a:chExt cx="6324" cy="4887"/>
          </a:xfrm>
        </p:grpSpPr>
        <p:pic>
          <p:nvPicPr>
            <p:cNvPr id="4" name="图片 3" descr="tco_fig"/>
            <p:cNvPicPr>
              <a:picLocks noChangeAspect="true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" y="5868"/>
              <a:ext cx="6324" cy="4454"/>
            </a:xfrm>
            <a:prstGeom prst="rect">
              <a:avLst/>
            </a:prstGeom>
          </p:spPr>
        </p:pic>
        <p:sp>
          <p:nvSpPr>
            <p:cNvPr id="9" name="文本框 8"/>
            <p:cNvSpPr txBox="true"/>
            <p:nvPr/>
          </p:nvSpPr>
          <p:spPr>
            <a:xfrm>
              <a:off x="3742" y="5435"/>
              <a:ext cx="1932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Short-lived</a:t>
              </a:r>
              <a:endParaRPr lang="en-US" altLang="zh-CN"/>
            </a:p>
          </p:txBody>
        </p:sp>
      </p:grpSp>
      <p:sp>
        <p:nvSpPr>
          <p:cNvPr id="11" name="右箭头 10"/>
          <p:cNvSpPr/>
          <p:nvPr/>
        </p:nvSpPr>
        <p:spPr>
          <a:xfrm rot="7380000">
            <a:off x="4026535" y="3198495"/>
            <a:ext cx="561975" cy="374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3060000">
            <a:off x="8080375" y="3200400"/>
            <a:ext cx="561975" cy="374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5400000">
            <a:off x="6010910" y="3255010"/>
            <a:ext cx="561975" cy="374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Relation to other works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4 decades of trying to figure out GMC lifetime: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1~100Myr: contrasting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different experiment designs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Subjective define of GMC and HII region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Advantages of this method: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2"/>
            <a:r>
              <a:rPr lang="en-US" altLang="zh-CN" sz="2000">
                <a:latin typeface="Candara" panose="020E0502030303020204" charset="0"/>
                <a:cs typeface="Candara" panose="020E0502030303020204" charset="0"/>
              </a:rPr>
              <a:t>Can be applied </a:t>
            </a:r>
            <a:r>
              <a:rPr lang="en-US" altLang="zh-CN" sz="2000">
                <a:solidFill>
                  <a:srgbClr val="FF0000"/>
                </a:solidFill>
                <a:latin typeface="Candara" panose="020E0502030303020204" charset="0"/>
                <a:cs typeface="Candara" panose="020E0502030303020204" charset="0"/>
              </a:rPr>
              <a:t>systematically</a:t>
            </a:r>
            <a:r>
              <a:rPr lang="en-US" altLang="zh-CN" sz="2000">
                <a:latin typeface="Candara" panose="020E0502030303020204" charset="0"/>
                <a:cs typeface="Candara" panose="020E0502030303020204" charset="0"/>
              </a:rPr>
              <a:t> to a large sample of galaxies</a:t>
            </a:r>
            <a:endParaRPr lang="en-US" altLang="zh-CN" sz="2000">
              <a:latin typeface="Candara" panose="020E0502030303020204" charset="0"/>
              <a:cs typeface="Candara" panose="020E0502030303020204" charset="0"/>
            </a:endParaRPr>
          </a:p>
          <a:p>
            <a:pPr lvl="2"/>
            <a:r>
              <a:rPr lang="en-US" altLang="zh-CN" sz="2000">
                <a:latin typeface="Candara" panose="020E0502030303020204" charset="0"/>
                <a:cs typeface="Candara" panose="020E0502030303020204" charset="0"/>
              </a:rPr>
              <a:t>Clear physical expression, give constraints on theoretical works</a:t>
            </a:r>
            <a:endParaRPr lang="en-US" altLang="zh-CN" sz="2000">
              <a:latin typeface="Candara" panose="020E0502030303020204" charset="0"/>
              <a:cs typeface="Candara" panose="020E0502030303020204" charset="0"/>
            </a:endParaRPr>
          </a:p>
          <a:p>
            <a:pPr lvl="0"/>
            <a:r>
              <a:rPr lang="en-US" altLang="zh-CN" sz="2800">
                <a:latin typeface="Candara" panose="020E0502030303020204" charset="0"/>
                <a:cs typeface="Candara" panose="020E0502030303020204" charset="0"/>
              </a:rPr>
              <a:t>Star forming theories (cloud scales)</a:t>
            </a:r>
            <a:endParaRPr lang="en-US" altLang="zh-CN" sz="28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From static picture to </a:t>
            </a:r>
            <a:r>
              <a:rPr lang="zh-CN" altLang="en-US" sz="2400">
                <a:latin typeface="Candara" panose="020E0502030303020204" charset="0"/>
                <a:cs typeface="Candara" panose="020E0502030303020204" charset="0"/>
              </a:rPr>
              <a:t>“</a:t>
            </a:r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mass flow</a:t>
            </a:r>
            <a:r>
              <a:rPr lang="zh-CN" altLang="en-US" sz="2400">
                <a:latin typeface="Candara" panose="020E0502030303020204" charset="0"/>
                <a:cs typeface="Candara" panose="020E0502030303020204" charset="0"/>
              </a:rPr>
              <a:t>”</a:t>
            </a:r>
            <a:endParaRPr lang="zh-CN" altLang="en-US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Lifecycle of GMC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Dependence on galactic environment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r>
              <a:rPr lang="en-US" altLang="zh-CN" sz="2400">
                <a:latin typeface="Candara" panose="020E0502030303020204" charset="0"/>
                <a:cs typeface="Candara" panose="020E0502030303020204" charset="0"/>
              </a:rPr>
              <a:t>Sub-grid physics for cosmological-scale simulation of galaxy evolution.</a:t>
            </a:r>
            <a:endParaRPr lang="en-US" altLang="zh-CN" sz="2400">
              <a:latin typeface="Candara" panose="020E0502030303020204" charset="0"/>
              <a:cs typeface="Candara" panose="020E0502030303020204" charset="0"/>
            </a:endParaRPr>
          </a:p>
          <a:p>
            <a:pPr lvl="1"/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Take-home messages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r>
              <a:rPr lang="en-US" altLang="zh-CN"/>
              <a:t>This study uses new observation data and a promising new method to constrain several key parameters of GMC lifecycle.</a:t>
            </a:r>
            <a:endParaRPr lang="en-US" altLang="zh-CN"/>
          </a:p>
          <a:p>
            <a:r>
              <a:rPr lang="en-US" altLang="zh-CN"/>
              <a:t>This study shows a typical GMC lifetime of </a:t>
            </a:r>
            <a:r>
              <a:rPr lang="en-US" altLang="zh-CN">
                <a:solidFill>
                  <a:srgbClr val="FF0000"/>
                </a:solidFill>
              </a:rPr>
              <a:t>10Myr</a:t>
            </a:r>
            <a:r>
              <a:rPr lang="en-US" altLang="zh-CN"/>
              <a:t>, feedback time of </a:t>
            </a:r>
            <a:r>
              <a:rPr lang="en-US" altLang="zh-CN">
                <a:solidFill>
                  <a:srgbClr val="FF0000"/>
                </a:solidFill>
              </a:rPr>
              <a:t>1.5Myr</a:t>
            </a:r>
            <a:r>
              <a:rPr lang="en-US" altLang="zh-CN"/>
              <a:t>, and mean distance between independent GMC of </a:t>
            </a:r>
            <a:r>
              <a:rPr lang="en-US" altLang="zh-CN">
                <a:solidFill>
                  <a:srgbClr val="FF0000"/>
                </a:solidFill>
              </a:rPr>
              <a:t>100pc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These measurements tells that star formation is fast and inefficient, due to </a:t>
            </a:r>
            <a:r>
              <a:rPr lang="en-US" altLang="zh-CN">
                <a:solidFill>
                  <a:srgbClr val="FF0000"/>
                </a:solidFill>
              </a:rPr>
              <a:t>early feedback</a:t>
            </a:r>
            <a:r>
              <a:rPr lang="en-US" altLang="zh-CN"/>
              <a:t> from the forming stars, </a:t>
            </a:r>
            <a:r>
              <a:rPr lang="en-US" altLang="zh-CN">
                <a:solidFill>
                  <a:srgbClr val="FF0000"/>
                </a:solidFill>
              </a:rPr>
              <a:t>before supernovae</a:t>
            </a:r>
            <a:r>
              <a:rPr lang="en-US" altLang="zh-CN"/>
              <a:t>.</a:t>
            </a:r>
            <a:endParaRPr lang="en-US" altLang="zh-CN"/>
          </a:p>
          <a:p>
            <a:r>
              <a:rPr lang="en-US" altLang="zh-CN"/>
              <a:t>This method can be applied to future data. And the results will put strong constraints on cloud-scale star formation theory.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My comments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r>
              <a:rPr lang="en-US" altLang="zh-CN"/>
              <a:t>Solid and interesting work!</a:t>
            </a:r>
            <a:endParaRPr lang="en-US" altLang="zh-CN"/>
          </a:p>
          <a:p>
            <a:r>
              <a:rPr lang="en-US" altLang="zh-CN"/>
              <a:t>How about other tracers?</a:t>
            </a:r>
            <a:endParaRPr lang="en-US" altLang="zh-CN"/>
          </a:p>
          <a:p>
            <a:r>
              <a:rPr lang="en-US" altLang="zh-CN"/>
              <a:t>How about azimuthal bins?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true"/>
          <p:nvPr/>
        </p:nvSpPr>
        <p:spPr>
          <a:xfrm>
            <a:off x="3596005" y="4272915"/>
            <a:ext cx="64363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</a:rPr>
              <a:t>Thank you for listenning!</a:t>
            </a:r>
            <a:endParaRPr lang="en-US" altLang="zh-CN" sz="4400">
              <a:solidFill>
                <a:schemeClr val="tx1"/>
              </a:solidFill>
              <a:latin typeface="Candara" panose="020E0502030303020204" charset="0"/>
              <a:cs typeface="Candara" panose="020E0502030303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Major references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>
            <a:normAutofit fontScale="90000" lnSpcReduction="10000"/>
          </a:bodyPr>
          <a:p>
            <a:r>
              <a:rPr lang="en-US" altLang="zh-CN"/>
              <a:t>A Nature paper</a:t>
            </a:r>
            <a:endParaRPr lang="en-US" altLang="zh-CN"/>
          </a:p>
          <a:p>
            <a:pPr lvl="1"/>
            <a:r>
              <a:rPr lang="en-US" altLang="zh-CN"/>
              <a:t>Fast and inefficient star formation due to short-lived molecular clouds and rapid feedback</a:t>
            </a:r>
            <a:r>
              <a:rPr lang="en-US" altLang="zh-CN" sz="2400"/>
              <a:t> Kruijssen, J. M. Diederik et al. 2019</a:t>
            </a:r>
            <a:endParaRPr lang="en-US" altLang="zh-CN" sz="2400"/>
          </a:p>
          <a:p>
            <a:r>
              <a:rPr lang="en-US" altLang="zh-CN"/>
              <a:t>An MNRAS paper to introduce the method (~80P)</a:t>
            </a:r>
            <a:endParaRPr lang="en-US" altLang="zh-CN"/>
          </a:p>
          <a:p>
            <a:pPr lvl="1"/>
            <a:r>
              <a:rPr lang="en-US" altLang="zh-CN"/>
              <a:t>An uncertainty principle for star formation - II. A new method for characterizing the cloud-scale physics of star formation and feedback across cosmic history</a:t>
            </a:r>
            <a:r>
              <a:rPr lang="en-US" altLang="zh-CN" sz="2400"/>
              <a:t> </a:t>
            </a:r>
            <a:r>
              <a:rPr lang="en-US" altLang="zh-CN">
                <a:sym typeface="+mn-ea"/>
              </a:rPr>
              <a:t>Kruijssen, J. M. Diederik et al. 2018</a:t>
            </a:r>
            <a:endParaRPr lang="en-US" altLang="zh-CN"/>
          </a:p>
          <a:p>
            <a:r>
              <a:rPr lang="en-US" altLang="zh-CN"/>
              <a:t>Several follow-up studies</a:t>
            </a:r>
            <a:endParaRPr lang="en-US" altLang="zh-CN"/>
          </a:p>
          <a:p>
            <a:pPr lvl="1"/>
            <a:r>
              <a:rPr lang="en-US" altLang="zh-CN" sz="2400"/>
              <a:t>e.g. The lifecycle of molecular clouds in nearby star-forming disc galaxies Chevance, Mélanie et al. 2020</a:t>
            </a:r>
            <a:endParaRPr lang="en-US" altLang="zh-CN" sz="2400"/>
          </a:p>
          <a:p>
            <a:r>
              <a:rPr lang="en-US" altLang="zh-CN"/>
              <a:t>PHANGS website (a lot of beautiful figures)</a:t>
            </a:r>
            <a:endParaRPr lang="en-US" altLang="zh-CN"/>
          </a:p>
          <a:p>
            <a:pPr lvl="1"/>
            <a:r>
              <a:rPr lang="en-US" altLang="zh-CN"/>
              <a:t>https://sites.google.com/view/phangs/home</a:t>
            </a:r>
            <a:endParaRPr lang="en-US" altLang="zh-CN"/>
          </a:p>
          <a:p>
            <a:pPr lvl="0"/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Acknowledgements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>
            <a:normAutofit/>
          </a:bodyPr>
          <a:p>
            <a:r>
              <a:rPr lang="en-US" altLang="zh-CN"/>
              <a:t>Thanks for Xuening Bai, Xuanyi Wu, Tao Jing, Xihui Zhao, Shengtang Wang. Discussions with you have greatly enhanced my understanding of this topic and this paper.</a:t>
            </a:r>
            <a:endParaRPr lang="en-US" altLang="zh-CN"/>
          </a:p>
          <a:p>
            <a:pPr lvl="0"/>
            <a:endParaRPr lang="en-US" alt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My (aggresive) questions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  <a:sym typeface="+mn-ea"/>
              </a:rPr>
              <a:t>Why the uncertainty of cosmological simulation of galaxy evolution exists until now?</a:t>
            </a:r>
            <a:endParaRPr lang="en-US" altLang="zh-CN"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r>
              <a:rPr lang="en-US" altLang="zh-CN">
                <a:latin typeface="Candara" panose="020E0502030303020204" charset="0"/>
                <a:cs typeface="Candara" panose="020E0502030303020204" charset="0"/>
                <a:sym typeface="+mn-ea"/>
              </a:rPr>
              <a:t>Why not the Milky Way and local groups?</a:t>
            </a:r>
            <a:endParaRPr lang="en-US" altLang="zh-CN"/>
          </a:p>
          <a:p>
            <a:r>
              <a:rPr lang="en-US" altLang="zh-CN"/>
              <a:t>How about do statistics about CO map and forming stars(UV, IR)?</a:t>
            </a:r>
            <a:endParaRPr lang="en-US" altLang="zh-CN"/>
          </a:p>
          <a:p>
            <a:r>
              <a:rPr lang="en-US" altLang="zh-CN"/>
              <a:t>Why with such a novel method? Instead of some easier method? 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Dependence on radius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dep_r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23085" y="1631950"/>
            <a:ext cx="8665845" cy="45256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Molecule cloud and star formation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900px-Barnard_68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8080" y="1638935"/>
            <a:ext cx="3658870" cy="3658870"/>
          </a:xfrm>
          <a:prstGeom prst="rect">
            <a:avLst/>
          </a:prstGeom>
        </p:spPr>
      </p:pic>
      <p:sp>
        <p:nvSpPr>
          <p:cNvPr id="5" name="文本框 4"/>
          <p:cNvSpPr txBox="true"/>
          <p:nvPr/>
        </p:nvSpPr>
        <p:spPr>
          <a:xfrm>
            <a:off x="2037715" y="5503545"/>
            <a:ext cx="187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Molecule cloud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6" name="图片 5" descr="Eagle_nebula_pillars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0" y="1638935"/>
            <a:ext cx="3710940" cy="3658870"/>
          </a:xfrm>
          <a:prstGeom prst="rect">
            <a:avLst/>
          </a:prstGeom>
        </p:spPr>
      </p:pic>
      <p:sp>
        <p:nvSpPr>
          <p:cNvPr id="7" name="文本框 6"/>
          <p:cNvSpPr txBox="true"/>
          <p:nvPr/>
        </p:nvSpPr>
        <p:spPr>
          <a:xfrm>
            <a:off x="7558405" y="5503545"/>
            <a:ext cx="2177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Star forming region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Fitting eqn.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6" name="内容占位符 5" descr="feq1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56995" y="1647825"/>
            <a:ext cx="8735060" cy="2028825"/>
          </a:xfrm>
          <a:prstGeom prst="rect">
            <a:avLst/>
          </a:prstGeom>
        </p:spPr>
      </p:pic>
      <p:pic>
        <p:nvPicPr>
          <p:cNvPr id="7" name="图片 6" descr="feq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3735070"/>
            <a:ext cx="8599805" cy="19030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Demand for resolution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res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84830" y="1691005"/>
            <a:ext cx="54838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Demand for resolution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5" name="41586_2019_1194_MOESM1_ESM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83103" y="1691005"/>
            <a:ext cx="5551985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false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NGC300 radial profile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radial.pngradial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35480" y="1855470"/>
            <a:ext cx="8447405" cy="42779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NGC300 status in nearby SF galaxies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status_ngc300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880235"/>
            <a:ext cx="10515600" cy="39166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GMC properties in NGC300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GMC_prop.pngGMC_prop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744345" y="1691005"/>
            <a:ext cx="8504555" cy="44716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fitted results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fitted.pngfitted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714625" y="1691005"/>
            <a:ext cx="6563995" cy="44716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Dependence on the parameters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dep.pngdep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253105" y="1534795"/>
            <a:ext cx="5467985" cy="47840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Nearest neighbour distances of emission peaks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peak.pngpeak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92450" y="1691005"/>
            <a:ext cx="5808345" cy="44716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gas-SFR diagram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hr.pnghr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479165" y="1560830"/>
            <a:ext cx="4896485" cy="46018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Mystery 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10" name="内容占位符 9" descr="eq1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39965" y="1578610"/>
            <a:ext cx="3496945" cy="1069975"/>
          </a:xfrm>
          <a:prstGeom prst="rect">
            <a:avLst/>
          </a:prstGeom>
        </p:spPr>
      </p:pic>
      <p:pic>
        <p:nvPicPr>
          <p:cNvPr id="11" name="图片 10" descr="eq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3623945"/>
            <a:ext cx="2198370" cy="834390"/>
          </a:xfrm>
          <a:prstGeom prst="rect">
            <a:avLst/>
          </a:prstGeom>
        </p:spPr>
      </p:pic>
      <p:pic>
        <p:nvPicPr>
          <p:cNvPr id="14" name="图片 13" descr="sfr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1005"/>
            <a:ext cx="6391275" cy="3795395"/>
          </a:xfrm>
          <a:prstGeom prst="rect">
            <a:avLst/>
          </a:prstGeom>
        </p:spPr>
      </p:pic>
      <p:sp>
        <p:nvSpPr>
          <p:cNvPr id="15" name="文本框 14"/>
          <p:cNvSpPr txBox="true"/>
          <p:nvPr/>
        </p:nvSpPr>
        <p:spPr>
          <a:xfrm>
            <a:off x="3153410" y="5709920"/>
            <a:ext cx="9417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/>
              <a:t>(x 2014)</a:t>
            </a:r>
            <a:endParaRPr lang="en-US" altLang="zh-CN"/>
          </a:p>
        </p:txBody>
      </p:sp>
      <p:pic>
        <p:nvPicPr>
          <p:cNvPr id="17" name="图片 16" descr="t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965" y="2738120"/>
            <a:ext cx="3375025" cy="7531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Chevance et al. 2020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pic>
        <p:nvPicPr>
          <p:cNvPr id="4" name="内容占位符 3" descr="/media/dxzh/LENOVO/Daniel/PhD/博二/Seminar/W9_MyPre/slides/fig/chevance.pngchevance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467610" y="1762125"/>
            <a:ext cx="6699885" cy="41249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PHANGS-ALMA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r>
              <a:rPr lang="zh-CN" altLang="en-US">
                <a:latin typeface="Candara" panose="020E0502030303020204" charset="0"/>
                <a:cs typeface="Candara" panose="020E0502030303020204" charset="0"/>
              </a:rPr>
              <a:t>The PHANGS (Physics at High Angular Resolution in Nearby GalaxieS) survey</a:t>
            </a:r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4" name="图片 3" descr="sun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9599930" y="2920365"/>
            <a:ext cx="1551940" cy="1620520"/>
          </a:xfrm>
          <a:prstGeom prst="rect">
            <a:avLst/>
          </a:prstGeom>
        </p:spPr>
      </p:pic>
      <p:sp>
        <p:nvSpPr>
          <p:cNvPr id="5" name="文本框 4"/>
          <p:cNvSpPr txBox="true"/>
          <p:nvPr/>
        </p:nvSpPr>
        <p:spPr>
          <a:xfrm>
            <a:off x="9184640" y="4716145"/>
            <a:ext cx="29540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Jiayi Sun (Team member)</a:t>
            </a:r>
            <a:endParaRPr lang="en-US" altLang="zh-CN"/>
          </a:p>
          <a:p>
            <a:r>
              <a:rPr lang="en-US" altLang="zh-CN" sz="1600"/>
              <a:t>B.S. from THU  in 2015</a:t>
            </a:r>
            <a:endParaRPr lang="en-US" altLang="zh-CN" sz="1600"/>
          </a:p>
          <a:p>
            <a:r>
              <a:rPr lang="en-US" altLang="zh-CN" sz="1600"/>
              <a:t>Ph.D. from OSU in 2021</a:t>
            </a:r>
            <a:endParaRPr lang="en-US" altLang="zh-CN" sz="1600"/>
          </a:p>
          <a:p>
            <a:r>
              <a:rPr lang="en-US" altLang="zh-CN" sz="1600"/>
              <a:t>Now postdoc at McMaster Univ.</a:t>
            </a:r>
            <a:endParaRPr lang="en-US" altLang="zh-CN" sz="1600"/>
          </a:p>
        </p:txBody>
      </p:sp>
      <p:sp>
        <p:nvSpPr>
          <p:cNvPr id="6" name="文本框 5"/>
          <p:cNvSpPr txBox="true"/>
          <p:nvPr/>
        </p:nvSpPr>
        <p:spPr>
          <a:xfrm>
            <a:off x="4731385" y="843915"/>
            <a:ext cx="5302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see </a:t>
            </a:r>
            <a:r>
              <a:rPr lang="zh-CN" altLang="en-US"/>
              <a:t>https://sites.google.com/view/phangs/home</a:t>
            </a:r>
            <a:endParaRPr lang="zh-CN" altLang="en-US"/>
          </a:p>
        </p:txBody>
      </p:sp>
      <p:pic>
        <p:nvPicPr>
          <p:cNvPr id="9" name="图片 8" descr="phangs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2920365"/>
            <a:ext cx="2408555" cy="2364105"/>
          </a:xfrm>
          <a:prstGeom prst="rect">
            <a:avLst/>
          </a:prstGeom>
        </p:spPr>
      </p:pic>
      <p:pic>
        <p:nvPicPr>
          <p:cNvPr id="11" name="ALMA_C0_2_1_movie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195" y="2920365"/>
            <a:ext cx="4342130" cy="3256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false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This study: new observation and new method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r>
              <a:rPr lang="en-US" altLang="zh-CN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High resolution observation!</a:t>
            </a:r>
            <a:endParaRPr lang="en-US" altLang="zh-CN">
              <a:solidFill>
                <a:schemeClr val="tx1"/>
              </a:solidFill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r>
              <a:rPr lang="en-US" altLang="zh-CN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New method (correlation, statistics)</a:t>
            </a:r>
            <a:endParaRPr lang="zh-CN" altLang="en-US">
              <a:solidFill>
                <a:srgbClr val="FF0000"/>
              </a:solidFill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r>
              <a:rPr lang="zh-CN" altLang="en-US">
                <a:solidFill>
                  <a:srgbClr val="FF0000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Fast </a:t>
            </a:r>
            <a:r>
              <a:rPr lang="zh-CN" altLang="en-US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and</a:t>
            </a:r>
            <a:r>
              <a:rPr lang="zh-CN" altLang="en-US">
                <a:solidFill>
                  <a:srgbClr val="FF0000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 inefficient </a:t>
            </a:r>
            <a:r>
              <a:rPr lang="zh-CN" altLang="en-US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star formation </a:t>
            </a:r>
            <a:endParaRPr lang="zh-CN" altLang="en-US">
              <a:solidFill>
                <a:schemeClr val="tx1"/>
              </a:solidFill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r>
              <a:rPr lang="zh-CN" altLang="en-US">
                <a:latin typeface="Candara" panose="020E0502030303020204" charset="0"/>
                <a:cs typeface="Candara" panose="020E0502030303020204" charset="0"/>
                <a:sym typeface="+mn-ea"/>
              </a:rPr>
              <a:t>due to</a:t>
            </a:r>
            <a:r>
              <a:rPr lang="en-US" altLang="zh-CN">
                <a:latin typeface="Candara" panose="020E0502030303020204" charset="0"/>
                <a:cs typeface="Candara" panose="020E0502030303020204" charset="0"/>
                <a:sym typeface="+mn-ea"/>
              </a:rPr>
              <a:t> </a:t>
            </a:r>
            <a:endParaRPr lang="en-US" altLang="zh-CN">
              <a:latin typeface="Candara" panose="020E0502030303020204" charset="0"/>
              <a:cs typeface="Candara" panose="020E0502030303020204" charset="0"/>
              <a:sym typeface="+mn-ea"/>
            </a:endParaRPr>
          </a:p>
          <a:p>
            <a:r>
              <a:rPr lang="zh-CN" altLang="en-US">
                <a:solidFill>
                  <a:srgbClr val="FF0000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short-lived </a:t>
            </a:r>
            <a:r>
              <a:rPr lang="zh-CN" altLang="en-US">
                <a:solidFill>
                  <a:schemeClr val="tx1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molecular clouds</a:t>
            </a:r>
            <a:r>
              <a:rPr lang="en-US" altLang="zh-CN">
                <a:latin typeface="Candara" panose="020E0502030303020204" charset="0"/>
                <a:cs typeface="Candara" panose="020E0502030303020204" charset="0"/>
                <a:sym typeface="+mn-ea"/>
              </a:rPr>
              <a:t> </a:t>
            </a:r>
            <a:r>
              <a:rPr lang="zh-CN" altLang="en-US">
                <a:latin typeface="Candara" panose="020E0502030303020204" charset="0"/>
                <a:cs typeface="Candara" panose="020E0502030303020204" charset="0"/>
                <a:sym typeface="+mn-ea"/>
              </a:rPr>
              <a:t>and </a:t>
            </a:r>
            <a:r>
              <a:rPr lang="zh-CN" altLang="en-US">
                <a:solidFill>
                  <a:srgbClr val="FF0000"/>
                </a:solidFill>
                <a:latin typeface="Candara" panose="020E0502030303020204" charset="0"/>
                <a:cs typeface="Candara" panose="020E0502030303020204" charset="0"/>
                <a:sym typeface="+mn-ea"/>
              </a:rPr>
              <a:t>rapid feedback</a:t>
            </a:r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observation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4" name="图片 3" descr="obs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7535545" y="1022350"/>
            <a:ext cx="3921760" cy="4812665"/>
          </a:xfrm>
          <a:prstGeom prst="rect">
            <a:avLst/>
          </a:prstGeom>
        </p:spPr>
      </p:pic>
      <p:sp>
        <p:nvSpPr>
          <p:cNvPr id="6" name="文本框 5"/>
          <p:cNvSpPr txBox="true"/>
          <p:nvPr/>
        </p:nvSpPr>
        <p:spPr>
          <a:xfrm>
            <a:off x="838200" y="4265930"/>
            <a:ext cx="27920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CO(1-0) observation: ALMA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26160" y="1567180"/>
            <a:ext cx="6418580" cy="3988435"/>
            <a:chOff x="1691" y="2453"/>
            <a:chExt cx="10108" cy="6281"/>
          </a:xfrm>
        </p:grpSpPr>
        <p:pic>
          <p:nvPicPr>
            <p:cNvPr id="9" name="图片 8" descr="aladin_1636621402"/>
            <p:cNvPicPr>
              <a:picLocks noChangeAspect="true"/>
            </p:cNvPicPr>
            <p:nvPr/>
          </p:nvPicPr>
          <p:blipFill>
            <a:blip r:embed="rId2"/>
            <a:srcRect l="31900" t="27522" r="33838" b="25370"/>
            <a:stretch>
              <a:fillRect/>
            </a:stretch>
          </p:blipFill>
          <p:spPr>
            <a:xfrm>
              <a:off x="1691" y="2453"/>
              <a:ext cx="10108" cy="628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文本框 4"/>
                <p:cNvSpPr txBox="true"/>
                <p:nvPr/>
              </p:nvSpPr>
              <p:spPr>
                <a:xfrm>
                  <a:off x="1691" y="2543"/>
                  <a:ext cx="5008" cy="60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altLang="zh-CN" sz="2400">
                      <a:solidFill>
                        <a:schemeClr val="bg1"/>
                      </a:solidFill>
                    </a:rPr>
                    <a:t>NGC 300</a:t>
                  </a:r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r>
                    <a:rPr lang="en-US" altLang="zh-CN" sz="2400">
                      <a:solidFill>
                        <a:schemeClr val="bg1"/>
                      </a:solidFill>
                    </a:rPr>
                    <a:t>distance: 1.86Mpc</a:t>
                  </a:r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r>
                    <a:rPr lang="en-US" altLang="zh-CN" sz="2400">
                      <a:solidFill>
                        <a:schemeClr val="bg1"/>
                      </a:solidFill>
                    </a:rPr>
                    <a:t>m(V): 9</a:t>
                  </a:r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r>
                    <a:rPr lang="en-US" altLang="zh-CN" sz="2400">
                      <a:solidFill>
                        <a:schemeClr val="bg1"/>
                      </a:solidFill>
                    </a:rPr>
                    <a:t>size(V): ~15’ * 20’</a:t>
                  </a:r>
                  <a:endParaRPr lang="en-US" altLang="zh-CN" sz="2400">
                    <a:solidFill>
                      <a:schemeClr val="bg1"/>
                    </a:solidFill>
                  </a:endParaRPr>
                </a:p>
                <a:p>
                  <a:pPr algn="l"/>
                  <a:r>
                    <a:rPr lang="en-US" altLang="zh-CN" sz="2400">
                      <a:solidFill>
                        <a:schemeClr val="bg1"/>
                      </a:solidFill>
                    </a:rPr>
                    <a:t>mass: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.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9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×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10</m:t>
                              </m:r>
                            </m:sup>
                          </m:s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⊙</m:t>
                          </m:r>
                        </m:sub>
                      </m:sSub>
                    </m:oMath>
                  </a14:m>
                  <a:endParaRPr lang="en-US" altLang="zh-CN" sz="2400" i="1">
                    <a:solidFill>
                      <a:schemeClr val="bg1"/>
                    </a:solidFill>
                    <a:latin typeface="DejaVu Math TeX Gyre" panose="02000503000000000000" charset="0"/>
                    <a:cs typeface="DejaVu Math TeX Gyre" panose="02000503000000000000" charset="0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true">
                  <a:spLocks noRot="true" noChangeAspect="true" noMove="true" noResize="true" noEditPoints="true" noAdjustHandles="true" noChangeArrowheads="true" noChangeShapeType="true" noTextEdit="true"/>
                </p:cNvSpPr>
                <p:nvPr/>
              </p:nvSpPr>
              <p:spPr>
                <a:xfrm>
                  <a:off x="1691" y="2543"/>
                  <a:ext cx="5008" cy="6041"/>
                </a:xfrm>
                <a:prstGeom prst="rect">
                  <a:avLst/>
                </a:prstGeom>
                <a:blipFill rotWithShape="true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true"/>
              <p:nvPr/>
            </p:nvSpPr>
            <p:spPr>
              <a:xfrm>
                <a:off x="7719695" y="5835015"/>
                <a:ext cx="291147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zh-CN"/>
                  <a:t>Blue: ALMA CO(1-0) 2’’~20pc</a:t>
                </a:r>
                <a:endParaRPr lang="en-US" altLang="zh-CN"/>
              </a:p>
              <a:p>
                <a:pPr algn="l"/>
                <a:r>
                  <a:rPr lang="en-US" altLang="zh-CN"/>
                  <a:t>Red: MPG/ESO(2.2m)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𝐻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𝛼</m:t>
                    </m:r>
                  </m:oMath>
                </a14:m>
                <a:endParaRPr lang="en-US" altLang="zh-CN"/>
              </a:p>
            </p:txBody>
          </p:sp>
        </mc:Choice>
        <mc:Fallback>
          <p:sp>
            <p:nvSpPr>
              <p:cNvPr id="11" name="文本框 10"/>
              <p:cNvSpPr txBox="true">
                <a:spLocks noRot="true" noChangeAspect="true" noMove="true" noResize="true" noEditPoints="true" noAdjustHandles="true" noChangeArrowheads="true" noChangeShapeType="true" noTextEdit="true"/>
              </p:cNvSpPr>
              <p:nvPr/>
            </p:nvSpPr>
            <p:spPr>
              <a:xfrm>
                <a:off x="7719695" y="5835015"/>
                <a:ext cx="2911475" cy="645160"/>
              </a:xfrm>
              <a:prstGeom prst="rect">
                <a:avLst/>
              </a:prstGeom>
              <a:blipFill rotWithShape="true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method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541270" y="4682490"/>
            <a:ext cx="1767840" cy="16078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CO</a:t>
            </a:r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1116330" y="1691005"/>
            <a:ext cx="9729470" cy="426720"/>
            <a:chOff x="1818" y="3162"/>
            <a:chExt cx="6527" cy="432"/>
          </a:xfrm>
        </p:grpSpPr>
        <p:sp>
          <p:nvSpPr>
            <p:cNvPr id="6" name="矩形 5"/>
            <p:cNvSpPr/>
            <p:nvPr/>
          </p:nvSpPr>
          <p:spPr>
            <a:xfrm>
              <a:off x="1818" y="3162"/>
              <a:ext cx="3671" cy="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489" y="3162"/>
              <a:ext cx="1428" cy="4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917" y="3162"/>
              <a:ext cx="1428" cy="4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true"/>
          <p:nvPr/>
        </p:nvSpPr>
        <p:spPr>
          <a:xfrm>
            <a:off x="4582160" y="1101090"/>
            <a:ext cx="31057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/>
              <a:t>Lifetime of a single MC</a:t>
            </a:r>
            <a:endParaRPr lang="en-US" altLang="zh-CN" sz="2400"/>
          </a:p>
        </p:txBody>
      </p:sp>
      <p:sp>
        <p:nvSpPr>
          <p:cNvPr id="11" name="椭圆 10"/>
          <p:cNvSpPr/>
          <p:nvPr/>
        </p:nvSpPr>
        <p:spPr>
          <a:xfrm>
            <a:off x="6769100" y="4682490"/>
            <a:ext cx="1767840" cy="1607820"/>
          </a:xfrm>
          <a:prstGeom prst="ellipse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CO</a:t>
            </a:r>
            <a:endParaRPr lang="en-US" altLang="zh-CN"/>
          </a:p>
          <a:p>
            <a:pPr algn="ctr"/>
            <a:r>
              <a:rPr lang="en-US" altLang="zh-CN"/>
              <a:t>+</a:t>
            </a:r>
            <a:endParaRPr lang="en-US" altLang="zh-CN"/>
          </a:p>
          <a:p>
            <a:pPr algn="ctr"/>
            <a:r>
              <a:rPr lang="en-US" altLang="zh-CN"/>
              <a:t>H_alp </a:t>
            </a:r>
            <a:endParaRPr lang="en-US" altLang="zh-CN"/>
          </a:p>
        </p:txBody>
      </p:sp>
      <p:sp>
        <p:nvSpPr>
          <p:cNvPr id="12" name="椭圆 11"/>
          <p:cNvSpPr/>
          <p:nvPr/>
        </p:nvSpPr>
        <p:spPr>
          <a:xfrm>
            <a:off x="9441180" y="4569460"/>
            <a:ext cx="1767840" cy="1607820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H_alp</a:t>
            </a:r>
            <a:endParaRPr lang="en-US" altLang="zh-CN"/>
          </a:p>
        </p:txBody>
      </p:sp>
      <p:grpSp>
        <p:nvGrpSpPr>
          <p:cNvPr id="20" name="组合 19"/>
          <p:cNvGrpSpPr/>
          <p:nvPr/>
        </p:nvGrpSpPr>
        <p:grpSpPr>
          <a:xfrm>
            <a:off x="1131570" y="3233420"/>
            <a:ext cx="7585710" cy="1144270"/>
            <a:chOff x="1783" y="3792"/>
            <a:chExt cx="11946" cy="1802"/>
          </a:xfrm>
        </p:grpSpPr>
        <p:sp>
          <p:nvSpPr>
            <p:cNvPr id="14" name="左大括号 13"/>
            <p:cNvSpPr/>
            <p:nvPr/>
          </p:nvSpPr>
          <p:spPr>
            <a:xfrm rot="16200000">
              <a:off x="7433" y="-1858"/>
              <a:ext cx="647" cy="11946"/>
            </a:xfrm>
            <a:prstGeom prst="leftBrace">
              <a:avLst>
                <a:gd name="adj1" fmla="val 8333"/>
                <a:gd name="adj2" fmla="val 49711"/>
              </a:avLst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true"/>
            <p:nvPr/>
          </p:nvSpPr>
          <p:spPr>
            <a:xfrm>
              <a:off x="7216" y="4966"/>
              <a:ext cx="1136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000" b="1"/>
                <a:t>t_CO</a:t>
              </a:r>
              <a:endParaRPr lang="en-US" altLang="zh-CN" sz="2000" b="1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89395" y="3723640"/>
            <a:ext cx="4257040" cy="1052830"/>
            <a:chOff x="10376" y="4736"/>
            <a:chExt cx="6704" cy="1658"/>
          </a:xfrm>
        </p:grpSpPr>
        <p:sp>
          <p:nvSpPr>
            <p:cNvPr id="15" name="左大括号 14"/>
            <p:cNvSpPr/>
            <p:nvPr/>
          </p:nvSpPr>
          <p:spPr>
            <a:xfrm rot="16200000">
              <a:off x="13404" y="1707"/>
              <a:ext cx="647" cy="6704"/>
            </a:xfrm>
            <a:prstGeom prst="leftBrace">
              <a:avLst>
                <a:gd name="adj1" fmla="val 8333"/>
                <a:gd name="adj2" fmla="val 49711"/>
              </a:avLst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true"/>
            <p:nvPr/>
          </p:nvSpPr>
          <p:spPr>
            <a:xfrm>
              <a:off x="13112" y="5766"/>
              <a:ext cx="1614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000" b="1"/>
                <a:t>t_H_alp</a:t>
              </a:r>
              <a:endParaRPr lang="en-US" altLang="zh-CN" sz="2000" b="1"/>
            </a:p>
          </p:txBody>
        </p:sp>
      </p:grpSp>
      <p:sp>
        <p:nvSpPr>
          <p:cNvPr id="18" name="左大括号 17"/>
          <p:cNvSpPr/>
          <p:nvPr/>
        </p:nvSpPr>
        <p:spPr>
          <a:xfrm rot="16200000">
            <a:off x="7447280" y="1377315"/>
            <a:ext cx="410845" cy="2129155"/>
          </a:xfrm>
          <a:prstGeom prst="leftBrace">
            <a:avLst>
              <a:gd name="adj1" fmla="val 8333"/>
              <a:gd name="adj2" fmla="val 49711"/>
            </a:avLst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true"/>
          <p:nvPr/>
        </p:nvSpPr>
        <p:spPr>
          <a:xfrm>
            <a:off x="7292340" y="2922905"/>
            <a:ext cx="6324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/>
              <a:t>t_fb</a:t>
            </a:r>
            <a:endParaRPr lang="en-US" altLang="zh-CN" sz="20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method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352550" y="1818005"/>
            <a:ext cx="3282950" cy="1983105"/>
            <a:chOff x="2130" y="2863"/>
            <a:chExt cx="5170" cy="3123"/>
          </a:xfrm>
        </p:grpSpPr>
        <p:grpSp>
          <p:nvGrpSpPr>
            <p:cNvPr id="23" name="组合 22"/>
            <p:cNvGrpSpPr/>
            <p:nvPr/>
          </p:nvGrpSpPr>
          <p:grpSpPr>
            <a:xfrm>
              <a:off x="2130" y="2863"/>
              <a:ext cx="4855" cy="3123"/>
              <a:chOff x="5910" y="3808"/>
              <a:chExt cx="10122" cy="6133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5910" y="5237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7972" y="7853"/>
                <a:ext cx="2130" cy="2089"/>
              </a:xfrm>
              <a:prstGeom prst="ellipse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4172" y="6270"/>
                <a:ext cx="1861" cy="1876"/>
              </a:xfrm>
              <a:prstGeom prst="ellipse">
                <a:avLst/>
              </a:prstGeom>
              <a:solidFill>
                <a:srgbClr val="FF00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387" y="3808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2201" y="5587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8107" y="5140"/>
                <a:ext cx="1861" cy="1876"/>
              </a:xfrm>
              <a:prstGeom prst="ellipse">
                <a:avLst/>
              </a:prstGeom>
              <a:solidFill>
                <a:srgbClr val="FF00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2886" y="3302"/>
              <a:ext cx="1490" cy="150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5779" y="3825"/>
              <a:ext cx="1521" cy="153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493510" y="1881505"/>
            <a:ext cx="3462655" cy="1982470"/>
            <a:chOff x="2130" y="2863"/>
            <a:chExt cx="5453" cy="3122"/>
          </a:xfrm>
        </p:grpSpPr>
        <p:grpSp>
          <p:nvGrpSpPr>
            <p:cNvPr id="29" name="组合 28"/>
            <p:cNvGrpSpPr/>
            <p:nvPr/>
          </p:nvGrpSpPr>
          <p:grpSpPr>
            <a:xfrm>
              <a:off x="2130" y="2863"/>
              <a:ext cx="4855" cy="3123"/>
              <a:chOff x="5910" y="3808"/>
              <a:chExt cx="10122" cy="6133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5910" y="5237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7972" y="7853"/>
                <a:ext cx="2130" cy="2089"/>
              </a:xfrm>
              <a:prstGeom prst="ellipse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 </a:t>
                </a:r>
                <a:endParaRPr lang="en-US" altLang="zh-CN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4172" y="6270"/>
                <a:ext cx="1861" cy="1876"/>
              </a:xfrm>
              <a:prstGeom prst="ellipse">
                <a:avLst/>
              </a:prstGeom>
              <a:solidFill>
                <a:srgbClr val="FF00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7387" y="3808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2201" y="5587"/>
                <a:ext cx="1477" cy="142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8107" y="5140"/>
                <a:ext cx="1861" cy="1876"/>
              </a:xfrm>
              <a:prstGeom prst="ellipse">
                <a:avLst/>
              </a:prstGeom>
              <a:solidFill>
                <a:srgbClr val="FF0000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2586" y="2963"/>
              <a:ext cx="2088" cy="211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495" y="3538"/>
              <a:ext cx="2088" cy="211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0" name="图片 39" descr="rat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0" y="4153535"/>
            <a:ext cx="2952750" cy="1122045"/>
          </a:xfrm>
          <a:prstGeom prst="rect">
            <a:avLst/>
          </a:prstGeom>
        </p:spPr>
      </p:pic>
      <p:pic>
        <p:nvPicPr>
          <p:cNvPr id="41" name="图片 40" descr="rat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890" y="4081780"/>
            <a:ext cx="3353435" cy="1265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method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4" name="图片 3" descr="method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1376680"/>
            <a:ext cx="8690610" cy="4843145"/>
          </a:xfrm>
          <a:prstGeom prst="rect">
            <a:avLst/>
          </a:prstGeom>
        </p:spPr>
      </p:pic>
      <p:pic>
        <p:nvPicPr>
          <p:cNvPr id="7" name="图片 6" descr="tco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025" y="1069340"/>
            <a:ext cx="451485" cy="247015"/>
          </a:xfrm>
          <a:prstGeom prst="rect">
            <a:avLst/>
          </a:prstGeom>
        </p:spPr>
      </p:pic>
      <p:pic>
        <p:nvPicPr>
          <p:cNvPr id="9" name="图片 8" descr="lam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790" y="1055370"/>
            <a:ext cx="368935" cy="2609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129270" y="1008380"/>
            <a:ext cx="1861820" cy="368300"/>
            <a:chOff x="12802" y="1588"/>
            <a:chExt cx="2932" cy="580"/>
          </a:xfrm>
        </p:grpSpPr>
        <p:grpSp>
          <p:nvGrpSpPr>
            <p:cNvPr id="11" name="组合 10"/>
            <p:cNvGrpSpPr/>
            <p:nvPr/>
          </p:nvGrpSpPr>
          <p:grpSpPr>
            <a:xfrm>
              <a:off x="12802" y="1588"/>
              <a:ext cx="2282" cy="580"/>
              <a:chOff x="12802" y="1588"/>
              <a:chExt cx="2282" cy="580"/>
            </a:xfrm>
          </p:grpSpPr>
          <p:sp>
            <p:nvSpPr>
              <p:cNvPr id="5" name="文本框 4"/>
              <p:cNvSpPr txBox="true"/>
              <p:nvPr/>
            </p:nvSpPr>
            <p:spPr>
              <a:xfrm>
                <a:off x="12802" y="1588"/>
                <a:ext cx="617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/>
                  <a:t>fit</a:t>
                </a:r>
                <a:endParaRPr lang="en-US" altLang="zh-CN"/>
              </a:p>
            </p:txBody>
          </p:sp>
          <p:pic>
            <p:nvPicPr>
              <p:cNvPr id="8" name="图片 7" descr="tfb"/>
              <p:cNvPicPr>
                <a:picLocks noChangeAspect="true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2" y="1684"/>
                <a:ext cx="802" cy="441"/>
              </a:xfrm>
              <a:prstGeom prst="rect">
                <a:avLst/>
              </a:prstGeom>
            </p:spPr>
          </p:pic>
          <p:pic>
            <p:nvPicPr>
              <p:cNvPr id="6" name="图片 5" descr="tco"/>
              <p:cNvPicPr>
                <a:picLocks noChangeAspect="true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515" y="1694"/>
                <a:ext cx="711" cy="389"/>
              </a:xfrm>
              <a:prstGeom prst="rect">
                <a:avLst/>
              </a:prstGeom>
            </p:spPr>
          </p:pic>
        </p:grpSp>
        <p:pic>
          <p:nvPicPr>
            <p:cNvPr id="10" name="图片 9" descr="lam"/>
            <p:cNvPicPr>
              <a:picLocks noChangeAspect="true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54" y="1672"/>
              <a:ext cx="581" cy="4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Candara" panose="020E0502030303020204" charset="0"/>
                <a:cs typeface="Candara" panose="020E0502030303020204" charset="0"/>
              </a:rPr>
              <a:t>The method</a:t>
            </a:r>
            <a:endParaRPr lang="en-US" altLang="zh-CN">
              <a:latin typeface="Candara" panose="020E0502030303020204" charset="0"/>
              <a:cs typeface="Candara" panose="020E0502030303020204" charset="0"/>
            </a:endParaRPr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/>
        <p:txBody>
          <a:bodyPr/>
          <a:p>
            <a:endParaRPr lang="zh-CN" altLang="en-US">
              <a:latin typeface="Candara" panose="020E0502030303020204" charset="0"/>
              <a:cs typeface="Candara" panose="020E0502030303020204" charset="0"/>
            </a:endParaRPr>
          </a:p>
          <a:p>
            <a:endParaRPr lang="zh-CN" altLang="en-US"/>
          </a:p>
        </p:txBody>
      </p:sp>
      <p:pic>
        <p:nvPicPr>
          <p:cNvPr id="6" name="41586_2019_1194_MOESM2_ES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52800" y="1417955"/>
            <a:ext cx="5835650" cy="51663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978265" y="927735"/>
            <a:ext cx="1861820" cy="368300"/>
            <a:chOff x="12802" y="1588"/>
            <a:chExt cx="2932" cy="580"/>
          </a:xfrm>
        </p:grpSpPr>
        <p:grpSp>
          <p:nvGrpSpPr>
            <p:cNvPr id="11" name="组合 10"/>
            <p:cNvGrpSpPr/>
            <p:nvPr/>
          </p:nvGrpSpPr>
          <p:grpSpPr>
            <a:xfrm>
              <a:off x="12802" y="1588"/>
              <a:ext cx="2282" cy="580"/>
              <a:chOff x="12802" y="1588"/>
              <a:chExt cx="2282" cy="580"/>
            </a:xfrm>
          </p:grpSpPr>
          <p:sp>
            <p:nvSpPr>
              <p:cNvPr id="10" name="文本框 9"/>
              <p:cNvSpPr txBox="true"/>
              <p:nvPr/>
            </p:nvSpPr>
            <p:spPr>
              <a:xfrm>
                <a:off x="12802" y="1588"/>
                <a:ext cx="617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/>
                  <a:t>fit</a:t>
                </a:r>
                <a:endParaRPr lang="en-US" altLang="zh-CN"/>
              </a:p>
            </p:txBody>
          </p:sp>
          <p:pic>
            <p:nvPicPr>
              <p:cNvPr id="13" name="图片 12" descr="tfb"/>
              <p:cNvPicPr>
                <a:picLocks noChangeAspect="true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2" y="1684"/>
                <a:ext cx="802" cy="441"/>
              </a:xfrm>
              <a:prstGeom prst="rect">
                <a:avLst/>
              </a:prstGeom>
            </p:spPr>
          </p:pic>
          <p:pic>
            <p:nvPicPr>
              <p:cNvPr id="14" name="图片 13" descr="tco"/>
              <p:cNvPicPr>
                <a:picLocks noChangeAspect="true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15" y="1694"/>
                <a:ext cx="711" cy="389"/>
              </a:xfrm>
              <a:prstGeom prst="rect">
                <a:avLst/>
              </a:prstGeom>
            </p:spPr>
          </p:pic>
        </p:grpSp>
        <p:pic>
          <p:nvPicPr>
            <p:cNvPr id="15" name="图片 14" descr="lam"/>
            <p:cNvPicPr>
              <a:picLocks noChangeAspect="true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54" y="1672"/>
              <a:ext cx="581" cy="4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video fullScrn="false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3700</Words>
  <Application>WPS 演示</Application>
  <PresentationFormat>宽屏</PresentationFormat>
  <Paragraphs>208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Nimbus Roman No9 L</vt:lpstr>
      <vt:lpstr>Candara</vt:lpstr>
      <vt:lpstr>DejaVu Math TeX Gyre</vt:lpstr>
      <vt:lpstr>微软雅黑</vt:lpstr>
      <vt:lpstr>Droid Sans Fallback</vt:lpstr>
      <vt:lpstr>宋体</vt:lpstr>
      <vt:lpstr>Arial Unicode MS</vt:lpstr>
      <vt:lpstr>Calibri Light</vt:lpstr>
      <vt:lpstr>DejaVu Sans</vt:lpstr>
      <vt:lpstr>Calibri</vt:lpstr>
      <vt:lpstr>Standard Symbols PS</vt:lpstr>
      <vt:lpstr>Office 主题</vt:lpstr>
      <vt:lpstr>Fast and inefficient star formation  due to short-lived molecular clouds  and rapid feedback</vt:lpstr>
      <vt:lpstr>Molecule cloud and star formation</vt:lpstr>
      <vt:lpstr>Mystery </vt:lpstr>
      <vt:lpstr>This study: new observation and new method</vt:lpstr>
      <vt:lpstr>The observation</vt:lpstr>
      <vt:lpstr>The method</vt:lpstr>
      <vt:lpstr>The method</vt:lpstr>
      <vt:lpstr>The method</vt:lpstr>
      <vt:lpstr>The method</vt:lpstr>
      <vt:lpstr>The results</vt:lpstr>
      <vt:lpstr>Discussion</vt:lpstr>
      <vt:lpstr>Relation to other works</vt:lpstr>
      <vt:lpstr>Take-home message</vt:lpstr>
      <vt:lpstr>My comments</vt:lpstr>
      <vt:lpstr>PowerPoint 演示文稿</vt:lpstr>
      <vt:lpstr>Major references</vt:lpstr>
      <vt:lpstr>Major references</vt:lpstr>
      <vt:lpstr>My questions</vt:lpstr>
      <vt:lpstr>Fitting eqn.</vt:lpstr>
      <vt:lpstr>Acknowledgements</vt:lpstr>
      <vt:lpstr>Demand for resolution</vt:lpstr>
      <vt:lpstr>Demand for resolution</vt:lpstr>
      <vt:lpstr>The NGC300 status in nearby SF galaxies</vt:lpstr>
      <vt:lpstr>Fitting eqn.</vt:lpstr>
      <vt:lpstr>The NGC300 status in nearby SF galaxies</vt:lpstr>
      <vt:lpstr>The GMC properties in NGC300</vt:lpstr>
      <vt:lpstr>The fitted results</vt:lpstr>
      <vt:lpstr>The fitted results</vt:lpstr>
      <vt:lpstr>Nearest neighbour distances of emission peaks</vt:lpstr>
      <vt:lpstr>gas-SFR diagram</vt:lpstr>
      <vt:lpstr>PHANGS-ALMA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dxzh</cp:lastModifiedBy>
  <cp:revision>302</cp:revision>
  <dcterms:created xsi:type="dcterms:W3CDTF">2021-11-12T04:36:03Z</dcterms:created>
  <dcterms:modified xsi:type="dcterms:W3CDTF">2021-11-12T04:36:03Z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2052-11.1.0.10161</vt:lpwstr>
  </property>
</Properties>
</file>