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3" r:id="rId2"/>
  </p:sldMasterIdLst>
  <p:notesMasterIdLst>
    <p:notesMasterId r:id="rId5"/>
  </p:notesMasterIdLst>
  <p:sldIdLst>
    <p:sldId id="303" r:id="rId3"/>
    <p:sldId id="260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7FF"/>
    <a:srgbClr val="4372C4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89"/>
    <p:restoredTop sz="94625"/>
  </p:normalViewPr>
  <p:slideViewPr>
    <p:cSldViewPr snapToGrid="0" snapToObjects="1">
      <p:cViewPr varScale="1">
        <p:scale>
          <a:sx n="102" d="100"/>
          <a:sy n="102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F5C42F-6F05-DE46-9274-9E0EF7DE4D69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402044A9-A804-7D4A-8DA2-268D3017C55E}">
      <dgm:prSet phldrT="[Text]" custT="1"/>
      <dgm:spPr/>
      <dgm:t>
        <a:bodyPr/>
        <a:lstStyle/>
        <a:p>
          <a:r>
            <a:rPr lang="zh-CN" altLang="en-US" sz="2000" dirty="0">
              <a:solidFill>
                <a:schemeClr val="tx1"/>
              </a:solidFill>
              <a:latin typeface="Heiti SC Light" charset="-122"/>
              <a:ea typeface="Heiti SC Light" charset="-122"/>
              <a:cs typeface="Heiti SC Light" charset="-122"/>
            </a:rPr>
            <a:t>宇宙初始的物质密度场</a:t>
          </a:r>
          <a:endParaRPr lang="en-US" sz="2000" dirty="0">
            <a:solidFill>
              <a:schemeClr val="tx1"/>
            </a:solidFill>
            <a:latin typeface="Heiti SC Light" charset="-122"/>
            <a:ea typeface="Heiti SC Light" charset="-122"/>
            <a:cs typeface="Heiti SC Light" charset="-122"/>
          </a:endParaRPr>
        </a:p>
      </dgm:t>
    </dgm:pt>
    <dgm:pt modelId="{5BDE136E-FCF8-0E4E-B2A5-168B17E1B957}" type="parTrans" cxnId="{80DA5172-791A-404F-A025-3BBD11FFE6F3}">
      <dgm:prSet/>
      <dgm:spPr/>
      <dgm:t>
        <a:bodyPr/>
        <a:lstStyle/>
        <a:p>
          <a:endParaRPr lang="en-US"/>
        </a:p>
      </dgm:t>
    </dgm:pt>
    <dgm:pt modelId="{B0EA6C15-D555-3A46-8890-B7D40B3D464E}" type="sibTrans" cxnId="{80DA5172-791A-404F-A025-3BBD11FFE6F3}">
      <dgm:prSet custT="1"/>
      <dgm:spPr/>
      <dgm:t>
        <a:bodyPr/>
        <a:lstStyle/>
        <a:p>
          <a:r>
            <a:rPr lang="zh-CN" altLang="en-US" sz="2800" b="1" dirty="0">
              <a:solidFill>
                <a:srgbClr val="00B050"/>
              </a:solidFill>
            </a:rPr>
            <a:t>！</a:t>
          </a:r>
          <a:endParaRPr lang="en-US" sz="2800" b="1" dirty="0">
            <a:solidFill>
              <a:srgbClr val="00B050"/>
            </a:solidFill>
          </a:endParaRPr>
        </a:p>
      </dgm:t>
    </dgm:pt>
    <dgm:pt modelId="{0506A84E-84C2-544C-8FCD-54AE4C2B4686}">
      <dgm:prSet phldrT="[Text]" custT="1"/>
      <dgm:spPr/>
      <dgm:t>
        <a:bodyPr/>
        <a:lstStyle/>
        <a:p>
          <a:r>
            <a:rPr lang="zh-CN" altLang="en-US" sz="2000" dirty="0">
              <a:solidFill>
                <a:schemeClr val="tx1"/>
              </a:solidFill>
              <a:latin typeface="Heiti SC Light" charset="-122"/>
              <a:ea typeface="Heiti SC Light" charset="-122"/>
              <a:cs typeface="Heiti SC Light" charset="-122"/>
            </a:rPr>
            <a:t>宇宙大尺度结构的演化</a:t>
          </a:r>
          <a:endParaRPr lang="en-US" sz="2000" dirty="0">
            <a:solidFill>
              <a:schemeClr val="tx1"/>
            </a:solidFill>
            <a:latin typeface="Heiti SC Light" charset="-122"/>
            <a:ea typeface="Heiti SC Light" charset="-122"/>
            <a:cs typeface="Heiti SC Light" charset="-122"/>
          </a:endParaRPr>
        </a:p>
      </dgm:t>
    </dgm:pt>
    <dgm:pt modelId="{13BAA171-4584-CF4F-91C3-DDB83457E0F4}" type="parTrans" cxnId="{94B79E3E-C107-B246-9D8C-710DF3DAEF60}">
      <dgm:prSet/>
      <dgm:spPr/>
      <dgm:t>
        <a:bodyPr/>
        <a:lstStyle/>
        <a:p>
          <a:endParaRPr lang="en-US"/>
        </a:p>
      </dgm:t>
    </dgm:pt>
    <dgm:pt modelId="{7988B734-D14E-CE43-86BE-C3C9762CC027}" type="sibTrans" cxnId="{94B79E3E-C107-B246-9D8C-710DF3DAEF60}">
      <dgm:prSet custT="1"/>
      <dgm:spPr/>
      <dgm:t>
        <a:bodyPr/>
        <a:lstStyle/>
        <a:p>
          <a:r>
            <a:rPr lang="zh-CN" altLang="en-US" sz="2800" b="1" dirty="0">
              <a:solidFill>
                <a:srgbClr val="FF0000"/>
              </a:solidFill>
            </a:rPr>
            <a:t>？</a:t>
          </a:r>
          <a:endParaRPr lang="en-US" sz="2800" b="1" dirty="0">
            <a:solidFill>
              <a:srgbClr val="FF0000"/>
            </a:solidFill>
          </a:endParaRPr>
        </a:p>
      </dgm:t>
    </dgm:pt>
    <dgm:pt modelId="{277380B9-7DF5-A043-82A8-61A18EB130E3}">
      <dgm:prSet phldrT="[Text]" custT="1"/>
      <dgm:spPr/>
      <dgm:t>
        <a:bodyPr/>
        <a:lstStyle/>
        <a:p>
          <a:r>
            <a:rPr lang="zh-CN" altLang="en-US" sz="2000" dirty="0">
              <a:solidFill>
                <a:schemeClr val="tx1"/>
              </a:solidFill>
              <a:latin typeface="Heiti SC Light" charset="-122"/>
              <a:ea typeface="Heiti SC Light" charset="-122"/>
              <a:cs typeface="Heiti SC Light" charset="-122"/>
            </a:rPr>
            <a:t>星系的形成和演化</a:t>
          </a:r>
          <a:endParaRPr lang="en-US" sz="2000" dirty="0">
            <a:solidFill>
              <a:schemeClr val="tx1"/>
            </a:solidFill>
            <a:latin typeface="Heiti SC Light" charset="-122"/>
            <a:ea typeface="Heiti SC Light" charset="-122"/>
            <a:cs typeface="Heiti SC Light" charset="-122"/>
          </a:endParaRPr>
        </a:p>
      </dgm:t>
    </dgm:pt>
    <dgm:pt modelId="{4BCA810A-CB32-0948-9E49-209894FB63B7}" type="parTrans" cxnId="{DCB10527-08BB-174B-91F8-5D07F99013A3}">
      <dgm:prSet/>
      <dgm:spPr/>
      <dgm:t>
        <a:bodyPr/>
        <a:lstStyle/>
        <a:p>
          <a:endParaRPr lang="en-US"/>
        </a:p>
      </dgm:t>
    </dgm:pt>
    <dgm:pt modelId="{2521641E-15BE-504F-B336-0F767D73F06F}" type="sibTrans" cxnId="{DCB10527-08BB-174B-91F8-5D07F99013A3}">
      <dgm:prSet/>
      <dgm:spPr/>
      <dgm:t>
        <a:bodyPr/>
        <a:lstStyle/>
        <a:p>
          <a:endParaRPr lang="en-US"/>
        </a:p>
      </dgm:t>
    </dgm:pt>
    <dgm:pt modelId="{64C0C25C-2669-394F-872E-49A8A3D9BC1E}" type="pres">
      <dgm:prSet presAssocID="{C3F5C42F-6F05-DE46-9274-9E0EF7DE4D69}" presName="Name0" presStyleCnt="0">
        <dgm:presLayoutVars>
          <dgm:dir/>
          <dgm:resizeHandles val="exact"/>
        </dgm:presLayoutVars>
      </dgm:prSet>
      <dgm:spPr/>
    </dgm:pt>
    <dgm:pt modelId="{96793555-9199-534B-9F50-CA7E9B94462E}" type="pres">
      <dgm:prSet presAssocID="{402044A9-A804-7D4A-8DA2-268D3017C55E}" presName="node" presStyleLbl="node1" presStyleIdx="0" presStyleCnt="3" custScaleX="45385" custScaleY="40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B6EB6-62FB-7C44-9DF3-6FC58CEA50DE}" type="pres">
      <dgm:prSet presAssocID="{B0EA6C15-D555-3A46-8890-B7D40B3D464E}" presName="sibTrans" presStyleLbl="sibTrans2D1" presStyleIdx="0" presStyleCnt="2" custScaleX="141693" custScaleY="53775"/>
      <dgm:spPr/>
      <dgm:t>
        <a:bodyPr/>
        <a:lstStyle/>
        <a:p>
          <a:endParaRPr lang="en-US"/>
        </a:p>
      </dgm:t>
    </dgm:pt>
    <dgm:pt modelId="{FD6B4E24-E6E4-6643-88FB-81D80E9D728F}" type="pres">
      <dgm:prSet presAssocID="{B0EA6C15-D555-3A46-8890-B7D40B3D464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D1CFD76-0CBB-7B4A-934D-F9F0884C2AEA}" type="pres">
      <dgm:prSet presAssocID="{0506A84E-84C2-544C-8FCD-54AE4C2B4686}" presName="node" presStyleLbl="node1" presStyleIdx="1" presStyleCnt="3" custScaleX="41405" custScaleY="405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F97B97-4B1B-9A4A-99C1-839981564F08}" type="pres">
      <dgm:prSet presAssocID="{7988B734-D14E-CE43-86BE-C3C9762CC027}" presName="sibTrans" presStyleLbl="sibTrans2D1" presStyleIdx="1" presStyleCnt="2" custScaleX="156795" custScaleY="53775"/>
      <dgm:spPr/>
      <dgm:t>
        <a:bodyPr/>
        <a:lstStyle/>
        <a:p>
          <a:endParaRPr lang="en-US"/>
        </a:p>
      </dgm:t>
    </dgm:pt>
    <dgm:pt modelId="{484E4E24-4985-C04A-A4D9-07AD2756C41E}" type="pres">
      <dgm:prSet presAssocID="{7988B734-D14E-CE43-86BE-C3C9762CC027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9934E58F-1379-7A4F-88B0-01E2725A74F9}" type="pres">
      <dgm:prSet presAssocID="{277380B9-7DF5-A043-82A8-61A18EB130E3}" presName="node" presStyleLbl="node1" presStyleIdx="2" presStyleCnt="3" custScaleX="48490" custScaleY="405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F90DDA-E986-CB41-829A-ABEDD07BD857}" type="presOf" srcId="{7988B734-D14E-CE43-86BE-C3C9762CC027}" destId="{484E4E24-4985-C04A-A4D9-07AD2756C41E}" srcOrd="1" destOrd="0" presId="urn:microsoft.com/office/officeart/2005/8/layout/process1"/>
    <dgm:cxn modelId="{321667D8-36DC-7345-BE3A-616515A52C09}" type="presOf" srcId="{277380B9-7DF5-A043-82A8-61A18EB130E3}" destId="{9934E58F-1379-7A4F-88B0-01E2725A74F9}" srcOrd="0" destOrd="0" presId="urn:microsoft.com/office/officeart/2005/8/layout/process1"/>
    <dgm:cxn modelId="{80DA5172-791A-404F-A025-3BBD11FFE6F3}" srcId="{C3F5C42F-6F05-DE46-9274-9E0EF7DE4D69}" destId="{402044A9-A804-7D4A-8DA2-268D3017C55E}" srcOrd="0" destOrd="0" parTransId="{5BDE136E-FCF8-0E4E-B2A5-168B17E1B957}" sibTransId="{B0EA6C15-D555-3A46-8890-B7D40B3D464E}"/>
    <dgm:cxn modelId="{84EE00D4-065D-4E4E-A4C1-A497F567BCF5}" type="presOf" srcId="{C3F5C42F-6F05-DE46-9274-9E0EF7DE4D69}" destId="{64C0C25C-2669-394F-872E-49A8A3D9BC1E}" srcOrd="0" destOrd="0" presId="urn:microsoft.com/office/officeart/2005/8/layout/process1"/>
    <dgm:cxn modelId="{94B79E3E-C107-B246-9D8C-710DF3DAEF60}" srcId="{C3F5C42F-6F05-DE46-9274-9E0EF7DE4D69}" destId="{0506A84E-84C2-544C-8FCD-54AE4C2B4686}" srcOrd="1" destOrd="0" parTransId="{13BAA171-4584-CF4F-91C3-DDB83457E0F4}" sibTransId="{7988B734-D14E-CE43-86BE-C3C9762CC027}"/>
    <dgm:cxn modelId="{2956AE9B-1E1B-A748-9483-8B4BC2EBDC6E}" type="presOf" srcId="{402044A9-A804-7D4A-8DA2-268D3017C55E}" destId="{96793555-9199-534B-9F50-CA7E9B94462E}" srcOrd="0" destOrd="0" presId="urn:microsoft.com/office/officeart/2005/8/layout/process1"/>
    <dgm:cxn modelId="{DCB10527-08BB-174B-91F8-5D07F99013A3}" srcId="{C3F5C42F-6F05-DE46-9274-9E0EF7DE4D69}" destId="{277380B9-7DF5-A043-82A8-61A18EB130E3}" srcOrd="2" destOrd="0" parTransId="{4BCA810A-CB32-0948-9E49-209894FB63B7}" sibTransId="{2521641E-15BE-504F-B336-0F767D73F06F}"/>
    <dgm:cxn modelId="{FE55D51F-4842-DE4A-98A8-994FE4D93456}" type="presOf" srcId="{B0EA6C15-D555-3A46-8890-B7D40B3D464E}" destId="{597B6EB6-62FB-7C44-9DF3-6FC58CEA50DE}" srcOrd="0" destOrd="0" presId="urn:microsoft.com/office/officeart/2005/8/layout/process1"/>
    <dgm:cxn modelId="{141E1EB8-E7F5-C34D-9361-75A6AD699DFA}" type="presOf" srcId="{0506A84E-84C2-544C-8FCD-54AE4C2B4686}" destId="{0D1CFD76-0CBB-7B4A-934D-F9F0884C2AEA}" srcOrd="0" destOrd="0" presId="urn:microsoft.com/office/officeart/2005/8/layout/process1"/>
    <dgm:cxn modelId="{96A4247C-6275-5449-B760-691AC70ECA9E}" type="presOf" srcId="{B0EA6C15-D555-3A46-8890-B7D40B3D464E}" destId="{FD6B4E24-E6E4-6643-88FB-81D80E9D728F}" srcOrd="1" destOrd="0" presId="urn:microsoft.com/office/officeart/2005/8/layout/process1"/>
    <dgm:cxn modelId="{F79773F0-7B2F-824A-B424-FEF10DF9FF85}" type="presOf" srcId="{7988B734-D14E-CE43-86BE-C3C9762CC027}" destId="{86F97B97-4B1B-9A4A-99C1-839981564F08}" srcOrd="0" destOrd="0" presId="urn:microsoft.com/office/officeart/2005/8/layout/process1"/>
    <dgm:cxn modelId="{93373736-6F88-A64D-B1BA-31DBBA2360B5}" type="presParOf" srcId="{64C0C25C-2669-394F-872E-49A8A3D9BC1E}" destId="{96793555-9199-534B-9F50-CA7E9B94462E}" srcOrd="0" destOrd="0" presId="urn:microsoft.com/office/officeart/2005/8/layout/process1"/>
    <dgm:cxn modelId="{D5B13336-3DC9-8D4C-9CDA-B298108293D5}" type="presParOf" srcId="{64C0C25C-2669-394F-872E-49A8A3D9BC1E}" destId="{597B6EB6-62FB-7C44-9DF3-6FC58CEA50DE}" srcOrd="1" destOrd="0" presId="urn:microsoft.com/office/officeart/2005/8/layout/process1"/>
    <dgm:cxn modelId="{797167F1-2188-7949-AF9D-8FE2DFC9AABF}" type="presParOf" srcId="{597B6EB6-62FB-7C44-9DF3-6FC58CEA50DE}" destId="{FD6B4E24-E6E4-6643-88FB-81D80E9D728F}" srcOrd="0" destOrd="0" presId="urn:microsoft.com/office/officeart/2005/8/layout/process1"/>
    <dgm:cxn modelId="{831C1E25-5622-5D4B-9AA0-8E84B4F2A30E}" type="presParOf" srcId="{64C0C25C-2669-394F-872E-49A8A3D9BC1E}" destId="{0D1CFD76-0CBB-7B4A-934D-F9F0884C2AEA}" srcOrd="2" destOrd="0" presId="urn:microsoft.com/office/officeart/2005/8/layout/process1"/>
    <dgm:cxn modelId="{F4E084A0-B649-7A42-B5BD-9D6B7A3A1CF5}" type="presParOf" srcId="{64C0C25C-2669-394F-872E-49A8A3D9BC1E}" destId="{86F97B97-4B1B-9A4A-99C1-839981564F08}" srcOrd="3" destOrd="0" presId="urn:microsoft.com/office/officeart/2005/8/layout/process1"/>
    <dgm:cxn modelId="{FD2169D2-DE2B-EC4E-B7A1-B62249C074DC}" type="presParOf" srcId="{86F97B97-4B1B-9A4A-99C1-839981564F08}" destId="{484E4E24-4985-C04A-A4D9-07AD2756C41E}" srcOrd="0" destOrd="0" presId="urn:microsoft.com/office/officeart/2005/8/layout/process1"/>
    <dgm:cxn modelId="{96E0F0E9-AC74-E74A-A37C-07B1C4B57934}" type="presParOf" srcId="{64C0C25C-2669-394F-872E-49A8A3D9BC1E}" destId="{9934E58F-1379-7A4F-88B0-01E2725A74F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793555-9199-534B-9F50-CA7E9B94462E}">
      <dsp:nvSpPr>
        <dsp:cNvPr id="0" name=""/>
        <dsp:cNvSpPr/>
      </dsp:nvSpPr>
      <dsp:spPr>
        <a:xfrm>
          <a:off x="1391" y="290313"/>
          <a:ext cx="1747761" cy="935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solidFill>
                <a:schemeClr val="tx1"/>
              </a:solidFill>
              <a:latin typeface="Heiti SC Light" charset="-122"/>
              <a:ea typeface="Heiti SC Light" charset="-122"/>
              <a:cs typeface="Heiti SC Light" charset="-122"/>
            </a:rPr>
            <a:t>宇宙初始的物质密度场</a:t>
          </a:r>
          <a:endParaRPr lang="en-US" sz="2000" kern="1200" dirty="0">
            <a:solidFill>
              <a:schemeClr val="tx1"/>
            </a:solidFill>
            <a:latin typeface="Heiti SC Light" charset="-122"/>
            <a:ea typeface="Heiti SC Light" charset="-122"/>
            <a:cs typeface="Heiti SC Light" charset="-122"/>
          </a:endParaRPr>
        </a:p>
      </dsp:txBody>
      <dsp:txXfrm>
        <a:off x="28777" y="317699"/>
        <a:ext cx="1692989" cy="880250"/>
      </dsp:txXfrm>
    </dsp:sp>
    <dsp:sp modelId="{597B6EB6-62FB-7C44-9DF3-6FC58CEA50DE}">
      <dsp:nvSpPr>
        <dsp:cNvPr id="0" name=""/>
        <dsp:cNvSpPr/>
      </dsp:nvSpPr>
      <dsp:spPr>
        <a:xfrm>
          <a:off x="1964057" y="501038"/>
          <a:ext cx="1156788" cy="5135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>
              <a:solidFill>
                <a:srgbClr val="00B050"/>
              </a:solidFill>
            </a:rPr>
            <a:t>！</a:t>
          </a:r>
          <a:endParaRPr lang="en-US" sz="2800" b="1" kern="1200" dirty="0">
            <a:solidFill>
              <a:srgbClr val="00B050"/>
            </a:solidFill>
          </a:endParaRPr>
        </a:p>
      </dsp:txBody>
      <dsp:txXfrm>
        <a:off x="1964057" y="603752"/>
        <a:ext cx="1002716" cy="308144"/>
      </dsp:txXfrm>
    </dsp:sp>
    <dsp:sp modelId="{0D1CFD76-0CBB-7B4A-934D-F9F0884C2AEA}">
      <dsp:nvSpPr>
        <dsp:cNvPr id="0" name=""/>
        <dsp:cNvSpPr/>
      </dsp:nvSpPr>
      <dsp:spPr>
        <a:xfrm>
          <a:off x="3289538" y="289851"/>
          <a:ext cx="1594492" cy="9359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solidFill>
                <a:schemeClr val="tx1"/>
              </a:solidFill>
              <a:latin typeface="Heiti SC Light" charset="-122"/>
              <a:ea typeface="Heiti SC Light" charset="-122"/>
              <a:cs typeface="Heiti SC Light" charset="-122"/>
            </a:rPr>
            <a:t>宇宙大尺度结构的演化</a:t>
          </a:r>
          <a:endParaRPr lang="en-US" sz="2000" kern="1200" dirty="0">
            <a:solidFill>
              <a:schemeClr val="tx1"/>
            </a:solidFill>
            <a:latin typeface="Heiti SC Light" charset="-122"/>
            <a:ea typeface="Heiti SC Light" charset="-122"/>
            <a:cs typeface="Heiti SC Light" charset="-122"/>
          </a:endParaRPr>
        </a:p>
      </dsp:txBody>
      <dsp:txXfrm>
        <a:off x="3316951" y="317264"/>
        <a:ext cx="1539666" cy="881120"/>
      </dsp:txXfrm>
    </dsp:sp>
    <dsp:sp modelId="{86F97B97-4B1B-9A4A-99C1-839981564F08}">
      <dsp:nvSpPr>
        <dsp:cNvPr id="0" name=""/>
        <dsp:cNvSpPr/>
      </dsp:nvSpPr>
      <dsp:spPr>
        <a:xfrm>
          <a:off x="5037289" y="501038"/>
          <a:ext cx="1280081" cy="5135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>
              <a:solidFill>
                <a:srgbClr val="FF0000"/>
              </a:solidFill>
            </a:rPr>
            <a:t>？</a:t>
          </a:r>
          <a:endParaRPr lang="en-US" sz="2800" b="1" kern="1200" dirty="0">
            <a:solidFill>
              <a:srgbClr val="FF0000"/>
            </a:solidFill>
          </a:endParaRPr>
        </a:p>
      </dsp:txBody>
      <dsp:txXfrm>
        <a:off x="5037289" y="603752"/>
        <a:ext cx="1126009" cy="308144"/>
      </dsp:txXfrm>
    </dsp:sp>
    <dsp:sp modelId="{9934E58F-1379-7A4F-88B0-01E2725A74F9}">
      <dsp:nvSpPr>
        <dsp:cNvPr id="0" name=""/>
        <dsp:cNvSpPr/>
      </dsp:nvSpPr>
      <dsp:spPr>
        <a:xfrm>
          <a:off x="6424418" y="289851"/>
          <a:ext cx="1867333" cy="9359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solidFill>
                <a:schemeClr val="tx1"/>
              </a:solidFill>
              <a:latin typeface="Heiti SC Light" charset="-122"/>
              <a:ea typeface="Heiti SC Light" charset="-122"/>
              <a:cs typeface="Heiti SC Light" charset="-122"/>
            </a:rPr>
            <a:t>星系的形成和演化</a:t>
          </a:r>
          <a:endParaRPr lang="en-US" sz="2000" kern="1200" dirty="0">
            <a:solidFill>
              <a:schemeClr val="tx1"/>
            </a:solidFill>
            <a:latin typeface="Heiti SC Light" charset="-122"/>
            <a:ea typeface="Heiti SC Light" charset="-122"/>
            <a:cs typeface="Heiti SC Light" charset="-122"/>
          </a:endParaRPr>
        </a:p>
      </dsp:txBody>
      <dsp:txXfrm>
        <a:off x="6451831" y="317264"/>
        <a:ext cx="1812507" cy="88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57D49-4F05-A743-8A44-DA641C6EBD98}" type="datetimeFigureOut">
              <a:rPr lang="en-US" smtClean="0"/>
              <a:t>4/29/18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A120E-E8DF-B24E-905F-36F3B63A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9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B7FE-CD31-7E4E-BF9F-E7D5D6C345ED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3D3F-EFAC-B244-9359-B09B249E379C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AEE1-D826-9E41-8B95-949DCDBCDCF2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388"/>
              <a:t>标题文本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892969" y="1943100"/>
            <a:ext cx="3543300" cy="4019550"/>
          </a:xfrm>
          <a:prstGeom prst="rect">
            <a:avLst/>
          </a:prstGeom>
        </p:spPr>
        <p:txBody>
          <a:bodyPr/>
          <a:lstStyle>
            <a:lvl1pPr marL="456818" indent="-278224">
              <a:spcBef>
                <a:spcPts val="2025"/>
              </a:spcBef>
              <a:defRPr sz="1688"/>
            </a:lvl1pPr>
            <a:lvl2pPr marL="706849" indent="-278224">
              <a:spcBef>
                <a:spcPts val="2025"/>
              </a:spcBef>
              <a:defRPr sz="1688"/>
            </a:lvl2pPr>
            <a:lvl3pPr marL="956880" indent="-278224">
              <a:spcBef>
                <a:spcPts val="2025"/>
              </a:spcBef>
              <a:defRPr sz="1688"/>
            </a:lvl3pPr>
            <a:lvl4pPr marL="1206911" indent="-278224">
              <a:spcBef>
                <a:spcPts val="2025"/>
              </a:spcBef>
              <a:defRPr sz="1688"/>
            </a:lvl4pPr>
            <a:lvl5pPr marL="1456943" indent="-278224">
              <a:spcBef>
                <a:spcPts val="2025"/>
              </a:spcBef>
              <a:defRPr sz="1688"/>
            </a:lvl5pPr>
          </a:lstStyle>
          <a:p>
            <a:pPr lvl="0">
              <a:defRPr sz="1800"/>
            </a:pPr>
            <a:r>
              <a:rPr sz="1688"/>
              <a:t>正文级别 1</a:t>
            </a:r>
          </a:p>
          <a:p>
            <a:pPr lvl="1">
              <a:defRPr sz="1800"/>
            </a:pPr>
            <a:r>
              <a:rPr sz="1688"/>
              <a:t>正文级别 2</a:t>
            </a:r>
          </a:p>
          <a:p>
            <a:pPr lvl="2">
              <a:defRPr sz="1800"/>
            </a:pPr>
            <a:r>
              <a:rPr sz="1688"/>
              <a:t>正文级别 3</a:t>
            </a:r>
          </a:p>
          <a:p>
            <a:pPr lvl="3">
              <a:defRPr sz="1800"/>
            </a:pPr>
            <a:r>
              <a:rPr sz="1688"/>
              <a:t>正文级别 4</a:t>
            </a:r>
          </a:p>
          <a:p>
            <a:pPr lvl="4">
              <a:defRPr sz="1800"/>
            </a:pPr>
            <a:r>
              <a:rPr sz="1688"/>
              <a:t>正文级别 5</a:t>
            </a:r>
          </a:p>
        </p:txBody>
      </p:sp>
    </p:spTree>
    <p:extLst>
      <p:ext uri="{BB962C8B-B14F-4D97-AF65-F5344CB8AC3E}">
        <p14:creationId xmlns:p14="http://schemas.microsoft.com/office/powerpoint/2010/main" val="141502875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71AD0-7F5A-0D44-8C24-308E21B18AC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E69D1-5733-4444-A479-7E747D7BD91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AEE14-10FC-C442-BE51-0C1056AF9B7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DD2B2-8F97-004F-AC3A-CF8CC794587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716BE-AB96-8B46-8D7D-13D082A06CE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05A5D-4317-9649-9931-7B1E947C667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5F798-5E5C-E245-9CBE-52F86E856F7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5DE-1144-2C41-B94E-0DE61C05D485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B339B-04EE-D94C-9BEF-4C338A45D8E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B4ECB-9A56-584F-9D06-90E01E126D2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9FA4E-F141-0C48-927A-C0211D79AA6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1E44-E086-694C-A539-84686767695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8FF5-3183-3046-81CC-2F61F27C8F39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2783-EAF7-D147-894F-064714486F55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CB6D-1F74-DE43-AE92-6925AC013A1A}" type="datetime1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B8F1-D26D-3740-9061-C8662EB1C25E}" type="datetime1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956B-6A9F-6F49-B5EB-5112B4BB1476}" type="datetime1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511B-B0A6-A546-B630-0A1C460B1BFB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B335-BE99-3942-A8B5-BA971E808239}" type="datetime1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3B270-ACB7-B84E-B47D-871D1C827C53}" type="datetime1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A0E1-7BE9-7D44-9FA2-531436A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9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>
                <a:latin typeface="Arial" charset="0"/>
                <a:ea typeface="黑体" charset="0"/>
                <a:cs typeface="黑体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>
                <a:latin typeface="Arial" charset="0"/>
                <a:ea typeface="黑体" charset="0"/>
                <a:cs typeface="黑体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>
                <a:latin typeface="Arial" charset="0"/>
                <a:ea typeface="黑体" charset="0"/>
                <a:cs typeface="黑体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CFEED6-C172-0C49-81A3-D154BB69718D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7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黑体"/>
          <a:cs typeface="黑体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charset="0"/>
          <a:cs typeface="黑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charset="0"/>
          <a:cs typeface="黑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charset="0"/>
          <a:cs typeface="黑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charset="0"/>
          <a:cs typeface="黑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黑体"/>
          <a:cs typeface="黑体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黑体"/>
          <a:cs typeface="黑体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黑体"/>
          <a:cs typeface="黑体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黑体"/>
          <a:cs typeface="黑体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黑体"/>
          <a:cs typeface="黑体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gif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11" y="247253"/>
            <a:ext cx="2115121" cy="1506389"/>
          </a:xfrm>
          <a:prstGeom prst="rect">
            <a:avLst/>
          </a:prstGeom>
          <a:ln w="38100">
            <a:noFill/>
          </a:ln>
        </p:spPr>
      </p:pic>
      <p:sp>
        <p:nvSpPr>
          <p:cNvPr id="46" name="Down Arrow Callout 45"/>
          <p:cNvSpPr/>
          <p:nvPr/>
        </p:nvSpPr>
        <p:spPr bwMode="auto">
          <a:xfrm>
            <a:off x="3458962" y="247255"/>
            <a:ext cx="2114370" cy="2182794"/>
          </a:xfrm>
          <a:prstGeom prst="downArrowCallout">
            <a:avLst>
              <a:gd name="adj1" fmla="val 10948"/>
              <a:gd name="adj2" fmla="val 12216"/>
              <a:gd name="adj3" fmla="val 11114"/>
              <a:gd name="adj4" fmla="val 6844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宇宙学数值模拟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sp>
        <p:nvSpPr>
          <p:cNvPr id="40" name="Down Arrow Callout 39"/>
          <p:cNvSpPr/>
          <p:nvPr/>
        </p:nvSpPr>
        <p:spPr bwMode="auto">
          <a:xfrm>
            <a:off x="335963" y="247255"/>
            <a:ext cx="2114370" cy="2182794"/>
          </a:xfrm>
          <a:prstGeom prst="downArrowCallout">
            <a:avLst>
              <a:gd name="adj1" fmla="val 10948"/>
              <a:gd name="adj2" fmla="val 12216"/>
              <a:gd name="adj3" fmla="val 11114"/>
              <a:gd name="adj4" fmla="val 6844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dirty="0">
                <a:solidFill>
                  <a:srgbClr val="000000"/>
                </a:solidFill>
                <a:latin typeface="Heiti SC Light" charset="-122"/>
                <a:ea typeface="Heiti SC Light" charset="-122"/>
                <a:cs typeface="Heiti SC Light" charset="-122"/>
              </a:rPr>
              <a:t>宇宙微波背景辐射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3" r="75951"/>
          <a:stretch>
            <a:fillRect/>
          </a:stretch>
        </p:blipFill>
        <p:spPr bwMode="auto">
          <a:xfrm>
            <a:off x="361015" y="292347"/>
            <a:ext cx="2064266" cy="101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anim_col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25" y="247254"/>
            <a:ext cx="2114370" cy="15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666893739"/>
              </p:ext>
            </p:extLst>
          </p:nvPr>
        </p:nvGraphicFramePr>
        <p:xfrm>
          <a:off x="436171" y="2292263"/>
          <a:ext cx="8293143" cy="151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386067" y="3807913"/>
            <a:ext cx="36222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Heiti SC Light" charset="-122"/>
                <a:ea typeface="Heiti SC Light" charset="-122"/>
                <a:cs typeface="Heiti SC Light" charset="-122"/>
              </a:rPr>
              <a:t>精确宇宙学时代：</a:t>
            </a:r>
            <a:endParaRPr lang="en-US" altLang="zh-CN" sz="2000" b="1" dirty="0">
              <a:solidFill>
                <a:srgbClr val="C00000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000" dirty="0">
                <a:latin typeface="Heiti SC Light" charset="-122"/>
                <a:ea typeface="Heiti SC Light" charset="-122"/>
                <a:cs typeface="Heiti SC Light" charset="-122"/>
              </a:rPr>
              <a:t>精确的宇宙密度场初始条件</a:t>
            </a:r>
            <a:endParaRPr lang="en-US" altLang="zh-CN" sz="20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000" dirty="0">
                <a:latin typeface="Heiti SC Light" charset="-122"/>
                <a:ea typeface="Heiti SC Light" charset="-122"/>
                <a:cs typeface="Heiti SC Light" charset="-122"/>
              </a:rPr>
              <a:t>数值模拟可重现宇宙大尺度结构的起源和演化</a:t>
            </a:r>
            <a:endParaRPr lang="en-US" altLang="zh-CN" sz="20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000" dirty="0">
                <a:latin typeface="Heiti SC Light" charset="-122"/>
                <a:ea typeface="Heiti SC Light" charset="-122"/>
                <a:cs typeface="Heiti SC Light" charset="-122"/>
              </a:rPr>
              <a:t>为研究星系的形成和演化提供坚实的理论基础</a:t>
            </a:r>
            <a:endParaRPr lang="en-US" altLang="zh-CN" sz="2000" dirty="0"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21194" y="3807913"/>
            <a:ext cx="38580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Heiti SC Light" charset="-122"/>
                <a:ea typeface="Heiti SC Light" charset="-122"/>
                <a:cs typeface="Heiti SC Light" charset="-122"/>
              </a:rPr>
              <a:t>星系形成和演化：</a:t>
            </a:r>
            <a:endParaRPr lang="en-US" altLang="zh-CN" sz="2000" b="1" dirty="0">
              <a:solidFill>
                <a:srgbClr val="C00000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000" dirty="0">
                <a:latin typeface="Heiti SC Light" charset="-122"/>
                <a:ea typeface="Heiti SC Light" charset="-122"/>
                <a:cs typeface="Heiti SC Light" charset="-122"/>
              </a:rPr>
              <a:t>当前国际前沿领域</a:t>
            </a:r>
            <a:endParaRPr lang="en-US" altLang="zh-CN" sz="20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000" dirty="0">
                <a:latin typeface="Heiti SC Light" charset="-122"/>
                <a:ea typeface="Heiti SC Light" charset="-122"/>
                <a:cs typeface="Heiti SC Light" charset="-122"/>
              </a:rPr>
              <a:t>核心课题是研究星系与暗物质晕的协同演化</a:t>
            </a:r>
            <a:endParaRPr lang="en-US" altLang="zh-CN" sz="20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000" dirty="0">
                <a:latin typeface="Heiti SC Light" charset="-122"/>
                <a:ea typeface="Heiti SC Light" charset="-122"/>
                <a:cs typeface="Heiti SC Light" charset="-122"/>
              </a:rPr>
              <a:t>需巡天观测、数值模拟和理论建模相结合</a:t>
            </a:r>
            <a:endParaRPr lang="en-US" sz="2000" dirty="0"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sp>
        <p:nvSpPr>
          <p:cNvPr id="47" name="Down Arrow Callout 46"/>
          <p:cNvSpPr/>
          <p:nvPr/>
        </p:nvSpPr>
        <p:spPr bwMode="auto">
          <a:xfrm>
            <a:off x="6666225" y="247255"/>
            <a:ext cx="2114370" cy="2182794"/>
          </a:xfrm>
          <a:prstGeom prst="downArrowCallout">
            <a:avLst>
              <a:gd name="adj1" fmla="val 10948"/>
              <a:gd name="adj2" fmla="val 12216"/>
              <a:gd name="adj3" fmla="val 11114"/>
              <a:gd name="adj4" fmla="val 6844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dirty="0">
                <a:solidFill>
                  <a:schemeClr val="bg1"/>
                </a:solidFill>
                <a:latin typeface="Heiti SC Light" charset="-122"/>
                <a:ea typeface="Heiti SC Light" charset="-122"/>
                <a:cs typeface="Heiti SC Light" charset="-122"/>
              </a:rPr>
              <a:t>星系巡天观测统计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iti SC Light" charset="-122"/>
              <a:ea typeface="Heiti SC Light" charset="-122"/>
              <a:cs typeface="Heiti SC Light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05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l="9829" r="8859"/>
          <a:stretch/>
        </p:blipFill>
        <p:spPr>
          <a:xfrm>
            <a:off x="344474" y="5225662"/>
            <a:ext cx="2462643" cy="1413222"/>
          </a:xfrm>
          <a:prstGeom prst="ellipse">
            <a:avLst/>
          </a:prstGeom>
          <a:ln w="38100">
            <a:solidFill>
              <a:srgbClr val="7030A0"/>
            </a:solidFill>
          </a:ln>
          <a:effectLst/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-1" y="122060"/>
            <a:ext cx="9138667" cy="5703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3200" b="1" dirty="0"/>
              <a:t>星系形成和演化涉及到多尺度上的复杂物理过程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259"/>
            <a:ext cx="5462337" cy="3056168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537" y="5228709"/>
            <a:ext cx="1414800" cy="1414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54" name="Straight Connector 53"/>
          <p:cNvCxnSpPr>
            <a:endCxn id="60" idx="0"/>
          </p:cNvCxnSpPr>
          <p:nvPr/>
        </p:nvCxnSpPr>
        <p:spPr>
          <a:xfrm>
            <a:off x="1759271" y="5201557"/>
            <a:ext cx="3114048" cy="33339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60" idx="5"/>
          </p:cNvCxnSpPr>
          <p:nvPr/>
        </p:nvCxnSpPr>
        <p:spPr>
          <a:xfrm flipV="1">
            <a:off x="1935253" y="5788930"/>
            <a:ext cx="3115188" cy="849954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4622829" y="5534947"/>
            <a:ext cx="500979" cy="297560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>
            <a:endCxn id="48" idx="2"/>
          </p:cNvCxnSpPr>
          <p:nvPr/>
        </p:nvCxnSpPr>
        <p:spPr>
          <a:xfrm flipH="1">
            <a:off x="344474" y="2961945"/>
            <a:ext cx="229044" cy="2970328"/>
          </a:xfrm>
          <a:prstGeom prst="line">
            <a:avLst/>
          </a:prstGeom>
          <a:ln w="254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48" idx="6"/>
          </p:cNvCxnSpPr>
          <p:nvPr/>
        </p:nvCxnSpPr>
        <p:spPr>
          <a:xfrm flipH="1">
            <a:off x="2807117" y="3123687"/>
            <a:ext cx="2494824" cy="2808586"/>
          </a:xfrm>
          <a:prstGeom prst="line">
            <a:avLst/>
          </a:prstGeom>
          <a:ln w="254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923443" y="3244414"/>
            <a:ext cx="2382905" cy="2727869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228147" y="2961945"/>
            <a:ext cx="443796" cy="301033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1228147" y="5730658"/>
            <a:ext cx="695296" cy="483249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5943529" y="692361"/>
            <a:ext cx="3130174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Heiti SC Light" charset="-122"/>
                <a:ea typeface="Heiti SC Light" charset="-122"/>
                <a:cs typeface="Heiti SC Light" charset="-122"/>
              </a:rPr>
              <a:t>研究内容：</a:t>
            </a:r>
            <a:endParaRPr lang="en-US" altLang="zh-CN" sz="2800" b="1" dirty="0">
              <a:solidFill>
                <a:srgbClr val="C00000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>
              <a:lnSpc>
                <a:spcPct val="200000"/>
              </a:lnSpc>
            </a:pPr>
            <a:endParaRPr lang="en-US" altLang="zh-CN" sz="1000" b="1" dirty="0">
              <a:solidFill>
                <a:srgbClr val="C00000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latin typeface="Heiti SC Light" charset="-122"/>
                <a:ea typeface="Heiti SC Light" charset="-122"/>
                <a:cs typeface="Heiti SC Light" charset="-122"/>
              </a:rPr>
              <a:t>亚星系尺度：</a:t>
            </a:r>
            <a:endParaRPr lang="en-US" altLang="zh-CN" sz="2000" b="1" dirty="0">
              <a:solidFill>
                <a:srgbClr val="0070C0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Heiti SC Light" charset="-122"/>
                <a:ea typeface="Heiti SC Light" charset="-122"/>
                <a:cs typeface="Heiti SC Light" charset="-122"/>
              </a:rPr>
              <a:t>     星系结构和动力学</a:t>
            </a:r>
            <a:endParaRPr lang="en-US" altLang="zh-CN" sz="20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altLang="zh-CN" sz="1000" b="1" dirty="0">
              <a:solidFill>
                <a:srgbClr val="0070C0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latin typeface="Heiti SC Light" charset="-122"/>
                <a:ea typeface="Heiti SC Light" charset="-122"/>
                <a:cs typeface="Heiti SC Light" charset="-122"/>
              </a:rPr>
              <a:t>星系尺度：</a:t>
            </a:r>
            <a:endParaRPr lang="en-US" altLang="zh-CN" sz="2000" b="1" dirty="0">
              <a:solidFill>
                <a:srgbClr val="0070C0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Heiti SC Light" charset="-122"/>
                <a:ea typeface="Heiti SC Light" charset="-122"/>
                <a:cs typeface="Heiti SC Light" charset="-122"/>
              </a:rPr>
              <a:t>     </a:t>
            </a:r>
            <a:r>
              <a:rPr lang="zh-CN" altLang="en-US" sz="2000" dirty="0">
                <a:latin typeface="Heiti SC Light" charset="-122"/>
                <a:ea typeface="Heiti SC Light" charset="-122"/>
                <a:cs typeface="Heiti SC Light" charset="-122"/>
              </a:rPr>
              <a:t>星系的组分和物质循环</a:t>
            </a:r>
            <a:endParaRPr lang="en-US" altLang="zh-CN" sz="20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altLang="zh-CN" sz="1000" b="1" dirty="0">
              <a:solidFill>
                <a:srgbClr val="0070C0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latin typeface="Heiti SC Light" charset="-122"/>
                <a:ea typeface="Heiti SC Light" charset="-122"/>
                <a:cs typeface="Heiti SC Light" charset="-122"/>
              </a:rPr>
              <a:t>暗物质晕尺度：</a:t>
            </a:r>
            <a:endParaRPr lang="en-US" altLang="zh-CN" sz="2000" b="1" dirty="0">
              <a:solidFill>
                <a:srgbClr val="0070C0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Heiti SC Light" charset="-122"/>
                <a:ea typeface="Heiti SC Light" charset="-122"/>
                <a:cs typeface="Heiti SC Light" charset="-122"/>
              </a:rPr>
              <a:t>     </a:t>
            </a:r>
            <a:r>
              <a:rPr lang="zh-CN" altLang="en-US" sz="2000" dirty="0">
                <a:latin typeface="Heiti SC Light" charset="-122"/>
                <a:ea typeface="Heiti SC Light" charset="-122"/>
                <a:cs typeface="Heiti SC Light" charset="-122"/>
              </a:rPr>
              <a:t>星系形成和大尺度结构</a:t>
            </a:r>
            <a:endParaRPr lang="en-US" altLang="zh-CN" sz="2000" dirty="0"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altLang="zh-CN" sz="1000" b="1" dirty="0">
              <a:solidFill>
                <a:srgbClr val="0070C0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latin typeface="Heiti SC Light" charset="-122"/>
                <a:ea typeface="Heiti SC Light" charset="-122"/>
                <a:cs typeface="Heiti SC Light" charset="-122"/>
              </a:rPr>
              <a:t>宇宙学尺度：</a:t>
            </a:r>
            <a:endParaRPr lang="en-US" altLang="zh-CN" sz="2000" b="1" dirty="0">
              <a:solidFill>
                <a:srgbClr val="0070C0"/>
              </a:solidFill>
              <a:latin typeface="Heiti SC Light" charset="-122"/>
              <a:ea typeface="Heiti SC Light" charset="-122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Heiti SC Light" charset="-122"/>
                <a:ea typeface="Heiti SC Light" charset="-122"/>
                <a:cs typeface="Heiti SC Light" charset="-122"/>
              </a:rPr>
              <a:t>     宇宙学探针研究</a:t>
            </a:r>
            <a:endParaRPr lang="en-US" altLang="zh-CN" sz="2000" dirty="0"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799551" y="944259"/>
            <a:ext cx="7260" cy="5913741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39521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dobe Garamond Pro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dobe Garamond Pro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4343</TotalTime>
  <Words>154</Words>
  <Application>Microsoft Macintosh PowerPoint</Application>
  <PresentationFormat>On-screen Show (4:3)</PresentationFormat>
  <Paragraphs>30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Calibri</vt:lpstr>
      <vt:lpstr>Calibri Light</vt:lpstr>
      <vt:lpstr>Heiti SC Light</vt:lpstr>
      <vt:lpstr>Osaka</vt:lpstr>
      <vt:lpstr>等线 Light</vt:lpstr>
      <vt:lpstr>黑体</vt:lpstr>
      <vt:lpstr>Arial</vt:lpstr>
      <vt:lpstr>Office Theme</vt:lpstr>
      <vt:lpstr>Blank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Cheng Li</dc:creator>
  <cp:lastModifiedBy>Cheng Li</cp:lastModifiedBy>
  <cp:revision>431</cp:revision>
  <dcterms:created xsi:type="dcterms:W3CDTF">2018-03-09T01:13:31Z</dcterms:created>
  <dcterms:modified xsi:type="dcterms:W3CDTF">2018-04-28T23:44:09Z</dcterms:modified>
</cp:coreProperties>
</file>