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9" r:id="rId3"/>
    <p:sldId id="286" r:id="rId4"/>
    <p:sldId id="257" r:id="rId5"/>
    <p:sldId id="287" r:id="rId6"/>
    <p:sldId id="260" r:id="rId7"/>
    <p:sldId id="261" r:id="rId8"/>
    <p:sldId id="271" r:id="rId9"/>
    <p:sldId id="274" r:id="rId10"/>
    <p:sldId id="275" r:id="rId11"/>
    <p:sldId id="276" r:id="rId12"/>
    <p:sldId id="280" r:id="rId13"/>
    <p:sldId id="284" r:id="rId14"/>
    <p:sldId id="285" r:id="rId15"/>
    <p:sldId id="281" r:id="rId16"/>
    <p:sldId id="283" r:id="rId17"/>
    <p:sldId id="282"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85030"/>
  </p:normalViewPr>
  <p:slideViewPr>
    <p:cSldViewPr snapToGrid="0" snapToObjects="1">
      <p:cViewPr>
        <p:scale>
          <a:sx n="113" d="100"/>
          <a:sy n="113" d="100"/>
        </p:scale>
        <p:origin x="42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1BF31-4645-894E-93E2-400C5906DBFD}" type="datetimeFigureOut">
              <a:rPr lang="en-US" smtClean="0"/>
              <a:t>7/15/24</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FC8C3-2987-7B4E-8768-3ADF0524C0E3}" type="slidenum">
              <a:rPr lang="en-US" smtClean="0"/>
              <a:t>‹#›</a:t>
            </a:fld>
            <a:endParaRPr lang="en-US"/>
          </a:p>
        </p:txBody>
      </p:sp>
    </p:spTree>
    <p:extLst>
      <p:ext uri="{BB962C8B-B14F-4D97-AF65-F5344CB8AC3E}">
        <p14:creationId xmlns:p14="http://schemas.microsoft.com/office/powerpoint/2010/main" val="940612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the past three decades, people noticed that there might be some challenges to the CDM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For example, the missing satellites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N-body simulations predict much more </a:t>
            </a:r>
            <a:r>
              <a:rPr kumimoji="1" lang="en-US" altLang="zh-CN" dirty="0" err="1"/>
              <a:t>subhalos</a:t>
            </a:r>
            <a:r>
              <a:rPr kumimoji="1" lang="en-US" altLang="zh-CN" dirty="0"/>
              <a:t> than observed satellite galaxies in our Milky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And the cusp-core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N-body simulations predict a cusp density profile at the center of a halo, as shown by the dashed line, but observations prefer a constant density core, shown by the data points.</a:t>
            </a:r>
            <a:endParaRPr kumimoji="1" lang="zh-CN" altLang="en-US" dirty="0"/>
          </a:p>
        </p:txBody>
      </p:sp>
      <p:sp>
        <p:nvSpPr>
          <p:cNvPr id="4" name="灯片编号占位符 3"/>
          <p:cNvSpPr>
            <a:spLocks noGrp="1"/>
          </p:cNvSpPr>
          <p:nvPr>
            <p:ph type="sldNum" sz="quarter" idx="5"/>
          </p:nvPr>
        </p:nvSpPr>
        <p:spPr/>
        <p:txBody>
          <a:bodyPr/>
          <a:lstStyle/>
          <a:p>
            <a:fld id="{643A14EB-4690-9546-9C30-04EC0A698358}" type="slidenum">
              <a:rPr lang="en-US" smtClean="0"/>
              <a:t>2</a:t>
            </a:fld>
            <a:endParaRPr lang="en-US"/>
          </a:p>
        </p:txBody>
      </p:sp>
    </p:spTree>
    <p:extLst>
      <p:ext uri="{BB962C8B-B14F-4D97-AF65-F5344CB8AC3E}">
        <p14:creationId xmlns:p14="http://schemas.microsoft.com/office/powerpoint/2010/main" val="83274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Then we try to forecast the ability of current and future surveys to constrain WDM mass by our method. Here are the </a:t>
            </a:r>
            <a:r>
              <a:rPr lang="en-US" dirty="0" err="1"/>
              <a:t>mcmc</a:t>
            </a:r>
            <a:r>
              <a:rPr lang="en-US" dirty="0"/>
              <a:t> results. The right figure summarize many previous constraints</a:t>
            </a:r>
            <a:r>
              <a:rPr lang="zh-CN" altLang="en-US" dirty="0"/>
              <a:t> </a:t>
            </a:r>
            <a:r>
              <a:rPr lang="en-US" altLang="zh-CN" dirty="0"/>
              <a:t>and forecasts</a:t>
            </a:r>
            <a:r>
              <a:rPr lang="en-US" dirty="0"/>
              <a:t>. The purple contours show the constraint by DESI </a:t>
            </a:r>
            <a:r>
              <a:rPr lang="en-US" dirty="0" err="1"/>
              <a:t>lya</a:t>
            </a:r>
            <a:r>
              <a:rPr lang="en-US" dirty="0"/>
              <a:t> survey. We obtain a lower limit of 4.8 keV. The blue contours show how the ska1-low 21cm measurements can improve DESI’s constraint to 6.5 keV. The grey contours is the puma’s constraint, which gives 10 keV. PUMA is the next generation survey for </a:t>
            </a:r>
            <a:r>
              <a:rPr lang="de-DE" altLang="zh-CN" b="0" i="0" dirty="0">
                <a:solidFill>
                  <a:srgbClr val="F5F5F5"/>
                </a:solidFill>
                <a:effectLst/>
                <a:latin typeface="-apple-system"/>
              </a:rPr>
              <a:t>21 cm </a:t>
            </a:r>
            <a:r>
              <a:rPr lang="en-US" altLang="zh-CN" b="0" i="0" noProof="0" dirty="0">
                <a:solidFill>
                  <a:srgbClr val="F5F5F5"/>
                </a:solidFill>
                <a:effectLst/>
                <a:latin typeface="-apple-system"/>
              </a:rPr>
              <a:t>intensity mapping in the post-reionization era. We also consider Stage V spectroscopic survey, </a:t>
            </a:r>
            <a:r>
              <a:rPr lang="de-DE" altLang="zh-CN" b="0" i="0" noProof="0" dirty="0" err="1">
                <a:solidFill>
                  <a:srgbClr val="F5F5F5"/>
                </a:solidFill>
                <a:effectLst/>
                <a:latin typeface="Arial" panose="020B0604020202020204" pitchFamily="34" charset="0"/>
              </a:rPr>
              <a:t>w</a:t>
            </a:r>
            <a:r>
              <a:rPr lang="de-DE" altLang="zh-CN" b="0" i="0" dirty="0" err="1">
                <a:effectLst/>
                <a:latin typeface="Arial" panose="020B0604020202020204" pitchFamily="34" charset="0"/>
              </a:rPr>
              <a:t>e</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assume</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the</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survey</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area</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is</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twice</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that</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of</a:t>
            </a:r>
            <a:r>
              <a:rPr lang="de-DE" altLang="zh-CN" b="0" i="0" dirty="0">
                <a:effectLst/>
                <a:latin typeface="Arial" panose="020B0604020202020204" pitchFamily="34" charset="0"/>
              </a:rPr>
              <a:t> DESI </a:t>
            </a:r>
            <a:r>
              <a:rPr lang="de-DE" altLang="zh-CN" b="0" i="0" dirty="0" err="1">
                <a:effectLst/>
                <a:latin typeface="Arial" panose="020B0604020202020204" pitchFamily="34" charset="0"/>
              </a:rPr>
              <a:t>and</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the</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noise</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is</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one-third</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that</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of</a:t>
            </a:r>
            <a:r>
              <a:rPr lang="de-DE" altLang="zh-CN" b="0" i="0" dirty="0">
                <a:effectLst/>
                <a:latin typeface="Arial" panose="020B0604020202020204" pitchFamily="34" charset="0"/>
              </a:rPr>
              <a:t> DESI. This </a:t>
            </a:r>
            <a:r>
              <a:rPr lang="de-DE" altLang="zh-CN" b="0" i="0" dirty="0" err="1">
                <a:effectLst/>
                <a:latin typeface="Arial" panose="020B0604020202020204" pitchFamily="34" charset="0"/>
              </a:rPr>
              <a:t>gives</a:t>
            </a:r>
            <a:r>
              <a:rPr lang="de-DE" altLang="zh-CN" b="0" i="0" dirty="0">
                <a:effectLst/>
                <a:latin typeface="Arial" panose="020B0604020202020204" pitchFamily="34" charset="0"/>
              </a:rPr>
              <a:t> 30 </a:t>
            </a:r>
            <a:r>
              <a:rPr lang="de-DE" altLang="zh-CN" b="0" i="0" dirty="0" err="1">
                <a:effectLst/>
                <a:latin typeface="Arial" panose="020B0604020202020204" pitchFamily="34" charset="0"/>
              </a:rPr>
              <a:t>keV</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which</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is</a:t>
            </a:r>
            <a:r>
              <a:rPr lang="de-DE" altLang="zh-CN" b="0" i="0" dirty="0">
                <a:effectLst/>
                <a:latin typeface="Arial" panose="020B0604020202020204" pitchFamily="34" charset="0"/>
              </a:rPr>
              <a:t> an </a:t>
            </a:r>
            <a:r>
              <a:rPr lang="de-DE" altLang="zh-CN" b="0" i="0" dirty="0" err="1">
                <a:effectLst/>
                <a:latin typeface="Arial" panose="020B0604020202020204" pitchFamily="34" charset="0"/>
              </a:rPr>
              <a:t>extremly</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tight</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constraint</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Combination</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of</a:t>
            </a:r>
            <a:r>
              <a:rPr lang="de-DE" altLang="zh-CN" b="0" i="0" dirty="0">
                <a:effectLst/>
                <a:latin typeface="Arial" panose="020B0604020202020204" pitchFamily="34" charset="0"/>
              </a:rPr>
              <a:t> PUMA </a:t>
            </a:r>
            <a:r>
              <a:rPr lang="de-DE" altLang="zh-CN" b="0" i="0" dirty="0" err="1">
                <a:effectLst/>
                <a:latin typeface="Arial" panose="020B0604020202020204" pitchFamily="34" charset="0"/>
              </a:rPr>
              <a:t>and</a:t>
            </a:r>
            <a:r>
              <a:rPr lang="de-DE" altLang="zh-CN" b="0" i="0" dirty="0">
                <a:effectLst/>
                <a:latin typeface="Arial" panose="020B0604020202020204" pitchFamily="34" charset="0"/>
              </a:rPr>
              <a:t> Stage V </a:t>
            </a:r>
            <a:r>
              <a:rPr lang="de-DE" altLang="zh-CN" b="0" i="0" dirty="0" err="1">
                <a:effectLst/>
                <a:latin typeface="Arial" panose="020B0604020202020204" pitchFamily="34" charset="0"/>
              </a:rPr>
              <a:t>can</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even</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improve</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the</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constraint</a:t>
            </a:r>
            <a:r>
              <a:rPr lang="de-DE" altLang="zh-CN" b="0" i="0" dirty="0">
                <a:effectLst/>
                <a:latin typeface="Arial" panose="020B0604020202020204" pitchFamily="34" charset="0"/>
              </a:rPr>
              <a:t> </a:t>
            </a:r>
            <a:r>
              <a:rPr lang="de-DE" altLang="zh-CN" b="0" i="0" dirty="0" err="1">
                <a:effectLst/>
                <a:latin typeface="Arial" panose="020B0604020202020204" pitchFamily="34" charset="0"/>
              </a:rPr>
              <a:t>to</a:t>
            </a:r>
            <a:r>
              <a:rPr lang="de-DE" altLang="zh-CN" b="0" i="0" dirty="0">
                <a:effectLst/>
                <a:latin typeface="Arial" panose="020B0604020202020204" pitchFamily="34" charset="0"/>
              </a:rPr>
              <a:t> 40 </a:t>
            </a:r>
            <a:r>
              <a:rPr lang="de-DE" altLang="zh-CN" b="0" i="0" dirty="0" err="1">
                <a:effectLst/>
                <a:latin typeface="Arial" panose="020B0604020202020204" pitchFamily="34" charset="0"/>
              </a:rPr>
              <a:t>keV</a:t>
            </a:r>
            <a:r>
              <a:rPr lang="de-DE" altLang="zh-CN" b="0" i="0" dirty="0">
                <a:effectLst/>
                <a:latin typeface="Arial" panose="020B0604020202020204" pitchFamily="34" charset="0"/>
              </a:rPr>
              <a:t>.</a:t>
            </a:r>
            <a:endParaRPr lang="en-US" noProof="0" dirty="0"/>
          </a:p>
        </p:txBody>
      </p:sp>
      <p:sp>
        <p:nvSpPr>
          <p:cNvPr id="4" name="灯片编号占位符 3"/>
          <p:cNvSpPr>
            <a:spLocks noGrp="1"/>
          </p:cNvSpPr>
          <p:nvPr>
            <p:ph type="sldNum" sz="quarter" idx="5"/>
          </p:nvPr>
        </p:nvSpPr>
        <p:spPr/>
        <p:txBody>
          <a:bodyPr/>
          <a:lstStyle/>
          <a:p>
            <a:fld id="{E01FC8C3-2987-7B4E-8768-3ADF0524C0E3}" type="slidenum">
              <a:rPr lang="en-US" smtClean="0"/>
              <a:t>11</a:t>
            </a:fld>
            <a:endParaRPr lang="en-US"/>
          </a:p>
        </p:txBody>
      </p:sp>
    </p:spTree>
    <p:extLst>
      <p:ext uri="{BB962C8B-B14F-4D97-AF65-F5344CB8AC3E}">
        <p14:creationId xmlns:p14="http://schemas.microsoft.com/office/powerpoint/2010/main" val="1412140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To summarize, we found…</a:t>
            </a:r>
          </a:p>
        </p:txBody>
      </p:sp>
      <p:sp>
        <p:nvSpPr>
          <p:cNvPr id="4" name="灯片编号占位符 3"/>
          <p:cNvSpPr>
            <a:spLocks noGrp="1"/>
          </p:cNvSpPr>
          <p:nvPr>
            <p:ph type="sldNum" sz="quarter" idx="5"/>
          </p:nvPr>
        </p:nvSpPr>
        <p:spPr/>
        <p:txBody>
          <a:bodyPr/>
          <a:lstStyle/>
          <a:p>
            <a:fld id="{E01FC8C3-2987-7B4E-8768-3ADF0524C0E3}" type="slidenum">
              <a:rPr lang="en-US" smtClean="0"/>
              <a:t>12</a:t>
            </a:fld>
            <a:endParaRPr lang="en-US"/>
          </a:p>
        </p:txBody>
      </p:sp>
    </p:spTree>
    <p:extLst>
      <p:ext uri="{BB962C8B-B14F-4D97-AF65-F5344CB8AC3E}">
        <p14:creationId xmlns:p14="http://schemas.microsoft.com/office/powerpoint/2010/main" val="271566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s-ES" altLang="zh-CN" i="0" dirty="0" err="1">
                <a:effectLst/>
                <a:latin typeface="Helvetica" pitchFamily="2" charset="0"/>
              </a:rPr>
              <a:t>Therefore</a:t>
            </a:r>
            <a:r>
              <a:rPr lang="es-ES" altLang="zh-CN" i="0" dirty="0">
                <a:effectLst/>
                <a:latin typeface="Helvetica" pitchFamily="2" charset="0"/>
              </a:rPr>
              <a:t> </a:t>
            </a:r>
            <a:r>
              <a:rPr lang="es-ES" altLang="zh-CN" i="0" dirty="0" err="1">
                <a:effectLst/>
                <a:latin typeface="Helvetica" pitchFamily="2" charset="0"/>
              </a:rPr>
              <a:t>many</a:t>
            </a:r>
            <a:r>
              <a:rPr lang="es-ES" altLang="zh-CN" i="0" dirty="0">
                <a:effectLst/>
                <a:latin typeface="Helvetica" pitchFamily="2" charset="0"/>
              </a:rPr>
              <a:t> </a:t>
            </a:r>
            <a:r>
              <a:rPr lang="es-ES" altLang="zh-CN" i="0" dirty="0" err="1">
                <a:effectLst/>
                <a:latin typeface="Helvetica" pitchFamily="2" charset="0"/>
              </a:rPr>
              <a:t>other</a:t>
            </a:r>
            <a:r>
              <a:rPr lang="es-ES" altLang="zh-CN" i="0" dirty="0">
                <a:effectLst/>
                <a:latin typeface="Helvetica" pitchFamily="2" charset="0"/>
              </a:rPr>
              <a:t> </a:t>
            </a:r>
            <a:r>
              <a:rPr lang="es-ES" altLang="zh-CN" i="0" dirty="0" err="1">
                <a:effectLst/>
                <a:latin typeface="Helvetica" pitchFamily="2" charset="0"/>
              </a:rPr>
              <a:t>models</a:t>
            </a:r>
            <a:r>
              <a:rPr lang="es-ES" altLang="zh-CN" i="0" dirty="0">
                <a:effectLst/>
                <a:latin typeface="Helvetica" pitchFamily="2" charset="0"/>
              </a:rPr>
              <a:t> </a:t>
            </a:r>
            <a:r>
              <a:rPr lang="es-ES" altLang="zh-CN" i="0" dirty="0" err="1">
                <a:effectLst/>
                <a:latin typeface="Helvetica" pitchFamily="2" charset="0"/>
              </a:rPr>
              <a:t>have</a:t>
            </a:r>
            <a:r>
              <a:rPr lang="es-ES" altLang="zh-CN" i="0" dirty="0">
                <a:effectLst/>
                <a:latin typeface="Helvetica" pitchFamily="2" charset="0"/>
              </a:rPr>
              <a:t> </a:t>
            </a:r>
            <a:r>
              <a:rPr lang="es-ES" altLang="zh-CN" i="0" dirty="0" err="1">
                <a:effectLst/>
                <a:latin typeface="Helvetica" pitchFamily="2" charset="0"/>
              </a:rPr>
              <a:t>attracted</a:t>
            </a:r>
            <a:r>
              <a:rPr lang="es-ES" altLang="zh-CN" i="0" dirty="0">
                <a:effectLst/>
                <a:latin typeface="Helvetica" pitchFamily="2" charset="0"/>
              </a:rPr>
              <a:t> </a:t>
            </a:r>
            <a:r>
              <a:rPr lang="es-ES" altLang="zh-CN" i="0" dirty="0" err="1">
                <a:effectLst/>
                <a:latin typeface="Helvetica" pitchFamily="2" charset="0"/>
              </a:rPr>
              <a:t>attention</a:t>
            </a:r>
            <a:r>
              <a:rPr lang="en-US" altLang="zh-CN" i="0" dirty="0">
                <a:effectLst/>
                <a:latin typeface="Helvetica" pitchFamily="2" charset="0"/>
              </a:rPr>
              <a:t>, </a:t>
            </a:r>
            <a:r>
              <a:rPr lang="es-ES" altLang="zh-CN" i="0" dirty="0" err="1">
                <a:effectLst/>
                <a:latin typeface="Helvetica" pitchFamily="2" charset="0"/>
              </a:rPr>
              <a:t>such</a:t>
            </a:r>
            <a:r>
              <a:rPr lang="es-ES" altLang="zh-CN" i="0" dirty="0">
                <a:effectLst/>
                <a:latin typeface="Helvetica" pitchFamily="2" charset="0"/>
              </a:rPr>
              <a:t> as WDM, </a:t>
            </a:r>
            <a:r>
              <a:rPr lang="es-ES" altLang="zh-CN" i="0" dirty="0" err="1">
                <a:effectLst/>
                <a:latin typeface="Helvetica" pitchFamily="2" charset="0"/>
              </a:rPr>
              <a:t>fuzzy</a:t>
            </a:r>
            <a:r>
              <a:rPr lang="es-ES" altLang="zh-CN" i="0" dirty="0">
                <a:effectLst/>
                <a:latin typeface="Helvetica" pitchFamily="2" charset="0"/>
              </a:rPr>
              <a:t> </a:t>
            </a:r>
            <a:r>
              <a:rPr lang="es-ES" altLang="zh-CN" i="0" dirty="0" err="1">
                <a:effectLst/>
                <a:latin typeface="Helvetica" pitchFamily="2" charset="0"/>
              </a:rPr>
              <a:t>dark</a:t>
            </a:r>
            <a:r>
              <a:rPr lang="es-ES" altLang="zh-CN" i="0" dirty="0">
                <a:effectLst/>
                <a:latin typeface="Helvetica" pitchFamily="2" charset="0"/>
              </a:rPr>
              <a:t> </a:t>
            </a:r>
            <a:r>
              <a:rPr lang="es-ES" altLang="zh-CN" i="0" dirty="0" err="1">
                <a:effectLst/>
                <a:latin typeface="Helvetica" pitchFamily="2" charset="0"/>
              </a:rPr>
              <a:t>matter</a:t>
            </a:r>
            <a:r>
              <a:rPr lang="es-ES" altLang="zh-CN" i="0" dirty="0">
                <a:effectLst/>
                <a:latin typeface="Helvetica" pitchFamily="2" charset="0"/>
              </a:rPr>
              <a:t> and </a:t>
            </a:r>
            <a:r>
              <a:rPr lang="es-ES" altLang="zh-CN" i="0" dirty="0" err="1">
                <a:effectLst/>
                <a:latin typeface="Helvetica" pitchFamily="2" charset="0"/>
              </a:rPr>
              <a:t>self-interacting</a:t>
            </a:r>
            <a:r>
              <a:rPr lang="es-ES" altLang="zh-CN" i="0" dirty="0">
                <a:effectLst/>
                <a:latin typeface="Helvetica" pitchFamily="2" charset="0"/>
              </a:rPr>
              <a:t> </a:t>
            </a:r>
            <a:r>
              <a:rPr lang="es-ES" altLang="zh-CN" i="0" dirty="0" err="1">
                <a:effectLst/>
                <a:latin typeface="Helvetica" pitchFamily="2" charset="0"/>
              </a:rPr>
              <a:t>dark</a:t>
            </a:r>
            <a:r>
              <a:rPr lang="es-ES" altLang="zh-CN" i="0" dirty="0">
                <a:effectLst/>
                <a:latin typeface="Helvetica" pitchFamily="2" charset="0"/>
              </a:rPr>
              <a:t> </a:t>
            </a:r>
            <a:r>
              <a:rPr lang="es-ES" altLang="zh-CN" i="0" dirty="0" err="1">
                <a:effectLst/>
                <a:latin typeface="Helvetica" pitchFamily="2" charset="0"/>
              </a:rPr>
              <a:t>matter</a:t>
            </a:r>
            <a:r>
              <a:rPr lang="es-ES" altLang="zh-CN" i="0" dirty="0">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zh-CN" i="0" dirty="0" err="1">
                <a:effectLst/>
                <a:latin typeface="Helvetica" pitchFamily="2" charset="0"/>
              </a:rPr>
              <a:t>We</a:t>
            </a:r>
            <a:r>
              <a:rPr lang="es-ES" altLang="zh-CN" i="0" dirty="0">
                <a:effectLst/>
                <a:latin typeface="Helvetica" pitchFamily="2" charset="0"/>
              </a:rPr>
              <a:t> can </a:t>
            </a:r>
            <a:r>
              <a:rPr lang="es-ES" altLang="zh-CN" i="0" dirty="0" err="1">
                <a:effectLst/>
                <a:latin typeface="Helvetica" pitchFamily="2" charset="0"/>
              </a:rPr>
              <a:t>see</a:t>
            </a:r>
            <a:r>
              <a:rPr lang="es-ES" altLang="zh-CN" i="0" dirty="0">
                <a:effectLst/>
                <a:latin typeface="Helvetica" pitchFamily="2" charset="0"/>
              </a:rPr>
              <a:t> </a:t>
            </a:r>
            <a:r>
              <a:rPr lang="es-ES" altLang="zh-CN" i="0" dirty="0" err="1">
                <a:effectLst/>
                <a:latin typeface="Helvetica" pitchFamily="2" charset="0"/>
              </a:rPr>
              <a:t>they</a:t>
            </a:r>
            <a:r>
              <a:rPr lang="es-ES" altLang="zh-CN" i="0" dirty="0">
                <a:effectLst/>
                <a:latin typeface="Helvetica" pitchFamily="2" charset="0"/>
              </a:rPr>
              <a:t> </a:t>
            </a:r>
            <a:r>
              <a:rPr lang="es-ES" altLang="zh-CN" i="0" dirty="0" err="1">
                <a:effectLst/>
                <a:latin typeface="Helvetica" pitchFamily="2" charset="0"/>
              </a:rPr>
              <a:t>all</a:t>
            </a:r>
            <a:r>
              <a:rPr lang="es-ES" altLang="zh-CN" i="0" dirty="0">
                <a:effectLst/>
                <a:latin typeface="Helvetica" pitchFamily="2" charset="0"/>
              </a:rPr>
              <a:t> </a:t>
            </a:r>
            <a:r>
              <a:rPr lang="es-ES" altLang="zh-CN" i="0" dirty="0" err="1">
                <a:effectLst/>
                <a:latin typeface="Helvetica" pitchFamily="2" charset="0"/>
              </a:rPr>
              <a:t>have</a:t>
            </a:r>
            <a:r>
              <a:rPr lang="es-ES" altLang="zh-CN" i="0" dirty="0">
                <a:effectLst/>
                <a:latin typeface="Helvetica" pitchFamily="2" charset="0"/>
              </a:rPr>
              <a:t> </a:t>
            </a:r>
            <a:r>
              <a:rPr lang="es-ES" altLang="zh-CN" i="0" dirty="0" err="1">
                <a:effectLst/>
                <a:latin typeface="Helvetica" pitchFamily="2" charset="0"/>
              </a:rPr>
              <a:t>small-scale</a:t>
            </a:r>
            <a:r>
              <a:rPr lang="es-ES" altLang="zh-CN" i="0" dirty="0">
                <a:effectLst/>
                <a:latin typeface="Helvetica" pitchFamily="2" charset="0"/>
              </a:rPr>
              <a:t> </a:t>
            </a:r>
            <a:r>
              <a:rPr lang="es-ES" altLang="zh-CN" i="0" dirty="0" err="1">
                <a:effectLst/>
                <a:latin typeface="Helvetica" pitchFamily="2" charset="0"/>
              </a:rPr>
              <a:t>suppresion</a:t>
            </a:r>
            <a:r>
              <a:rPr lang="es-ES" altLang="zh-CN" i="0" dirty="0">
                <a:effectLst/>
                <a:latin typeface="Helvetica" pitchFamily="2" charset="0"/>
              </a:rPr>
              <a:t> </a:t>
            </a:r>
            <a:r>
              <a:rPr lang="es-ES" altLang="zh-CN" i="0" dirty="0" err="1">
                <a:effectLst/>
                <a:latin typeface="Helvetica" pitchFamily="2" charset="0"/>
              </a:rPr>
              <a:t>on</a:t>
            </a:r>
            <a:r>
              <a:rPr lang="es-ES" altLang="zh-CN" i="0" dirty="0">
                <a:effectLst/>
                <a:latin typeface="Helvetica" pitchFamily="2" charset="0"/>
              </a:rPr>
              <a:t> </a:t>
            </a:r>
            <a:r>
              <a:rPr lang="es-ES" altLang="zh-CN" i="0" dirty="0" err="1">
                <a:effectLst/>
                <a:latin typeface="Helvetica" pitchFamily="2" charset="0"/>
              </a:rPr>
              <a:t>the</a:t>
            </a:r>
            <a:r>
              <a:rPr lang="es-ES" altLang="zh-CN" i="0" dirty="0">
                <a:effectLst/>
                <a:latin typeface="Helvetica" pitchFamily="2" charset="0"/>
              </a:rPr>
              <a:t> </a:t>
            </a:r>
            <a:r>
              <a:rPr lang="es-ES" altLang="zh-CN" i="0" dirty="0" err="1">
                <a:effectLst/>
                <a:latin typeface="Helvetica" pitchFamily="2" charset="0"/>
              </a:rPr>
              <a:t>matter</a:t>
            </a:r>
            <a:r>
              <a:rPr lang="es-ES" altLang="zh-CN" i="0" dirty="0">
                <a:effectLst/>
                <a:latin typeface="Helvetica" pitchFamily="2" charset="0"/>
              </a:rPr>
              <a:t> </a:t>
            </a:r>
            <a:r>
              <a:rPr lang="es-ES" altLang="zh-CN" i="0" dirty="0" err="1">
                <a:effectLst/>
                <a:latin typeface="Helvetica" pitchFamily="2" charset="0"/>
              </a:rPr>
              <a:t>power</a:t>
            </a:r>
            <a:r>
              <a:rPr lang="es-ES" altLang="zh-CN" i="0" dirty="0">
                <a:effectLst/>
                <a:latin typeface="Helvetica" pitchFamily="2" charset="0"/>
              </a:rPr>
              <a:t> </a:t>
            </a:r>
            <a:r>
              <a:rPr lang="es-ES" altLang="zh-CN" i="0" dirty="0" err="1">
                <a:effectLst/>
                <a:latin typeface="Helvetica" pitchFamily="2" charset="0"/>
              </a:rPr>
              <a:t>spectrum</a:t>
            </a:r>
            <a:r>
              <a:rPr lang="es-ES" altLang="zh-CN" i="0" dirty="0">
                <a:effectLst/>
                <a:latin typeface="Helvetica" pitchFamily="2" charset="0"/>
              </a:rPr>
              <a:t>. So </a:t>
            </a:r>
            <a:r>
              <a:rPr lang="es-ES" altLang="zh-CN" i="0" dirty="0" err="1">
                <a:effectLst/>
                <a:latin typeface="Helvetica" pitchFamily="2" charset="0"/>
              </a:rPr>
              <a:t>many</a:t>
            </a:r>
            <a:r>
              <a:rPr lang="es-ES" altLang="zh-CN" i="0" dirty="0">
                <a:effectLst/>
                <a:latin typeface="Helvetica" pitchFamily="2" charset="0"/>
              </a:rPr>
              <a:t> </a:t>
            </a:r>
            <a:r>
              <a:rPr lang="es-ES" altLang="zh-CN" i="0" dirty="0" err="1">
                <a:effectLst/>
                <a:latin typeface="Helvetica" pitchFamily="2" charset="0"/>
              </a:rPr>
              <a:t>observations</a:t>
            </a:r>
            <a:r>
              <a:rPr lang="es-ES" altLang="zh-CN" i="0" dirty="0">
                <a:effectLst/>
                <a:latin typeface="Helvetica" pitchFamily="2" charset="0"/>
              </a:rPr>
              <a:t> </a:t>
            </a:r>
            <a:r>
              <a:rPr lang="es-ES" altLang="zh-CN" i="0" dirty="0" err="1">
                <a:effectLst/>
                <a:latin typeface="Helvetica" pitchFamily="2" charset="0"/>
              </a:rPr>
              <a:t>have</a:t>
            </a:r>
            <a:r>
              <a:rPr lang="es-ES" altLang="zh-CN" i="0" dirty="0">
                <a:effectLst/>
                <a:latin typeface="Helvetica" pitchFamily="2" charset="0"/>
              </a:rPr>
              <a:t> </a:t>
            </a:r>
            <a:r>
              <a:rPr lang="es-ES" altLang="zh-CN" i="0" dirty="0" err="1">
                <a:effectLst/>
                <a:latin typeface="Helvetica" pitchFamily="2" charset="0"/>
              </a:rPr>
              <a:t>focused</a:t>
            </a:r>
            <a:r>
              <a:rPr lang="es-ES" altLang="zh-CN" i="0" dirty="0">
                <a:effectLst/>
                <a:latin typeface="Helvetica" pitchFamily="2" charset="0"/>
              </a:rPr>
              <a:t> </a:t>
            </a:r>
            <a:r>
              <a:rPr lang="es-ES" altLang="zh-CN" i="0" dirty="0" err="1">
                <a:effectLst/>
                <a:latin typeface="Helvetica" pitchFamily="2" charset="0"/>
              </a:rPr>
              <a:t>on</a:t>
            </a:r>
            <a:r>
              <a:rPr lang="es-ES" altLang="zh-CN" i="0" dirty="0">
                <a:effectLst/>
                <a:latin typeface="Helvetica" pitchFamily="2" charset="0"/>
              </a:rPr>
              <a:t> </a:t>
            </a:r>
            <a:r>
              <a:rPr lang="es-ES" altLang="zh-CN" i="0" dirty="0" err="1">
                <a:effectLst/>
                <a:latin typeface="Helvetica" pitchFamily="2" charset="0"/>
              </a:rPr>
              <a:t>small-scale</a:t>
            </a:r>
            <a:r>
              <a:rPr lang="es-ES" altLang="zh-CN" i="0" dirty="0">
                <a:effectLst/>
                <a:latin typeface="Helvetica" pitchFamily="2" charset="0"/>
              </a:rPr>
              <a:t> </a:t>
            </a:r>
            <a:r>
              <a:rPr lang="es-ES" altLang="zh-CN" i="0" dirty="0" err="1">
                <a:effectLst/>
                <a:latin typeface="Helvetica" pitchFamily="2" charset="0"/>
              </a:rPr>
              <a:t>structures</a:t>
            </a:r>
            <a:r>
              <a:rPr lang="es-ES" altLang="zh-CN" i="0" dirty="0">
                <a:effectLst/>
                <a:latin typeface="Helvetica" pitchFamily="2" charset="0"/>
              </a:rPr>
              <a:t>, </a:t>
            </a:r>
            <a:r>
              <a:rPr lang="es-ES" altLang="zh-CN" i="0" dirty="0" err="1">
                <a:effectLst/>
                <a:latin typeface="Helvetica" pitchFamily="2" charset="0"/>
              </a:rPr>
              <a:t>such</a:t>
            </a:r>
            <a:r>
              <a:rPr lang="es-ES" altLang="zh-CN" i="0" dirty="0">
                <a:effectLst/>
                <a:latin typeface="Helvetica" pitchFamily="2" charset="0"/>
              </a:rPr>
              <a:t> as </a:t>
            </a:r>
            <a:r>
              <a:rPr lang="es-ES" altLang="zh-CN" i="0" dirty="0" err="1">
                <a:effectLst/>
                <a:latin typeface="Helvetica" pitchFamily="2" charset="0"/>
              </a:rPr>
              <a:t>Lyman-alpha</a:t>
            </a:r>
            <a:r>
              <a:rPr lang="es-ES" altLang="zh-CN" i="0" dirty="0">
                <a:effectLst/>
                <a:latin typeface="Helvetica" pitchFamily="2" charset="0"/>
              </a:rPr>
              <a:t> </a:t>
            </a:r>
            <a:r>
              <a:rPr lang="es-ES" altLang="zh-CN" i="0" dirty="0" err="1">
                <a:effectLst/>
                <a:latin typeface="Helvetica" pitchFamily="2" charset="0"/>
              </a:rPr>
              <a:t>forest</a:t>
            </a:r>
            <a:r>
              <a:rPr lang="es-ES" altLang="zh-CN" i="0" dirty="0">
                <a:effectLst/>
                <a:latin typeface="Helvetica" pitchFamily="2" charset="0"/>
              </a:rPr>
              <a:t>, </a:t>
            </a:r>
            <a:r>
              <a:rPr lang="de-DE" altLang="zh-CN" i="0" dirty="0" err="1">
                <a:effectLst/>
                <a:latin typeface="Helvetica" pitchFamily="2" charset="0"/>
              </a:rPr>
              <a:t>satellite</a:t>
            </a:r>
            <a:r>
              <a:rPr lang="de-DE" altLang="zh-CN" i="0" dirty="0">
                <a:effectLst/>
                <a:latin typeface="Helvetica" pitchFamily="2" charset="0"/>
              </a:rPr>
              <a:t> </a:t>
            </a:r>
            <a:r>
              <a:rPr lang="de-DE" altLang="zh-CN" i="0" dirty="0" err="1">
                <a:effectLst/>
                <a:latin typeface="Helvetica" pitchFamily="2" charset="0"/>
              </a:rPr>
              <a:t>galaxy</a:t>
            </a:r>
            <a:r>
              <a:rPr lang="de-DE" altLang="zh-CN" i="0" dirty="0">
                <a:effectLst/>
                <a:latin typeface="Helvetica" pitchFamily="2" charset="0"/>
              </a:rPr>
              <a:t> </a:t>
            </a:r>
            <a:r>
              <a:rPr lang="de-DE" altLang="zh-CN" i="0" dirty="0" err="1">
                <a:effectLst/>
                <a:latin typeface="Helvetica" pitchFamily="2" charset="0"/>
              </a:rPr>
              <a:t>population</a:t>
            </a:r>
            <a:r>
              <a:rPr lang="de-DE" altLang="zh-CN" i="0" dirty="0">
                <a:effectLst/>
                <a:latin typeface="Helvetica" pitchFamily="2" charset="0"/>
              </a:rPr>
              <a:t> </a:t>
            </a:r>
            <a:r>
              <a:rPr lang="de-DE" altLang="zh-CN" i="0" dirty="0" err="1">
                <a:effectLst/>
                <a:latin typeface="Helvetica" pitchFamily="2" charset="0"/>
              </a:rPr>
              <a:t>and</a:t>
            </a:r>
            <a:r>
              <a:rPr lang="de-DE" altLang="zh-CN" i="0" dirty="0">
                <a:effectLst/>
                <a:latin typeface="Helvetica" pitchFamily="2" charset="0"/>
              </a:rPr>
              <a:t> stellar </a:t>
            </a:r>
            <a:r>
              <a:rPr lang="de-DE" altLang="zh-CN" i="0" dirty="0" err="1">
                <a:effectLst/>
                <a:latin typeface="Helvetica" pitchFamily="2" charset="0"/>
              </a:rPr>
              <a:t>streams</a:t>
            </a:r>
            <a:r>
              <a:rPr lang="de-DE" altLang="zh-CN" i="0" dirty="0">
                <a:effectLst/>
                <a:latin typeface="Helvetica" pitchFamily="2" charset="0"/>
              </a:rPr>
              <a:t>.</a:t>
            </a:r>
          </a:p>
          <a:p>
            <a:endParaRPr lang="en-US" dirty="0"/>
          </a:p>
        </p:txBody>
      </p:sp>
      <p:sp>
        <p:nvSpPr>
          <p:cNvPr id="4" name="灯片编号占位符 3"/>
          <p:cNvSpPr>
            <a:spLocks noGrp="1"/>
          </p:cNvSpPr>
          <p:nvPr>
            <p:ph type="sldNum" sz="quarter" idx="5"/>
          </p:nvPr>
        </p:nvSpPr>
        <p:spPr/>
        <p:txBody>
          <a:bodyPr/>
          <a:lstStyle/>
          <a:p>
            <a:fld id="{643A14EB-4690-9546-9C30-04EC0A698358}" type="slidenum">
              <a:rPr lang="en-US" smtClean="0"/>
              <a:t>3</a:t>
            </a:fld>
            <a:endParaRPr lang="en-US"/>
          </a:p>
        </p:txBody>
      </p:sp>
    </p:spTree>
    <p:extLst>
      <p:ext uri="{BB962C8B-B14F-4D97-AF65-F5344CB8AC3E}">
        <p14:creationId xmlns:p14="http://schemas.microsoft.com/office/powerpoint/2010/main" val="423821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 our work, we propose a new method to constrain WDM by large-scale observations. For the WDM models we considered, the suppression on matter power spectrum is significant</a:t>
            </a:r>
            <a:r>
              <a:rPr lang="zh-CN" altLang="en-US" dirty="0"/>
              <a:t> </a:t>
            </a:r>
            <a:r>
              <a:rPr lang="en-US" altLang="zh-CN" dirty="0"/>
              <a:t>at k larger than 1. But after considering reionization effects, we</a:t>
            </a:r>
            <a:r>
              <a:rPr lang="en-US" dirty="0"/>
              <a:t> found that the </a:t>
            </a:r>
            <a:r>
              <a:rPr lang="en-US" dirty="0" err="1"/>
              <a:t>lya</a:t>
            </a:r>
            <a:r>
              <a:rPr lang="en-US" dirty="0"/>
              <a:t> forest and 21cm power spectrum can differentiate WDM models on large scales, as shown by the different colored lines. How to achieve this? </a:t>
            </a:r>
          </a:p>
        </p:txBody>
      </p:sp>
      <p:sp>
        <p:nvSpPr>
          <p:cNvPr id="4" name="灯片编号占位符 3"/>
          <p:cNvSpPr>
            <a:spLocks noGrp="1"/>
          </p:cNvSpPr>
          <p:nvPr>
            <p:ph type="sldNum" sz="quarter" idx="5"/>
          </p:nvPr>
        </p:nvSpPr>
        <p:spPr/>
        <p:txBody>
          <a:bodyPr/>
          <a:lstStyle/>
          <a:p>
            <a:fld id="{36DED084-E1CE-A841-B076-6E73B5645A2C}" type="slidenum">
              <a:rPr lang="en-US" smtClean="0"/>
              <a:t>4</a:t>
            </a:fld>
            <a:endParaRPr lang="en-US"/>
          </a:p>
        </p:txBody>
      </p:sp>
    </p:spTree>
    <p:extLst>
      <p:ext uri="{BB962C8B-B14F-4D97-AF65-F5344CB8AC3E}">
        <p14:creationId xmlns:p14="http://schemas.microsoft.com/office/powerpoint/2010/main" val="1234204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key is the reionization relics. On large scale, reionization is </a:t>
            </a:r>
            <a:r>
              <a:rPr lang="en-US" altLang="zh-CN" dirty="0">
                <a:latin typeface="Calibri" panose="020F0502020204030204" pitchFamily="34" charset="0"/>
                <a:cs typeface="Calibri" panose="020F0502020204030204" pitchFamily="34" charset="0"/>
              </a:rPr>
              <a:t>inhomogeneous, On small scale, post-reionization evolution is sensitive to DM models. Combining these two effects can produce distinguishable large-scale signals.</a:t>
            </a:r>
            <a:endParaRPr lang="en-US" dirty="0"/>
          </a:p>
        </p:txBody>
      </p:sp>
      <p:sp>
        <p:nvSpPr>
          <p:cNvPr id="4" name="灯片编号占位符 3"/>
          <p:cNvSpPr>
            <a:spLocks noGrp="1"/>
          </p:cNvSpPr>
          <p:nvPr>
            <p:ph type="sldNum" sz="quarter" idx="5"/>
          </p:nvPr>
        </p:nvSpPr>
        <p:spPr/>
        <p:txBody>
          <a:bodyPr/>
          <a:lstStyle/>
          <a:p>
            <a:fld id="{E01FC8C3-2987-7B4E-8768-3ADF0524C0E3}" type="slidenum">
              <a:rPr lang="en-US" smtClean="0"/>
              <a:t>5</a:t>
            </a:fld>
            <a:endParaRPr lang="en-US"/>
          </a:p>
        </p:txBody>
      </p:sp>
    </p:spTree>
    <p:extLst>
      <p:ext uri="{BB962C8B-B14F-4D97-AF65-F5344CB8AC3E}">
        <p14:creationId xmlns:p14="http://schemas.microsoft.com/office/powerpoint/2010/main" val="1601692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is reionization relic, the first one the IGM thermal state</a:t>
            </a:r>
          </a:p>
        </p:txBody>
      </p:sp>
      <p:sp>
        <p:nvSpPr>
          <p:cNvPr id="4" name="灯片编号占位符 3"/>
          <p:cNvSpPr>
            <a:spLocks noGrp="1"/>
          </p:cNvSpPr>
          <p:nvPr>
            <p:ph type="sldNum" sz="quarter" idx="5"/>
          </p:nvPr>
        </p:nvSpPr>
        <p:spPr/>
        <p:txBody>
          <a:bodyPr/>
          <a:lstStyle/>
          <a:p>
            <a:fld id="{E412EEF3-2AAF-B84F-8D60-B70D27BA8195}" type="slidenum">
              <a:rPr lang="en-US" smtClean="0"/>
              <a:t>6</a:t>
            </a:fld>
            <a:endParaRPr lang="en-US"/>
          </a:p>
        </p:txBody>
      </p:sp>
    </p:spTree>
    <p:extLst>
      <p:ext uri="{BB962C8B-B14F-4D97-AF65-F5344CB8AC3E}">
        <p14:creationId xmlns:p14="http://schemas.microsoft.com/office/powerpoint/2010/main" val="575643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What are the effects of WDM? Unlike CDM, WDM has non-negligible free streaming velocity, therefore suppress small-scale structures.</a:t>
            </a:r>
          </a:p>
          <a:p>
            <a:r>
              <a:rPr lang="en-US" dirty="0"/>
              <a:t>This figure shows the gas density and temperature after reionization in 9 keV and 3 keV models. We can see for… This can affect the post-reionization evolution, and thermal history in different DM models, as shown by the different temperature-density relation.</a:t>
            </a:r>
          </a:p>
          <a:p>
            <a:r>
              <a:rPr lang="en-US" dirty="0"/>
              <a:t>The bottom figure shows how the IGM transparency depends on the reionization redshift. The general trend is decrease, but the colored lines tell us the relations are different among WDM models, which produces distinguishable signal in </a:t>
            </a:r>
            <a:r>
              <a:rPr lang="en-US" dirty="0" err="1"/>
              <a:t>Lya</a:t>
            </a:r>
            <a:r>
              <a:rPr lang="en-US" dirty="0"/>
              <a:t> forest power spectrum.</a:t>
            </a:r>
          </a:p>
        </p:txBody>
      </p:sp>
      <p:sp>
        <p:nvSpPr>
          <p:cNvPr id="4" name="灯片编号占位符 3"/>
          <p:cNvSpPr>
            <a:spLocks noGrp="1"/>
          </p:cNvSpPr>
          <p:nvPr>
            <p:ph type="sldNum" sz="quarter" idx="5"/>
          </p:nvPr>
        </p:nvSpPr>
        <p:spPr/>
        <p:txBody>
          <a:bodyPr/>
          <a:lstStyle/>
          <a:p>
            <a:fld id="{E412EEF3-2AAF-B84F-8D60-B70D27BA8195}" type="slidenum">
              <a:rPr lang="en-US" smtClean="0"/>
              <a:t>7</a:t>
            </a:fld>
            <a:endParaRPr lang="en-US"/>
          </a:p>
        </p:txBody>
      </p:sp>
    </p:spTree>
    <p:extLst>
      <p:ext uri="{BB962C8B-B14F-4D97-AF65-F5344CB8AC3E}">
        <p14:creationId xmlns:p14="http://schemas.microsoft.com/office/powerpoint/2010/main" val="77025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second reionization relic is the suppression of baryon fraction in low-mass halos. After reionization, the </a:t>
            </a:r>
            <a:r>
              <a:rPr lang="en-US" altLang="zh-CN" dirty="0">
                <a:latin typeface="Calibri" panose="020F0502020204030204" pitchFamily="34" charset="0"/>
                <a:cs typeface="Calibri" panose="020F0502020204030204" pitchFamily="34" charset="0"/>
              </a:rPr>
              <a:t>increased pressure can suppress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baryon infalling into low-mass halos.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figure, the different lines indicates different reionization redshifts. We can see that </a:t>
            </a:r>
            <a:r>
              <a:rPr lang="en-US" altLang="zh-CN" b="1" dirty="0">
                <a:latin typeface="Calibri" panose="020F0502020204030204" pitchFamily="34" charset="0"/>
                <a:cs typeface="Calibri" panose="020F0502020204030204" pitchFamily="34" charset="0"/>
              </a:rPr>
              <a:t>earlier reionization has stronger suppression effect.</a:t>
            </a:r>
          </a:p>
          <a:p>
            <a:r>
              <a:rPr lang="en-US" altLang="zh-CN" dirty="0">
                <a:latin typeface="Calibri" panose="020F0502020204030204" pitchFamily="34" charset="0"/>
                <a:cs typeface="Calibri" panose="020F0502020204030204" pitchFamily="34" charset="0"/>
              </a:rPr>
              <a:t>In the </a:t>
            </a:r>
            <a:r>
              <a:rPr lang="en-US" altLang="zh-CN" b="1" dirty="0">
                <a:latin typeface="Calibri" panose="020F0502020204030204" pitchFamily="34" charset="0"/>
                <a:cs typeface="Calibri" panose="020F0502020204030204" pitchFamily="34" charset="0"/>
              </a:rPr>
              <a:t>post</a:t>
            </a:r>
            <a:r>
              <a:rPr lang="en-US" altLang="zh-CN" dirty="0">
                <a:latin typeface="Calibri" panose="020F0502020204030204" pitchFamily="34" charset="0"/>
                <a:cs typeface="Calibri" panose="020F0502020204030204" pitchFamily="34" charset="0"/>
              </a:rPr>
              <a:t>-reionization era, 21 cm signal mainly comes from </a:t>
            </a:r>
            <a:r>
              <a:rPr lang="en-US" altLang="zh-CN" b="1" dirty="0">
                <a:latin typeface="Calibri" panose="020F0502020204030204" pitchFamily="34" charset="0"/>
                <a:cs typeface="Calibri" panose="020F0502020204030204" pitchFamily="34" charset="0"/>
              </a:rPr>
              <a:t>HI in halos and galaxies. The left figure tell us that the Baryon mass in low-mass halos is sensitive to </a:t>
            </a:r>
            <a:r>
              <a:rPr lang="en-US" altLang="zh-CN" b="1" dirty="0" err="1">
                <a:latin typeface="Calibri" panose="020F0502020204030204" pitchFamily="34" charset="0"/>
                <a:cs typeface="Calibri" panose="020F0502020204030204" pitchFamily="34" charset="0"/>
              </a:rPr>
              <a:t>z_re</a:t>
            </a:r>
            <a:r>
              <a:rPr lang="en-US" altLang="zh-CN" b="1" dirty="0">
                <a:latin typeface="Calibri" panose="020F0502020204030204" pitchFamily="34" charset="0"/>
                <a:cs typeface="Calibri" panose="020F0502020204030204" pitchFamily="34" charset="0"/>
              </a:rPr>
              <a:t>, Therefore the HI density is sensitive, too, as shown in the right figure. This will affect 21 cm power spectrum. We can see that the HI density dependency on </a:t>
            </a:r>
            <a:r>
              <a:rPr lang="en-US" altLang="zh-CN" b="1" dirty="0" err="1">
                <a:latin typeface="Calibri" panose="020F0502020204030204" pitchFamily="34" charset="0"/>
                <a:cs typeface="Calibri" panose="020F0502020204030204" pitchFamily="34" charset="0"/>
              </a:rPr>
              <a:t>z_re</a:t>
            </a:r>
            <a:r>
              <a:rPr lang="en-US" altLang="zh-CN" b="1" dirty="0">
                <a:latin typeface="Calibri" panose="020F0502020204030204" pitchFamily="34" charset="0"/>
                <a:cs typeface="Calibri" panose="020F0502020204030204" pitchFamily="34" charset="0"/>
              </a:rPr>
              <a:t> is the strongest for CDM and the weakest for the lightest WDM, </a:t>
            </a:r>
            <a:r>
              <a:rPr lang="en-US" altLang="zh-CN" dirty="0"/>
              <a:t>because in WDM models</a:t>
            </a:r>
            <a:r>
              <a:rPr lang="en-US" altLang="zh-CN" b="1"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there are </a:t>
            </a:r>
            <a:r>
              <a:rPr lang="en-US" altLang="zh-CN" b="1" dirty="0">
                <a:latin typeface="Calibri" panose="020F0502020204030204" pitchFamily="34" charset="0"/>
                <a:cs typeface="Calibri" panose="020F0502020204030204" pitchFamily="34" charset="0"/>
              </a:rPr>
              <a:t>fewer low-mass halos</a:t>
            </a:r>
            <a:r>
              <a:rPr lang="en-US" altLang="zh-CN" dirty="0">
                <a:latin typeface="Calibri" panose="020F0502020204030204" pitchFamily="34" charset="0"/>
                <a:cs typeface="Calibri" panose="020F0502020204030204" pitchFamily="34" charset="0"/>
              </a:rPr>
              <a:t> to be affected by reionization.</a:t>
            </a:r>
            <a:endParaRPr lang="en-US" altLang="zh-CN" b="1" dirty="0">
              <a:latin typeface="Calibri" panose="020F0502020204030204" pitchFamily="34" charset="0"/>
              <a:cs typeface="Calibri" panose="020F0502020204030204" pitchFamily="34" charset="0"/>
            </a:endParaRPr>
          </a:p>
        </p:txBody>
      </p:sp>
      <p:sp>
        <p:nvSpPr>
          <p:cNvPr id="4" name="灯片编号占位符 3"/>
          <p:cNvSpPr>
            <a:spLocks noGrp="1"/>
          </p:cNvSpPr>
          <p:nvPr>
            <p:ph type="sldNum" sz="quarter" idx="5"/>
          </p:nvPr>
        </p:nvSpPr>
        <p:spPr/>
        <p:txBody>
          <a:bodyPr/>
          <a:lstStyle/>
          <a:p>
            <a:fld id="{E631689F-7A9C-BC47-AD89-61B02BCEF2FF}" type="slidenum">
              <a:rPr lang="en-US" smtClean="0"/>
              <a:t>8</a:t>
            </a:fld>
            <a:endParaRPr lang="en-US"/>
          </a:p>
        </p:txBody>
      </p:sp>
    </p:spTree>
    <p:extLst>
      <p:ext uri="{BB962C8B-B14F-4D97-AF65-F5344CB8AC3E}">
        <p14:creationId xmlns:p14="http://schemas.microsoft.com/office/powerpoint/2010/main" val="94955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Above discussion only focus on local reionization on small scales. On large scales, reionization is inhomogeneous. </a:t>
            </a:r>
            <a:r>
              <a:rPr lang="en-US" altLang="zh-CN" b="1" dirty="0">
                <a:latin typeface="Calibri" panose="020F0502020204030204" pitchFamily="34" charset="0"/>
                <a:cs typeface="Calibri" panose="020F0502020204030204" pitchFamily="34" charset="0"/>
              </a:rPr>
              <a:t>Different positions </a:t>
            </a:r>
            <a:r>
              <a:rPr lang="en-US" altLang="zh-CN" b="1" dirty="0" err="1">
                <a:latin typeface="Calibri" panose="020F0502020204030204" pitchFamily="34" charset="0"/>
                <a:cs typeface="Calibri" panose="020F0502020204030204" pitchFamily="34" charset="0"/>
              </a:rPr>
              <a:t>reionize</a:t>
            </a:r>
            <a:r>
              <a:rPr lang="en-US" altLang="zh-CN" b="1" dirty="0">
                <a:latin typeface="Calibri" panose="020F0502020204030204" pitchFamily="34" charset="0"/>
                <a:cs typeface="Calibri" panose="020F0502020204030204" pitchFamily="34" charset="0"/>
              </a:rPr>
              <a:t> at different redshifts. And combine with the reionization relics, we can infer that the regions that </a:t>
            </a:r>
            <a:r>
              <a:rPr lang="en-US" altLang="zh-CN" b="1" dirty="0" err="1">
                <a:latin typeface="Calibri" panose="020F0502020204030204" pitchFamily="34" charset="0"/>
                <a:cs typeface="Calibri" panose="020F0502020204030204" pitchFamily="34" charset="0"/>
              </a:rPr>
              <a:t>reionize</a:t>
            </a:r>
            <a:r>
              <a:rPr lang="en-US" altLang="zh-CN" b="1" dirty="0">
                <a:latin typeface="Calibri" panose="020F0502020204030204" pitchFamily="34" charset="0"/>
                <a:cs typeface="Calibri" panose="020F0502020204030204" pitchFamily="34" charset="0"/>
              </a:rPr>
              <a:t> earlier have lower transparency and HI density, and the inverse applies to late </a:t>
            </a:r>
            <a:r>
              <a:rPr lang="en-US" altLang="zh-CN" b="1" dirty="0" err="1">
                <a:latin typeface="Calibri" panose="020F0502020204030204" pitchFamily="34" charset="0"/>
                <a:cs typeface="Calibri" panose="020F0502020204030204" pitchFamily="34" charset="0"/>
              </a:rPr>
              <a:t>reionizaed</a:t>
            </a:r>
            <a:r>
              <a:rPr lang="en-US" altLang="zh-CN" b="1" dirty="0">
                <a:latin typeface="Calibri" panose="020F0502020204030204" pitchFamily="34" charset="0"/>
                <a:cs typeface="Calibri" panose="020F0502020204030204" pitchFamily="34" charset="0"/>
              </a:rPr>
              <a:t> regions. This leads to fluctuations of </a:t>
            </a:r>
            <a:r>
              <a:rPr lang="en-US" altLang="zh-CN" sz="1200" b="1" dirty="0">
                <a:latin typeface="Calibri" panose="020F0502020204030204" pitchFamily="34" charset="0"/>
                <a:cs typeface="Calibri" panose="020F0502020204030204" pitchFamily="34" charset="0"/>
              </a:rPr>
              <a:t>transparency and HI density on ionized bubble scales, therefore producing large-scale signals in the power spectrum.</a:t>
            </a:r>
            <a:endParaRPr lang="en-US" dirty="0"/>
          </a:p>
        </p:txBody>
      </p:sp>
      <p:sp>
        <p:nvSpPr>
          <p:cNvPr id="4" name="灯片编号占位符 3"/>
          <p:cNvSpPr>
            <a:spLocks noGrp="1"/>
          </p:cNvSpPr>
          <p:nvPr>
            <p:ph type="sldNum" sz="quarter" idx="5"/>
          </p:nvPr>
        </p:nvSpPr>
        <p:spPr/>
        <p:txBody>
          <a:bodyPr/>
          <a:lstStyle/>
          <a:p>
            <a:fld id="{E01FC8C3-2987-7B4E-8768-3ADF0524C0E3}" type="slidenum">
              <a:rPr lang="en-US" smtClean="0"/>
              <a:t>9</a:t>
            </a:fld>
            <a:endParaRPr lang="en-US"/>
          </a:p>
        </p:txBody>
      </p:sp>
    </p:spTree>
    <p:extLst>
      <p:ext uri="{BB962C8B-B14F-4D97-AF65-F5344CB8AC3E}">
        <p14:creationId xmlns:p14="http://schemas.microsoft.com/office/powerpoint/2010/main" val="1380505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slide shows our main result. The left column is </a:t>
            </a:r>
            <a:r>
              <a:rPr lang="en-US" dirty="0" err="1"/>
              <a:t>lya</a:t>
            </a:r>
            <a:r>
              <a:rPr lang="en-US" dirty="0"/>
              <a:t> forest power spectrum, and the right column is the 21cm power spectrum. The colored lines are power spectrum after considering reionization relics in different DM models. The power spectrum can differentiate DM models on large scales, k&lt;0.4. And the fractional difference between WDM and CDM  PS can reach about 20%, for the lightest model we consider, 3keV.</a:t>
            </a:r>
          </a:p>
        </p:txBody>
      </p:sp>
      <p:sp>
        <p:nvSpPr>
          <p:cNvPr id="4" name="灯片编号占位符 3"/>
          <p:cNvSpPr>
            <a:spLocks noGrp="1"/>
          </p:cNvSpPr>
          <p:nvPr>
            <p:ph type="sldNum" sz="quarter" idx="5"/>
          </p:nvPr>
        </p:nvSpPr>
        <p:spPr/>
        <p:txBody>
          <a:bodyPr/>
          <a:lstStyle/>
          <a:p>
            <a:fld id="{E01FC8C3-2987-7B4E-8768-3ADF0524C0E3}" type="slidenum">
              <a:rPr lang="en-US" smtClean="0"/>
              <a:t>10</a:t>
            </a:fld>
            <a:endParaRPr lang="en-US"/>
          </a:p>
        </p:txBody>
      </p:sp>
    </p:spTree>
    <p:extLst>
      <p:ext uri="{BB962C8B-B14F-4D97-AF65-F5344CB8AC3E}">
        <p14:creationId xmlns:p14="http://schemas.microsoft.com/office/powerpoint/2010/main" val="3724501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E595D0-538F-D446-9ECB-1132F9178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218A2233-FF3D-8944-9CE6-A43C64071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41E89E12-C93B-1747-A039-7DD79EAF9731}"/>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5" name="页脚占位符 4">
            <a:extLst>
              <a:ext uri="{FF2B5EF4-FFF2-40B4-BE49-F238E27FC236}">
                <a16:creationId xmlns:a16="http://schemas.microsoft.com/office/drawing/2014/main" id="{83E2914D-66F5-C64D-89B7-967BB4322171}"/>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9666DE19-DD93-3042-8C02-E165B961053F}"/>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83529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9266E7-CF26-D546-A005-1ADF93FE856E}"/>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1CC1E6DB-0307-6F41-A605-C30F4F4092D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7B2EE61D-C890-A547-A43F-92C3B0E7FE7C}"/>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5" name="页脚占位符 4">
            <a:extLst>
              <a:ext uri="{FF2B5EF4-FFF2-40B4-BE49-F238E27FC236}">
                <a16:creationId xmlns:a16="http://schemas.microsoft.com/office/drawing/2014/main" id="{9D550B3F-3286-4840-ABDC-4CE81E786038}"/>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70FE38E5-3A86-7F4C-9401-897CEF1411F4}"/>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146026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FD7AA1-5548-634E-AAD3-B0D53304317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C8C5C8F1-8E3A-2244-A178-5FCAB7E9EA7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7BD5599E-8700-2E40-BB76-9DDA70BB92AD}"/>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5" name="页脚占位符 4">
            <a:extLst>
              <a:ext uri="{FF2B5EF4-FFF2-40B4-BE49-F238E27FC236}">
                <a16:creationId xmlns:a16="http://schemas.microsoft.com/office/drawing/2014/main" id="{2D00F8C9-27F0-6E49-A7E5-C0AA8D11FCC4}"/>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A04D907E-22EB-BD44-9302-263FDE448492}"/>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169574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09A5A-4765-7F41-9E93-7EC61AECCA5A}"/>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7463E191-6E6F-8144-8CDE-F35A4A4AA63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A6F297F7-670D-F144-B86B-672F9E8E4694}"/>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5" name="页脚占位符 4">
            <a:extLst>
              <a:ext uri="{FF2B5EF4-FFF2-40B4-BE49-F238E27FC236}">
                <a16:creationId xmlns:a16="http://schemas.microsoft.com/office/drawing/2014/main" id="{91ABB9A6-4BBD-3645-891E-6BABD6ADD07A}"/>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4863713F-C643-1F45-AA6D-83BEB2C2A9E0}"/>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4100827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5E2B95-4104-E84E-B8BC-A59E9823E2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23EB0BDC-7EF5-9C4A-AFF1-572BB204CA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3E1B60-461A-C34A-993E-B3A011649835}"/>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5" name="页脚占位符 4">
            <a:extLst>
              <a:ext uri="{FF2B5EF4-FFF2-40B4-BE49-F238E27FC236}">
                <a16:creationId xmlns:a16="http://schemas.microsoft.com/office/drawing/2014/main" id="{59549C9F-1C06-5E43-ADB9-50F4E7464BC2}"/>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B9D03C3B-8766-B84C-9D2B-3ECD3437570B}"/>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3435092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E4D61-A61C-E146-80A6-EBB35385FF95}"/>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0A12F902-FBE8-AC43-B266-17CC12D21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F25D27D7-5DCF-2143-9A20-E28D5D849BC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C9118AB3-E03F-0948-BD99-0438C27210DE}"/>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6" name="页脚占位符 5">
            <a:extLst>
              <a:ext uri="{FF2B5EF4-FFF2-40B4-BE49-F238E27FC236}">
                <a16:creationId xmlns:a16="http://schemas.microsoft.com/office/drawing/2014/main" id="{C6E768D1-75EA-9845-B0A4-B9D413FAF581}"/>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5D7B8717-F6C6-3144-BCFA-0DE5FFB00BCA}"/>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76469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A065C3-89B7-DE45-8E04-2EA97CE6B169}"/>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B3C9DF74-5FBA-F24B-907D-BAFE3B5FB5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116BED-7642-C84B-ADE8-122AB44C39C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78356AB4-50A3-6748-86B8-D3ADC7C32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18C0B32-BCEF-0D47-B7AE-5C162773BE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2B291B9E-B21D-A149-95AD-DEBE855F8E59}"/>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8" name="页脚占位符 7">
            <a:extLst>
              <a:ext uri="{FF2B5EF4-FFF2-40B4-BE49-F238E27FC236}">
                <a16:creationId xmlns:a16="http://schemas.microsoft.com/office/drawing/2014/main" id="{CA553BBA-4959-0C4D-B13F-42BCE690A01E}"/>
              </a:ext>
            </a:extLst>
          </p:cNvPr>
          <p:cNvSpPr>
            <a:spLocks noGrp="1"/>
          </p:cNvSpPr>
          <p:nvPr>
            <p:ph type="ftr" sz="quarter" idx="11"/>
          </p:nvPr>
        </p:nvSpPr>
        <p:spPr/>
        <p:txBody>
          <a:bodyPr/>
          <a:lstStyle/>
          <a:p>
            <a:endParaRPr lang="en-US"/>
          </a:p>
        </p:txBody>
      </p:sp>
      <p:sp>
        <p:nvSpPr>
          <p:cNvPr id="9" name="灯片编号占位符 8">
            <a:extLst>
              <a:ext uri="{FF2B5EF4-FFF2-40B4-BE49-F238E27FC236}">
                <a16:creationId xmlns:a16="http://schemas.microsoft.com/office/drawing/2014/main" id="{501CDABE-A925-7440-B83C-13EAF8257C51}"/>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363460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8C1F7-842E-8042-8016-19E47A77B0AC}"/>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5F9114B4-3651-EC45-B098-77A8B78D8E0A}"/>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4" name="页脚占位符 3">
            <a:extLst>
              <a:ext uri="{FF2B5EF4-FFF2-40B4-BE49-F238E27FC236}">
                <a16:creationId xmlns:a16="http://schemas.microsoft.com/office/drawing/2014/main" id="{798FA031-43BC-C94A-B837-B52819627319}"/>
              </a:ext>
            </a:extLst>
          </p:cNvPr>
          <p:cNvSpPr>
            <a:spLocks noGrp="1"/>
          </p:cNvSpPr>
          <p:nvPr>
            <p:ph type="ftr" sz="quarter" idx="11"/>
          </p:nvPr>
        </p:nvSpPr>
        <p:spPr/>
        <p:txBody>
          <a:bodyPr/>
          <a:lstStyle/>
          <a:p>
            <a:endParaRPr lang="en-US"/>
          </a:p>
        </p:txBody>
      </p:sp>
      <p:sp>
        <p:nvSpPr>
          <p:cNvPr id="5" name="灯片编号占位符 4">
            <a:extLst>
              <a:ext uri="{FF2B5EF4-FFF2-40B4-BE49-F238E27FC236}">
                <a16:creationId xmlns:a16="http://schemas.microsoft.com/office/drawing/2014/main" id="{6985F262-4D77-CC45-B62B-7F4203355E8A}"/>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109880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DD40D5B-EFCB-5748-A616-CE9713FA2011}"/>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3" name="页脚占位符 2">
            <a:extLst>
              <a:ext uri="{FF2B5EF4-FFF2-40B4-BE49-F238E27FC236}">
                <a16:creationId xmlns:a16="http://schemas.microsoft.com/office/drawing/2014/main" id="{A175E33F-8B38-464C-8B30-AB53FB9E02BE}"/>
              </a:ext>
            </a:extLst>
          </p:cNvPr>
          <p:cNvSpPr>
            <a:spLocks noGrp="1"/>
          </p:cNvSpPr>
          <p:nvPr>
            <p:ph type="ftr" sz="quarter" idx="11"/>
          </p:nvPr>
        </p:nvSpPr>
        <p:spPr/>
        <p:txBody>
          <a:bodyPr/>
          <a:lstStyle/>
          <a:p>
            <a:endParaRPr lang="en-US"/>
          </a:p>
        </p:txBody>
      </p:sp>
      <p:sp>
        <p:nvSpPr>
          <p:cNvPr id="4" name="灯片编号占位符 3">
            <a:extLst>
              <a:ext uri="{FF2B5EF4-FFF2-40B4-BE49-F238E27FC236}">
                <a16:creationId xmlns:a16="http://schemas.microsoft.com/office/drawing/2014/main" id="{6DC45DAC-DB9F-2C47-80EB-2DDCCE30A552}"/>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224655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1B2F9-F18B-2C41-8454-CD0B1DD91F8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1A7413ED-4008-4C41-89CB-D8DD912E5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7C16CE0C-341C-D841-BCC1-F43BCEEEC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63602D-B7AB-194D-8F19-E316E6BD26C2}"/>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6" name="页脚占位符 5">
            <a:extLst>
              <a:ext uri="{FF2B5EF4-FFF2-40B4-BE49-F238E27FC236}">
                <a16:creationId xmlns:a16="http://schemas.microsoft.com/office/drawing/2014/main" id="{1A6AE5AF-CB7E-5442-B47B-158958130772}"/>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2C508C2A-D704-0446-A999-BDA2F7EB60AF}"/>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424187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91B465-4034-424B-AFD2-CAD8AF64EE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4445BDB2-58D7-7B4D-B8A6-61A2D77B0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E112F98D-7244-154D-978E-CEC6E90C4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111B81-8476-134D-88FD-38913DB6E852}"/>
              </a:ext>
            </a:extLst>
          </p:cNvPr>
          <p:cNvSpPr>
            <a:spLocks noGrp="1"/>
          </p:cNvSpPr>
          <p:nvPr>
            <p:ph type="dt" sz="half" idx="10"/>
          </p:nvPr>
        </p:nvSpPr>
        <p:spPr/>
        <p:txBody>
          <a:bodyPr/>
          <a:lstStyle/>
          <a:p>
            <a:fld id="{0E178BD6-08BF-3549-B841-C51AE96B3695}" type="datetimeFigureOut">
              <a:rPr lang="en-US" smtClean="0"/>
              <a:t>7/15/24</a:t>
            </a:fld>
            <a:endParaRPr lang="en-US"/>
          </a:p>
        </p:txBody>
      </p:sp>
      <p:sp>
        <p:nvSpPr>
          <p:cNvPr id="6" name="页脚占位符 5">
            <a:extLst>
              <a:ext uri="{FF2B5EF4-FFF2-40B4-BE49-F238E27FC236}">
                <a16:creationId xmlns:a16="http://schemas.microsoft.com/office/drawing/2014/main" id="{44137F0D-7503-EF42-9B83-A01351A24BC1}"/>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BC134B17-8A94-9441-B709-6ED6B379FE69}"/>
              </a:ext>
            </a:extLst>
          </p:cNvPr>
          <p:cNvSpPr>
            <a:spLocks noGrp="1"/>
          </p:cNvSpPr>
          <p:nvPr>
            <p:ph type="sldNum" sz="quarter" idx="12"/>
          </p:nvPr>
        </p:nvSpPr>
        <p:spPr/>
        <p:txBody>
          <a:bodyPr/>
          <a:lstStyle/>
          <a:p>
            <a:fld id="{FA5356A2-3CEE-984E-9ECC-1C5B28111CA2}" type="slidenum">
              <a:rPr lang="en-US" smtClean="0"/>
              <a:t>‹#›</a:t>
            </a:fld>
            <a:endParaRPr lang="en-US"/>
          </a:p>
        </p:txBody>
      </p:sp>
    </p:spTree>
    <p:extLst>
      <p:ext uri="{BB962C8B-B14F-4D97-AF65-F5344CB8AC3E}">
        <p14:creationId xmlns:p14="http://schemas.microsoft.com/office/powerpoint/2010/main" val="10717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28391F-29FB-EF40-B77B-947DB3356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1BFE81D3-3E98-034F-BA34-F49D82A55C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AC6E0E1F-6CBC-994C-9411-54FC4D136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78BD6-08BF-3549-B841-C51AE96B3695}" type="datetimeFigureOut">
              <a:rPr lang="en-US" smtClean="0"/>
              <a:t>7/15/24</a:t>
            </a:fld>
            <a:endParaRPr lang="en-US"/>
          </a:p>
        </p:txBody>
      </p:sp>
      <p:sp>
        <p:nvSpPr>
          <p:cNvPr id="5" name="页脚占位符 4">
            <a:extLst>
              <a:ext uri="{FF2B5EF4-FFF2-40B4-BE49-F238E27FC236}">
                <a16:creationId xmlns:a16="http://schemas.microsoft.com/office/drawing/2014/main" id="{704FB84C-303E-7944-8C5B-1D77795299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8F84D573-B3B5-774C-B1D9-5DE878E3AE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356A2-3CEE-984E-9ECC-1C5B28111CA2}" type="slidenum">
              <a:rPr lang="en-US" smtClean="0"/>
              <a:t>‹#›</a:t>
            </a:fld>
            <a:endParaRPr lang="en-US"/>
          </a:p>
        </p:txBody>
      </p:sp>
    </p:spTree>
    <p:extLst>
      <p:ext uri="{BB962C8B-B14F-4D97-AF65-F5344CB8AC3E}">
        <p14:creationId xmlns:p14="http://schemas.microsoft.com/office/powerpoint/2010/main" val="107562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NUL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NULL"/><Relationship Id="rId12" Type="http://schemas.openxmlformats.org/officeDocument/2006/relationships/image" Target="../media/image37.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NULL"/><Relationship Id="rId10" Type="http://schemas.openxmlformats.org/officeDocument/2006/relationships/image" Target="../media/image35.png"/><Relationship Id="rId4" Type="http://schemas.openxmlformats.org/officeDocument/2006/relationships/image" Target="NULL"/><Relationship Id="rId9" Type="http://schemas.openxmlformats.org/officeDocument/2006/relationships/image" Target="../media/image34.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12">
            <a:extLst>
              <a:ext uri="{FF2B5EF4-FFF2-40B4-BE49-F238E27FC236}">
                <a16:creationId xmlns:a16="http://schemas.microsoft.com/office/drawing/2014/main" id="{B33F65A0-67F8-554B-851B-30F83DFDE206}"/>
              </a:ext>
            </a:extLst>
          </p:cNvPr>
          <p:cNvCxnSpPr/>
          <p:nvPr/>
        </p:nvCxnSpPr>
        <p:spPr>
          <a:xfrm>
            <a:off x="2231351" y="2543013"/>
            <a:ext cx="7938111" cy="0"/>
          </a:xfrm>
          <a:prstGeom prst="line">
            <a:avLst/>
          </a:prstGeom>
          <a:ln w="28575">
            <a:solidFill>
              <a:srgbClr val="660874">
                <a:alpha val="51000"/>
              </a:srgbClr>
            </a:solidFill>
          </a:ln>
        </p:spPr>
        <p:style>
          <a:lnRef idx="1">
            <a:schemeClr val="accent1"/>
          </a:lnRef>
          <a:fillRef idx="0">
            <a:schemeClr val="accent1"/>
          </a:fillRef>
          <a:effectRef idx="0">
            <a:schemeClr val="accent1"/>
          </a:effectRef>
          <a:fontRef idx="minor">
            <a:schemeClr val="tx1"/>
          </a:fontRef>
        </p:style>
      </p:cxnSp>
      <p:pic>
        <p:nvPicPr>
          <p:cNvPr id="10" name="图片 9" descr="建筑的设计&#10;&#10;描述已自动生成">
            <a:extLst>
              <a:ext uri="{FF2B5EF4-FFF2-40B4-BE49-F238E27FC236}">
                <a16:creationId xmlns:a16="http://schemas.microsoft.com/office/drawing/2014/main" id="{0ED6DF6D-C5C4-6D4D-AC1E-7F289AD948F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6978048" y="3076575"/>
            <a:ext cx="5635327" cy="3781425"/>
          </a:xfrm>
          <a:prstGeom prst="rect">
            <a:avLst/>
          </a:prstGeom>
        </p:spPr>
      </p:pic>
      <p:sp>
        <p:nvSpPr>
          <p:cNvPr id="11" name="矩形 10">
            <a:extLst>
              <a:ext uri="{FF2B5EF4-FFF2-40B4-BE49-F238E27FC236}">
                <a16:creationId xmlns:a16="http://schemas.microsoft.com/office/drawing/2014/main" id="{CB020982-FBE3-3740-9C86-EEC3FB270B9C}"/>
              </a:ext>
            </a:extLst>
          </p:cNvPr>
          <p:cNvSpPr/>
          <p:nvPr/>
        </p:nvSpPr>
        <p:spPr>
          <a:xfrm>
            <a:off x="0" y="6764948"/>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A0F345FB-26EF-2B4F-8B9C-B413D1B2E094}"/>
              </a:ext>
            </a:extLst>
          </p:cNvPr>
          <p:cNvSpPr txBox="1"/>
          <p:nvPr/>
        </p:nvSpPr>
        <p:spPr>
          <a:xfrm>
            <a:off x="2492512" y="1233744"/>
            <a:ext cx="7415784" cy="1200329"/>
          </a:xfrm>
          <a:prstGeom prst="rect">
            <a:avLst/>
          </a:prstGeom>
          <a:noFill/>
        </p:spPr>
        <p:txBody>
          <a:bodyPr wrap="square" rtlCol="0">
            <a:spAutoFit/>
          </a:bodyPr>
          <a:lstStyle/>
          <a:p>
            <a:pPr algn="ctr"/>
            <a:r>
              <a:rPr lang="de-DE" altLang="zh-CN" sz="3600" b="1" i="0" dirty="0" err="1">
                <a:effectLst/>
                <a:latin typeface="Calibri" panose="020F0502020204030204" pitchFamily="34" charset="0"/>
                <a:cs typeface="Calibri" panose="020F0502020204030204" pitchFamily="34" charset="0"/>
              </a:rPr>
              <a:t>Unveiling</a:t>
            </a:r>
            <a:r>
              <a:rPr lang="de-DE" altLang="zh-CN" sz="3600" b="1" i="0" dirty="0">
                <a:effectLst/>
                <a:latin typeface="Calibri" panose="020F0502020204030204" pitchFamily="34" charset="0"/>
                <a:cs typeface="Calibri" panose="020F0502020204030204" pitchFamily="34" charset="0"/>
              </a:rPr>
              <a:t> </a:t>
            </a:r>
            <a:r>
              <a:rPr lang="de-DE" altLang="zh-CN" sz="3600" b="1" i="0" dirty="0" err="1">
                <a:effectLst/>
                <a:latin typeface="Calibri" panose="020F0502020204030204" pitchFamily="34" charset="0"/>
                <a:cs typeface="Calibri" panose="020F0502020204030204" pitchFamily="34" charset="0"/>
              </a:rPr>
              <a:t>the</a:t>
            </a:r>
            <a:r>
              <a:rPr lang="de-DE" altLang="zh-CN" sz="3600" b="1" i="0" dirty="0">
                <a:effectLst/>
                <a:latin typeface="Calibri" panose="020F0502020204030204" pitchFamily="34" charset="0"/>
                <a:cs typeface="Calibri" panose="020F0502020204030204" pitchFamily="34" charset="0"/>
              </a:rPr>
              <a:t> </a:t>
            </a:r>
            <a:r>
              <a:rPr lang="de-DE" altLang="zh-CN" sz="3600" b="1" i="0" dirty="0" err="1">
                <a:effectLst/>
                <a:latin typeface="Calibri" panose="020F0502020204030204" pitchFamily="34" charset="0"/>
                <a:cs typeface="Calibri" panose="020F0502020204030204" pitchFamily="34" charset="0"/>
              </a:rPr>
              <a:t>dark</a:t>
            </a:r>
            <a:r>
              <a:rPr lang="de-DE" altLang="zh-CN" sz="3600" b="1" i="0" dirty="0">
                <a:effectLst/>
                <a:latin typeface="Calibri" panose="020F0502020204030204" pitchFamily="34" charset="0"/>
                <a:cs typeface="Calibri" panose="020F0502020204030204" pitchFamily="34" charset="0"/>
              </a:rPr>
              <a:t> matter </a:t>
            </a:r>
            <a:r>
              <a:rPr lang="de-DE" altLang="zh-CN" sz="3600" b="1" i="0" dirty="0" err="1">
                <a:effectLst/>
                <a:latin typeface="Calibri" panose="020F0502020204030204" pitchFamily="34" charset="0"/>
                <a:cs typeface="Calibri" panose="020F0502020204030204" pitchFamily="34" charset="0"/>
              </a:rPr>
              <a:t>nature</a:t>
            </a:r>
            <a:r>
              <a:rPr lang="de-DE" altLang="zh-CN" sz="3600" b="1" i="0" dirty="0">
                <a:effectLst/>
                <a:latin typeface="Calibri" panose="020F0502020204030204" pitchFamily="34" charset="0"/>
                <a:cs typeface="Calibri" panose="020F0502020204030204" pitchFamily="34" charset="0"/>
              </a:rPr>
              <a:t> </a:t>
            </a:r>
            <a:r>
              <a:rPr lang="de-DE" altLang="zh-CN" sz="3600" b="1" i="0" dirty="0" err="1">
                <a:effectLst/>
                <a:latin typeface="Calibri" panose="020F0502020204030204" pitchFamily="34" charset="0"/>
                <a:cs typeface="Calibri" panose="020F0502020204030204" pitchFamily="34" charset="0"/>
              </a:rPr>
              <a:t>with</a:t>
            </a:r>
            <a:br>
              <a:rPr lang="de-DE" altLang="zh-CN" sz="3600" b="1" dirty="0">
                <a:latin typeface="Calibri" panose="020F0502020204030204" pitchFamily="34" charset="0"/>
                <a:cs typeface="Calibri" panose="020F0502020204030204" pitchFamily="34" charset="0"/>
              </a:rPr>
            </a:br>
            <a:r>
              <a:rPr lang="de-DE" altLang="zh-CN" sz="3600" b="1" i="0" dirty="0" err="1">
                <a:effectLst/>
                <a:latin typeface="Calibri" panose="020F0502020204030204" pitchFamily="34" charset="0"/>
                <a:cs typeface="Calibri" panose="020F0502020204030204" pitchFamily="34" charset="0"/>
              </a:rPr>
              <a:t>reionization</a:t>
            </a:r>
            <a:r>
              <a:rPr lang="de-DE" altLang="zh-CN" sz="3600" b="1" i="0" dirty="0">
                <a:effectLst/>
                <a:latin typeface="Calibri" panose="020F0502020204030204" pitchFamily="34" charset="0"/>
                <a:cs typeface="Calibri" panose="020F0502020204030204" pitchFamily="34" charset="0"/>
              </a:rPr>
              <a:t> </a:t>
            </a:r>
            <a:r>
              <a:rPr lang="de-DE" altLang="zh-CN" sz="3600" b="1" i="0" dirty="0" err="1">
                <a:effectLst/>
                <a:latin typeface="Calibri" panose="020F0502020204030204" pitchFamily="34" charset="0"/>
                <a:cs typeface="Calibri" panose="020F0502020204030204" pitchFamily="34" charset="0"/>
              </a:rPr>
              <a:t>relics</a:t>
            </a:r>
            <a:endParaRPr lang="en-US" altLang="zh-CN" sz="3600" b="1"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5CD688A0-1787-984B-9EDA-ED0BAA67177C}"/>
              </a:ext>
            </a:extLst>
          </p:cNvPr>
          <p:cNvSpPr txBox="1"/>
          <p:nvPr/>
        </p:nvSpPr>
        <p:spPr>
          <a:xfrm>
            <a:off x="3325675" y="2699724"/>
            <a:ext cx="5749459" cy="1019638"/>
          </a:xfrm>
          <a:prstGeom prst="rect">
            <a:avLst/>
          </a:prstGeom>
          <a:noFill/>
        </p:spPr>
        <p:txBody>
          <a:bodyPr wrap="square" rtlCol="0">
            <a:spAutoFit/>
          </a:bodyPr>
          <a:lstStyle/>
          <a:p>
            <a:pPr algn="ctr">
              <a:lnSpc>
                <a:spcPct val="150000"/>
              </a:lnSpc>
            </a:pPr>
            <a:r>
              <a:rPr kumimoji="1" lang="en-US" altLang="zh-CN" sz="2400" b="1" dirty="0">
                <a:latin typeface="Calibri" panose="020F0502020204030204" pitchFamily="34" charset="0"/>
                <a:cs typeface="Calibri" panose="020F0502020204030204" pitchFamily="34" charset="0"/>
              </a:rPr>
              <a:t>Yao Zhang</a:t>
            </a:r>
          </a:p>
          <a:p>
            <a:pPr algn="ctr">
              <a:lnSpc>
                <a:spcPct val="150000"/>
              </a:lnSpc>
            </a:pPr>
            <a:r>
              <a:rPr kumimoji="1" lang="en-US" altLang="zh-CN" b="1" dirty="0">
                <a:latin typeface="Calibri" panose="020F0502020204030204" pitchFamily="34" charset="0"/>
                <a:cs typeface="Calibri" panose="020F0502020204030204" pitchFamily="34" charset="0"/>
              </a:rPr>
              <a:t>Department of Astronomy, Tsinghua University</a:t>
            </a:r>
          </a:p>
        </p:txBody>
      </p:sp>
      <p:pic>
        <p:nvPicPr>
          <p:cNvPr id="14" name="图片 13">
            <a:extLst>
              <a:ext uri="{FF2B5EF4-FFF2-40B4-BE49-F238E27FC236}">
                <a16:creationId xmlns:a16="http://schemas.microsoft.com/office/drawing/2014/main" id="{6C8EA794-4140-3840-9D15-593B231CB86B}"/>
              </a:ext>
            </a:extLst>
          </p:cNvPr>
          <p:cNvPicPr>
            <a:picLocks noChangeAspect="1"/>
          </p:cNvPicPr>
          <p:nvPr/>
        </p:nvPicPr>
        <p:blipFill>
          <a:blip r:embed="rId3"/>
          <a:stretch>
            <a:fillRect/>
          </a:stretch>
        </p:blipFill>
        <p:spPr>
          <a:xfrm>
            <a:off x="9053388" y="123725"/>
            <a:ext cx="3103697" cy="749622"/>
          </a:xfrm>
          <a:prstGeom prst="rect">
            <a:avLst/>
          </a:prstGeom>
        </p:spPr>
      </p:pic>
      <p:sp>
        <p:nvSpPr>
          <p:cNvPr id="15" name="文本框 14">
            <a:extLst>
              <a:ext uri="{FF2B5EF4-FFF2-40B4-BE49-F238E27FC236}">
                <a16:creationId xmlns:a16="http://schemas.microsoft.com/office/drawing/2014/main" id="{155A1497-A00C-924C-9040-C70F6AE2AB8F}"/>
              </a:ext>
            </a:extLst>
          </p:cNvPr>
          <p:cNvSpPr txBox="1"/>
          <p:nvPr/>
        </p:nvSpPr>
        <p:spPr>
          <a:xfrm>
            <a:off x="3852051" y="4233963"/>
            <a:ext cx="5749459" cy="1623842"/>
          </a:xfrm>
          <a:prstGeom prst="rect">
            <a:avLst/>
          </a:prstGeom>
          <a:noFill/>
        </p:spPr>
        <p:txBody>
          <a:bodyPr wrap="square">
            <a:spAutoFit/>
          </a:bodyPr>
          <a:lstStyle/>
          <a:p>
            <a:pPr>
              <a:lnSpc>
                <a:spcPct val="150000"/>
              </a:lnSpc>
            </a:pPr>
            <a:r>
              <a:rPr kumimoji="1" lang="en-US" altLang="zh-CN" sz="1600" b="1" dirty="0">
                <a:latin typeface="Calibri" panose="020F0502020204030204" pitchFamily="34" charset="0"/>
                <a:cs typeface="Calibri" panose="020F0502020204030204" pitchFamily="34" charset="0"/>
              </a:rPr>
              <a:t>Collaborators:</a:t>
            </a:r>
          </a:p>
          <a:p>
            <a:pPr>
              <a:lnSpc>
                <a:spcPct val="120000"/>
              </a:lnSpc>
            </a:pPr>
            <a:r>
              <a:rPr lang="es-ES" altLang="zh-CN" sz="1600" b="1" kern="100" dirty="0">
                <a:effectLst/>
                <a:latin typeface="Calibri" panose="020F0502020204030204" pitchFamily="34" charset="0"/>
                <a:ea typeface="黑体" panose="02010609060101010101" pitchFamily="49" charset="-122"/>
                <a:cs typeface="Calibri" panose="020F0502020204030204" pitchFamily="34" charset="0"/>
              </a:rPr>
              <a:t>Catalina Morales-Gutiérrez (</a:t>
            </a:r>
            <a:r>
              <a:rPr lang="es-ES" altLang="zh-CN" sz="1600" b="1" kern="100" dirty="0" err="1">
                <a:effectLst/>
                <a:latin typeface="Calibri" panose="020F0502020204030204" pitchFamily="34" charset="0"/>
                <a:ea typeface="黑体" panose="02010609060101010101" pitchFamily="49" charset="-122"/>
                <a:cs typeface="Calibri" panose="020F0502020204030204" pitchFamily="34" charset="0"/>
              </a:rPr>
              <a:t>University</a:t>
            </a:r>
            <a:r>
              <a:rPr lang="es-ES" altLang="zh-CN" sz="1600" b="1" kern="100" dirty="0">
                <a:effectLst/>
                <a:latin typeface="Calibri" panose="020F0502020204030204" pitchFamily="34" charset="0"/>
                <a:ea typeface="黑体" panose="02010609060101010101" pitchFamily="49" charset="-122"/>
                <a:cs typeface="Calibri" panose="020F0502020204030204" pitchFamily="34" charset="0"/>
              </a:rPr>
              <a:t> of Costa Rica)</a:t>
            </a:r>
            <a:r>
              <a:rPr lang="en-US" altLang="zh-CN" sz="1600" b="1" kern="100" dirty="0">
                <a:latin typeface="Calibri" panose="020F0502020204030204" pitchFamily="34" charset="0"/>
                <a:ea typeface="黑体" panose="02010609060101010101" pitchFamily="49" charset="-122"/>
                <a:cs typeface="Calibri" panose="020F0502020204030204" pitchFamily="34" charset="0"/>
              </a:rPr>
              <a:t>,</a:t>
            </a:r>
            <a:endParaRPr lang="en-US" altLang="zh-CN" sz="1600" b="1" kern="100" dirty="0">
              <a:effectLst/>
              <a:latin typeface="Calibri" panose="020F0502020204030204" pitchFamily="34" charset="0"/>
              <a:ea typeface="黑体" panose="02010609060101010101" pitchFamily="49" charset="-122"/>
              <a:cs typeface="Calibri" panose="020F0502020204030204" pitchFamily="34" charset="0"/>
            </a:endParaRPr>
          </a:p>
          <a:p>
            <a:pPr>
              <a:lnSpc>
                <a:spcPct val="120000"/>
              </a:lnSpc>
            </a:pPr>
            <a:r>
              <a:rPr lang="es-ES" altLang="zh-CN" sz="1600" b="1" kern="100" dirty="0">
                <a:effectLst/>
                <a:latin typeface="Calibri" panose="020F0502020204030204" pitchFamily="34" charset="0"/>
                <a:ea typeface="宋体" panose="02010600030101010101" pitchFamily="2" charset="-122"/>
                <a:cs typeface="Calibri" panose="020F0502020204030204" pitchFamily="34" charset="0"/>
              </a:rPr>
              <a:t>Paulo Montero-Camacho (</a:t>
            </a:r>
            <a:r>
              <a:rPr lang="es-ES" altLang="zh-CN" sz="1600" b="1" kern="100" dirty="0" err="1">
                <a:effectLst/>
                <a:latin typeface="Calibri" panose="020F0502020204030204" pitchFamily="34" charset="0"/>
                <a:ea typeface="宋体" panose="02010600030101010101" pitchFamily="2" charset="-122"/>
                <a:cs typeface="Calibri" panose="020F0502020204030204" pitchFamily="34" charset="0"/>
              </a:rPr>
              <a:t>Peng</a:t>
            </a:r>
            <a:r>
              <a:rPr lang="es-ES" altLang="zh-CN" sz="1600" b="1" kern="100" dirty="0">
                <a:effectLst/>
                <a:latin typeface="Calibri" panose="020F0502020204030204" pitchFamily="34" charset="0"/>
                <a:ea typeface="宋体" panose="02010600030101010101" pitchFamily="2" charset="-122"/>
                <a:cs typeface="Calibri" panose="020F0502020204030204" pitchFamily="34" charset="0"/>
              </a:rPr>
              <a:t> </a:t>
            </a:r>
            <a:r>
              <a:rPr lang="es-ES" altLang="zh-CN" sz="1600" b="1" kern="100" dirty="0" err="1">
                <a:effectLst/>
                <a:latin typeface="Calibri" panose="020F0502020204030204" pitchFamily="34" charset="0"/>
                <a:ea typeface="宋体" panose="02010600030101010101" pitchFamily="2" charset="-122"/>
                <a:cs typeface="Calibri" panose="020F0502020204030204" pitchFamily="34" charset="0"/>
              </a:rPr>
              <a:t>Cheng</a:t>
            </a:r>
            <a:r>
              <a:rPr lang="es-ES" altLang="zh-CN" sz="1600" b="1" kern="100" dirty="0">
                <a:effectLst/>
                <a:latin typeface="Calibri" panose="020F0502020204030204" pitchFamily="34" charset="0"/>
                <a:ea typeface="宋体" panose="02010600030101010101" pitchFamily="2" charset="-122"/>
                <a:cs typeface="Calibri" panose="020F0502020204030204" pitchFamily="34" charset="0"/>
              </a:rPr>
              <a:t> </a:t>
            </a:r>
            <a:r>
              <a:rPr lang="es-ES" altLang="zh-CN" sz="1600" b="1" kern="100" dirty="0" err="1">
                <a:effectLst/>
                <a:latin typeface="Calibri" panose="020F0502020204030204" pitchFamily="34" charset="0"/>
                <a:ea typeface="宋体" panose="02010600030101010101" pitchFamily="2" charset="-122"/>
                <a:cs typeface="Calibri" panose="020F0502020204030204" pitchFamily="34" charset="0"/>
              </a:rPr>
              <a:t>Laboratory</a:t>
            </a:r>
            <a:r>
              <a:rPr lang="es-ES" altLang="zh-CN" sz="1600" b="1" kern="100" dirty="0">
                <a:effectLst/>
                <a:latin typeface="Calibri" panose="020F0502020204030204" pitchFamily="34" charset="0"/>
                <a:ea typeface="宋体" panose="02010600030101010101" pitchFamily="2" charset="-122"/>
                <a:cs typeface="Calibri" panose="020F0502020204030204" pitchFamily="34" charset="0"/>
              </a:rPr>
              <a:t>),</a:t>
            </a:r>
          </a:p>
          <a:p>
            <a:pPr>
              <a:lnSpc>
                <a:spcPct val="120000"/>
              </a:lnSpc>
            </a:pPr>
            <a:r>
              <a:rPr kumimoji="1" lang="es-ES" altLang="zh-CN" sz="1600" b="1" dirty="0" err="1">
                <a:latin typeface="Calibri" panose="020F0502020204030204" pitchFamily="34" charset="0"/>
                <a:cs typeface="Calibri" panose="020F0502020204030204" pitchFamily="34" charset="0"/>
              </a:rPr>
              <a:t>Heyang</a:t>
            </a:r>
            <a:r>
              <a:rPr kumimoji="1" lang="es-ES" altLang="zh-CN" sz="1600" b="1" dirty="0">
                <a:latin typeface="Calibri" panose="020F0502020204030204" pitchFamily="34" charset="0"/>
                <a:cs typeface="Calibri" panose="020F0502020204030204" pitchFamily="34" charset="0"/>
              </a:rPr>
              <a:t> Long (</a:t>
            </a:r>
            <a:r>
              <a:rPr kumimoji="1" lang="es-ES" altLang="zh-CN" sz="1600" b="1" dirty="0" err="1">
                <a:latin typeface="Calibri" panose="020F0502020204030204" pitchFamily="34" charset="0"/>
                <a:cs typeface="Calibri" panose="020F0502020204030204" pitchFamily="34" charset="0"/>
              </a:rPr>
              <a:t>The</a:t>
            </a:r>
            <a:r>
              <a:rPr kumimoji="1" lang="es-ES" altLang="zh-CN" sz="1600" b="1" dirty="0">
                <a:latin typeface="Calibri" panose="020F0502020204030204" pitchFamily="34" charset="0"/>
                <a:cs typeface="Calibri" panose="020F0502020204030204" pitchFamily="34" charset="0"/>
              </a:rPr>
              <a:t> Ohio </a:t>
            </a:r>
            <a:r>
              <a:rPr kumimoji="1" lang="es-ES" altLang="zh-CN" sz="1600" b="1" dirty="0" err="1">
                <a:latin typeface="Calibri" panose="020F0502020204030204" pitchFamily="34" charset="0"/>
                <a:cs typeface="Calibri" panose="020F0502020204030204" pitchFamily="34" charset="0"/>
              </a:rPr>
              <a:t>State</a:t>
            </a:r>
            <a:r>
              <a:rPr kumimoji="1" lang="es-ES" altLang="zh-CN" sz="1600" b="1" dirty="0">
                <a:latin typeface="Calibri" panose="020F0502020204030204" pitchFamily="34" charset="0"/>
                <a:cs typeface="Calibri" panose="020F0502020204030204" pitchFamily="34" charset="0"/>
              </a:rPr>
              <a:t> </a:t>
            </a:r>
            <a:r>
              <a:rPr kumimoji="1" lang="es-ES" altLang="zh-CN" sz="1600" b="1" dirty="0" err="1">
                <a:latin typeface="Calibri" panose="020F0502020204030204" pitchFamily="34" charset="0"/>
                <a:cs typeface="Calibri" panose="020F0502020204030204" pitchFamily="34" charset="0"/>
              </a:rPr>
              <a:t>University</a:t>
            </a:r>
            <a:r>
              <a:rPr kumimoji="1" lang="es-ES" altLang="zh-CN" sz="1600" b="1" dirty="0">
                <a:latin typeface="Calibri" panose="020F0502020204030204" pitchFamily="34" charset="0"/>
                <a:cs typeface="Calibri" panose="020F0502020204030204" pitchFamily="34" charset="0"/>
              </a:rPr>
              <a:t>),</a:t>
            </a:r>
          </a:p>
          <a:p>
            <a:pPr>
              <a:lnSpc>
                <a:spcPct val="120000"/>
              </a:lnSpc>
            </a:pPr>
            <a:r>
              <a:rPr kumimoji="1" lang="es-ES" altLang="zh-CN" sz="1600" b="1" dirty="0">
                <a:latin typeface="Calibri" panose="020F0502020204030204" pitchFamily="34" charset="0"/>
                <a:cs typeface="Calibri" panose="020F0502020204030204" pitchFamily="34" charset="0"/>
              </a:rPr>
              <a:t>Christopher </a:t>
            </a:r>
            <a:r>
              <a:rPr kumimoji="1" lang="es-ES" altLang="zh-CN" sz="1600" b="1" dirty="0" err="1">
                <a:latin typeface="Calibri" panose="020F0502020204030204" pitchFamily="34" charset="0"/>
                <a:cs typeface="Calibri" panose="020F0502020204030204" pitchFamily="34" charset="0"/>
              </a:rPr>
              <a:t>Hirata</a:t>
            </a:r>
            <a:r>
              <a:rPr kumimoji="1" lang="es-ES" altLang="zh-CN" sz="1600" b="1" dirty="0">
                <a:latin typeface="Calibri" panose="020F0502020204030204" pitchFamily="34" charset="0"/>
                <a:cs typeface="Calibri" panose="020F0502020204030204" pitchFamily="34" charset="0"/>
              </a:rPr>
              <a:t> (</a:t>
            </a:r>
            <a:r>
              <a:rPr kumimoji="1" lang="es-ES" altLang="zh-CN" sz="1600" b="1" dirty="0" err="1">
                <a:latin typeface="Calibri" panose="020F0502020204030204" pitchFamily="34" charset="0"/>
                <a:cs typeface="Calibri" panose="020F0502020204030204" pitchFamily="34" charset="0"/>
              </a:rPr>
              <a:t>The</a:t>
            </a:r>
            <a:r>
              <a:rPr kumimoji="1" lang="es-ES" altLang="zh-CN" sz="1600" b="1" dirty="0">
                <a:latin typeface="Calibri" panose="020F0502020204030204" pitchFamily="34" charset="0"/>
                <a:cs typeface="Calibri" panose="020F0502020204030204" pitchFamily="34" charset="0"/>
              </a:rPr>
              <a:t> Ohio </a:t>
            </a:r>
            <a:r>
              <a:rPr kumimoji="1" lang="es-ES" altLang="zh-CN" sz="1600" b="1" dirty="0" err="1">
                <a:latin typeface="Calibri" panose="020F0502020204030204" pitchFamily="34" charset="0"/>
                <a:cs typeface="Calibri" panose="020F0502020204030204" pitchFamily="34" charset="0"/>
              </a:rPr>
              <a:t>State</a:t>
            </a:r>
            <a:r>
              <a:rPr kumimoji="1" lang="es-ES" altLang="zh-CN" sz="1600" b="1" dirty="0">
                <a:latin typeface="Calibri" panose="020F0502020204030204" pitchFamily="34" charset="0"/>
                <a:cs typeface="Calibri" panose="020F0502020204030204" pitchFamily="34" charset="0"/>
              </a:rPr>
              <a:t> </a:t>
            </a:r>
            <a:r>
              <a:rPr kumimoji="1" lang="es-ES" altLang="zh-CN" sz="1600" b="1" dirty="0" err="1">
                <a:latin typeface="Calibri" panose="020F0502020204030204" pitchFamily="34" charset="0"/>
                <a:cs typeface="Calibri" panose="020F0502020204030204" pitchFamily="34" charset="0"/>
              </a:rPr>
              <a:t>University</a:t>
            </a:r>
            <a:r>
              <a:rPr kumimoji="1" lang="es-ES" altLang="zh-CN" sz="1600" b="1" dirty="0">
                <a:latin typeface="Calibri" panose="020F0502020204030204" pitchFamily="34" charset="0"/>
                <a:cs typeface="Calibri" panose="020F0502020204030204" pitchFamily="34" charset="0"/>
              </a:rPr>
              <a:t>).</a:t>
            </a:r>
            <a:endParaRPr kumimoji="1" lang="zh-CN" altLang="en-US" sz="1600" b="1" dirty="0">
              <a:latin typeface="Calibri" panose="020F0502020204030204" pitchFamily="34" charset="0"/>
              <a:cs typeface="Calibri" panose="020F0502020204030204" pitchFamily="34" charset="0"/>
            </a:endParaRPr>
          </a:p>
        </p:txBody>
      </p:sp>
      <p:sp>
        <p:nvSpPr>
          <p:cNvPr id="16" name="文本框 15">
            <a:extLst>
              <a:ext uri="{FF2B5EF4-FFF2-40B4-BE49-F238E27FC236}">
                <a16:creationId xmlns:a16="http://schemas.microsoft.com/office/drawing/2014/main" id="{0CDD5333-9C64-AE4B-9AA3-C0E26DB82D7B}"/>
              </a:ext>
            </a:extLst>
          </p:cNvPr>
          <p:cNvSpPr txBox="1"/>
          <p:nvPr/>
        </p:nvSpPr>
        <p:spPr>
          <a:xfrm>
            <a:off x="515884" y="6221630"/>
            <a:ext cx="11369040" cy="400110"/>
          </a:xfrm>
          <a:prstGeom prst="rect">
            <a:avLst/>
          </a:prstGeom>
          <a:noFill/>
        </p:spPr>
        <p:txBody>
          <a:bodyPr wrap="square">
            <a:spAutoFit/>
          </a:bodyPr>
          <a:lstStyle/>
          <a:p>
            <a:pPr algn="ctr"/>
            <a:r>
              <a:rPr lang="de-DE" altLang="zh-CN" sz="2000" b="1" dirty="0">
                <a:effectLst/>
                <a:latin typeface="Calibri" panose="020F0502020204030204" pitchFamily="34" charset="0"/>
                <a:ea typeface="KaiTi" panose="02010609060101010101" pitchFamily="49" charset="-122"/>
                <a:cs typeface="Calibri" panose="020F0502020204030204" pitchFamily="34" charset="0"/>
              </a:rPr>
              <a:t>SKA </a:t>
            </a:r>
            <a:r>
              <a:rPr lang="de-DE" altLang="zh-CN" sz="2000" b="1" dirty="0" err="1">
                <a:effectLst/>
                <a:latin typeface="Calibri" panose="020F0502020204030204" pitchFamily="34" charset="0"/>
                <a:ea typeface="KaiTi" panose="02010609060101010101" pitchFamily="49" charset="-122"/>
                <a:cs typeface="Calibri" panose="020F0502020204030204" pitchFamily="34" charset="0"/>
              </a:rPr>
              <a:t>Cosmic</a:t>
            </a:r>
            <a:r>
              <a:rPr lang="de-DE" altLang="zh-CN" sz="2000" b="1" dirty="0">
                <a:effectLst/>
                <a:latin typeface="Calibri" panose="020F0502020204030204" pitchFamily="34" charset="0"/>
                <a:ea typeface="KaiTi" panose="02010609060101010101" pitchFamily="49" charset="-122"/>
                <a:cs typeface="Calibri" panose="020F0502020204030204" pitchFamily="34" charset="0"/>
              </a:rPr>
              <a:t> Dawn </a:t>
            </a:r>
            <a:r>
              <a:rPr lang="de-DE" altLang="zh-CN" sz="2000" b="1" dirty="0" err="1">
                <a:effectLst/>
                <a:latin typeface="Calibri" panose="020F0502020204030204" pitchFamily="34" charset="0"/>
                <a:ea typeface="KaiTi" panose="02010609060101010101" pitchFamily="49" charset="-122"/>
                <a:cs typeface="Calibri" panose="020F0502020204030204" pitchFamily="34" charset="0"/>
              </a:rPr>
              <a:t>and</a:t>
            </a:r>
            <a:r>
              <a:rPr lang="de-DE" altLang="zh-CN" sz="2000" b="1" dirty="0">
                <a:effectLst/>
                <a:latin typeface="Calibri" panose="020F0502020204030204" pitchFamily="34" charset="0"/>
                <a:ea typeface="KaiTi" panose="02010609060101010101" pitchFamily="49" charset="-122"/>
                <a:cs typeface="Calibri" panose="020F0502020204030204" pitchFamily="34" charset="0"/>
              </a:rPr>
              <a:t> </a:t>
            </a:r>
            <a:r>
              <a:rPr lang="de-DE" altLang="zh-CN" sz="2000" b="1" dirty="0" err="1">
                <a:effectLst/>
                <a:latin typeface="Calibri" panose="020F0502020204030204" pitchFamily="34" charset="0"/>
                <a:ea typeface="KaiTi" panose="02010609060101010101" pitchFamily="49" charset="-122"/>
                <a:cs typeface="Calibri" panose="020F0502020204030204" pitchFamily="34" charset="0"/>
              </a:rPr>
              <a:t>Epoch</a:t>
            </a:r>
            <a:r>
              <a:rPr lang="de-DE" altLang="zh-CN" sz="2000" b="1" dirty="0">
                <a:effectLst/>
                <a:latin typeface="Calibri" panose="020F0502020204030204" pitchFamily="34" charset="0"/>
                <a:ea typeface="KaiTi" panose="02010609060101010101" pitchFamily="49" charset="-122"/>
                <a:cs typeface="Calibri" panose="020F0502020204030204" pitchFamily="34" charset="0"/>
              </a:rPr>
              <a:t> </a:t>
            </a:r>
            <a:r>
              <a:rPr lang="de-DE" altLang="zh-CN" sz="2000" b="1" dirty="0" err="1">
                <a:effectLst/>
                <a:latin typeface="Calibri" panose="020F0502020204030204" pitchFamily="34" charset="0"/>
                <a:ea typeface="KaiTi" panose="02010609060101010101" pitchFamily="49" charset="-122"/>
                <a:cs typeface="Calibri" panose="020F0502020204030204" pitchFamily="34" charset="0"/>
              </a:rPr>
              <a:t>of</a:t>
            </a:r>
            <a:r>
              <a:rPr lang="de-DE" altLang="zh-CN" sz="2000" b="1" dirty="0">
                <a:effectLst/>
                <a:latin typeface="Calibri" panose="020F0502020204030204" pitchFamily="34" charset="0"/>
                <a:ea typeface="KaiTi" panose="02010609060101010101" pitchFamily="49" charset="-122"/>
                <a:cs typeface="Calibri" panose="020F0502020204030204" pitchFamily="34" charset="0"/>
              </a:rPr>
              <a:t> </a:t>
            </a:r>
            <a:r>
              <a:rPr lang="de-DE" altLang="zh-CN" sz="2000" b="1" dirty="0" err="1">
                <a:effectLst/>
                <a:latin typeface="Calibri" panose="020F0502020204030204" pitchFamily="34" charset="0"/>
                <a:ea typeface="KaiTi" panose="02010609060101010101" pitchFamily="49" charset="-122"/>
                <a:cs typeface="Calibri" panose="020F0502020204030204" pitchFamily="34" charset="0"/>
              </a:rPr>
              <a:t>Reionization</a:t>
            </a:r>
            <a:r>
              <a:rPr lang="de-DE" altLang="zh-CN" sz="2000" b="1" dirty="0">
                <a:effectLst/>
                <a:latin typeface="Calibri" panose="020F0502020204030204" pitchFamily="34" charset="0"/>
                <a:ea typeface="KaiTi" panose="02010609060101010101" pitchFamily="49" charset="-122"/>
                <a:cs typeface="Calibri" panose="020F0502020204030204" pitchFamily="34" charset="0"/>
              </a:rPr>
              <a:t> Science Team Meeting 2024    </a:t>
            </a:r>
            <a:r>
              <a:rPr lang="de-DE" altLang="zh-CN" sz="2000" b="1" dirty="0" err="1">
                <a:effectLst/>
                <a:latin typeface="Calibri" panose="020F0502020204030204" pitchFamily="34" charset="0"/>
                <a:ea typeface="KaiTi" panose="02010609060101010101" pitchFamily="49" charset="-122"/>
                <a:cs typeface="Calibri" panose="020F0502020204030204" pitchFamily="34" charset="0"/>
              </a:rPr>
              <a:t>July</a:t>
            </a:r>
            <a:r>
              <a:rPr lang="de-DE" altLang="zh-CN" sz="2000" b="1" dirty="0">
                <a:effectLst/>
                <a:latin typeface="Calibri" panose="020F0502020204030204" pitchFamily="34" charset="0"/>
                <a:ea typeface="KaiTi" panose="02010609060101010101" pitchFamily="49" charset="-122"/>
                <a:cs typeface="Calibri" panose="020F0502020204030204" pitchFamily="34" charset="0"/>
              </a:rPr>
              <a:t> 17 - </a:t>
            </a:r>
            <a:r>
              <a:rPr lang="de-DE" altLang="zh-CN" sz="2000" b="1" dirty="0" err="1">
                <a:effectLst/>
                <a:latin typeface="Calibri" panose="020F0502020204030204" pitchFamily="34" charset="0"/>
                <a:ea typeface="KaiTi" panose="02010609060101010101" pitchFamily="49" charset="-122"/>
                <a:cs typeface="Calibri" panose="020F0502020204030204" pitchFamily="34" charset="0"/>
              </a:rPr>
              <a:t>July</a:t>
            </a:r>
            <a:r>
              <a:rPr lang="de-DE" altLang="zh-CN" sz="2000" b="1" dirty="0">
                <a:effectLst/>
                <a:latin typeface="Calibri" panose="020F0502020204030204" pitchFamily="34" charset="0"/>
                <a:ea typeface="KaiTi" panose="02010609060101010101" pitchFamily="49" charset="-122"/>
                <a:cs typeface="Calibri" panose="020F0502020204030204" pitchFamily="34" charset="0"/>
              </a:rPr>
              <a:t> 19, 2024</a:t>
            </a:r>
          </a:p>
        </p:txBody>
      </p:sp>
      <p:sp>
        <p:nvSpPr>
          <p:cNvPr id="2" name="文本框 1">
            <a:extLst>
              <a:ext uri="{FF2B5EF4-FFF2-40B4-BE49-F238E27FC236}">
                <a16:creationId xmlns:a16="http://schemas.microsoft.com/office/drawing/2014/main" id="{E579AB27-5E26-024C-B33D-7020D45AED20}"/>
              </a:ext>
            </a:extLst>
          </p:cNvPr>
          <p:cNvSpPr txBox="1"/>
          <p:nvPr/>
        </p:nvSpPr>
        <p:spPr>
          <a:xfrm>
            <a:off x="159026" y="51594"/>
            <a:ext cx="3614003"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zhangyao22@mails.tsinghua.edu.cn</a:t>
            </a:r>
          </a:p>
        </p:txBody>
      </p:sp>
      <p:sp>
        <p:nvSpPr>
          <p:cNvPr id="17" name="文本框 16">
            <a:extLst>
              <a:ext uri="{FF2B5EF4-FFF2-40B4-BE49-F238E27FC236}">
                <a16:creationId xmlns:a16="http://schemas.microsoft.com/office/drawing/2014/main" id="{AD673F72-1418-B149-B546-D72CA460D550}"/>
              </a:ext>
            </a:extLst>
          </p:cNvPr>
          <p:cNvSpPr txBox="1"/>
          <p:nvPr/>
        </p:nvSpPr>
        <p:spPr>
          <a:xfrm>
            <a:off x="4051291" y="3702326"/>
            <a:ext cx="4298226" cy="464871"/>
          </a:xfrm>
          <a:prstGeom prst="rect">
            <a:avLst/>
          </a:prstGeom>
          <a:noFill/>
        </p:spPr>
        <p:txBody>
          <a:bodyPr wrap="square">
            <a:spAutoFit/>
          </a:bodyPr>
          <a:lstStyle/>
          <a:p>
            <a:pPr algn="ctr">
              <a:lnSpc>
                <a:spcPct val="150000"/>
              </a:lnSpc>
            </a:pPr>
            <a:r>
              <a:rPr kumimoji="1" lang="en-US" altLang="zh-CN" b="1" dirty="0">
                <a:latin typeface="Calibri" panose="020F0502020204030204" pitchFamily="34" charset="0"/>
                <a:cs typeface="Calibri" panose="020F0502020204030204" pitchFamily="34" charset="0"/>
              </a:rPr>
              <a:t>Supervisor: Yi Mao (Tsinghua University)</a:t>
            </a:r>
          </a:p>
        </p:txBody>
      </p:sp>
    </p:spTree>
    <p:extLst>
      <p:ext uri="{BB962C8B-B14F-4D97-AF65-F5344CB8AC3E}">
        <p14:creationId xmlns:p14="http://schemas.microsoft.com/office/powerpoint/2010/main" val="2014119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59533141-F9AC-B44A-9001-A0542D7728C5}"/>
              </a:ext>
            </a:extLst>
          </p:cNvPr>
          <p:cNvSpPr txBox="1"/>
          <p:nvPr/>
        </p:nvSpPr>
        <p:spPr>
          <a:xfrm>
            <a:off x="175390" y="103321"/>
            <a:ext cx="2968057"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Power</a:t>
            </a:r>
            <a:r>
              <a:rPr lang="zh-CN" altLang="en-US" sz="3200" b="1" dirty="0">
                <a:latin typeface="Calibri" panose="020F0502020204030204" pitchFamily="34" charset="0"/>
                <a:cs typeface="Calibri" panose="020F0502020204030204" pitchFamily="34" charset="0"/>
              </a:rPr>
              <a:t> </a:t>
            </a:r>
            <a:r>
              <a:rPr lang="en-US" altLang="zh-CN" sz="3200" b="1" dirty="0">
                <a:latin typeface="Calibri" panose="020F0502020204030204" pitchFamily="34" charset="0"/>
                <a:cs typeface="Calibri" panose="020F0502020204030204" pitchFamily="34" charset="0"/>
              </a:rPr>
              <a:t>spectrum</a:t>
            </a:r>
            <a:endParaRPr lang="en-US" sz="3200" b="1" dirty="0">
              <a:latin typeface="Calibri" panose="020F0502020204030204" pitchFamily="34" charset="0"/>
              <a:cs typeface="Calibri" panose="020F0502020204030204" pitchFamily="34" charset="0"/>
            </a:endParaRPr>
          </a:p>
        </p:txBody>
      </p:sp>
      <p:grpSp>
        <p:nvGrpSpPr>
          <p:cNvPr id="20" name="组合 19">
            <a:extLst>
              <a:ext uri="{FF2B5EF4-FFF2-40B4-BE49-F238E27FC236}">
                <a16:creationId xmlns:a16="http://schemas.microsoft.com/office/drawing/2014/main" id="{2A5DC07C-30C3-714E-BFAF-DE989382F0D8}"/>
              </a:ext>
            </a:extLst>
          </p:cNvPr>
          <p:cNvGrpSpPr/>
          <p:nvPr/>
        </p:nvGrpSpPr>
        <p:grpSpPr>
          <a:xfrm>
            <a:off x="2703011" y="302292"/>
            <a:ext cx="6785977" cy="6534135"/>
            <a:chOff x="4883588" y="335553"/>
            <a:chExt cx="6785977" cy="6534135"/>
          </a:xfrm>
        </p:grpSpPr>
        <p:pic>
          <p:nvPicPr>
            <p:cNvPr id="5" name="图片 4">
              <a:extLst>
                <a:ext uri="{FF2B5EF4-FFF2-40B4-BE49-F238E27FC236}">
                  <a16:creationId xmlns:a16="http://schemas.microsoft.com/office/drawing/2014/main" id="{A77026ED-DF7D-E049-83DE-3E94A2FB162E}"/>
                </a:ext>
              </a:extLst>
            </p:cNvPr>
            <p:cNvPicPr>
              <a:picLocks noChangeAspect="1"/>
            </p:cNvPicPr>
            <p:nvPr/>
          </p:nvPicPr>
          <p:blipFill rotWithShape="1">
            <a:blip r:embed="rId3"/>
            <a:srcRect r="64708"/>
            <a:stretch/>
          </p:blipFill>
          <p:spPr>
            <a:xfrm>
              <a:off x="4883588" y="777669"/>
              <a:ext cx="3222265" cy="6086817"/>
            </a:xfrm>
            <a:prstGeom prst="rect">
              <a:avLst/>
            </a:prstGeom>
          </p:spPr>
        </p:pic>
        <p:pic>
          <p:nvPicPr>
            <p:cNvPr id="7" name="图片 6">
              <a:extLst>
                <a:ext uri="{FF2B5EF4-FFF2-40B4-BE49-F238E27FC236}">
                  <a16:creationId xmlns:a16="http://schemas.microsoft.com/office/drawing/2014/main" id="{3885AE63-D391-C146-8DBF-FFE08F10EADA}"/>
                </a:ext>
              </a:extLst>
            </p:cNvPr>
            <p:cNvPicPr>
              <a:picLocks noChangeAspect="1"/>
            </p:cNvPicPr>
            <p:nvPr/>
          </p:nvPicPr>
          <p:blipFill rotWithShape="1">
            <a:blip r:embed="rId4"/>
            <a:srcRect r="64708"/>
            <a:stretch/>
          </p:blipFill>
          <p:spPr>
            <a:xfrm>
              <a:off x="8311902" y="782868"/>
              <a:ext cx="3222266" cy="6086820"/>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B94F392-F50E-ED4F-88D1-B6B6DE7D7072}"/>
                    </a:ext>
                  </a:extLst>
                </p:cNvPr>
                <p:cNvSpPr txBox="1"/>
                <p:nvPr/>
              </p:nvSpPr>
              <p:spPr>
                <a:xfrm>
                  <a:off x="4998470" y="335553"/>
                  <a:ext cx="3313431"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Ly</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latin typeface="Calibri" panose="020F0502020204030204" pitchFamily="34" charset="0"/>
                      <a:cs typeface="Calibri" panose="020F0502020204030204" pitchFamily="34" charset="0"/>
                    </a:rPr>
                    <a:t> forest power spectrum</a:t>
                  </a:r>
                </a:p>
              </p:txBody>
            </p:sp>
          </mc:Choice>
          <mc:Fallback xmlns="">
            <p:sp>
              <p:nvSpPr>
                <p:cNvPr id="8" name="文本框 7">
                  <a:extLst>
                    <a:ext uri="{FF2B5EF4-FFF2-40B4-BE49-F238E27FC236}">
                      <a16:creationId xmlns:a16="http://schemas.microsoft.com/office/drawing/2014/main" id="{8B94F392-F50E-ED4F-88D1-B6B6DE7D7072}"/>
                    </a:ext>
                  </a:extLst>
                </p:cNvPr>
                <p:cNvSpPr txBox="1">
                  <a:spLocks noRot="1" noChangeAspect="1" noMove="1" noResize="1" noEditPoints="1" noAdjustHandles="1" noChangeArrowheads="1" noChangeShapeType="1" noTextEdit="1"/>
                </p:cNvSpPr>
                <p:nvPr/>
              </p:nvSpPr>
              <p:spPr>
                <a:xfrm>
                  <a:off x="4998470" y="335553"/>
                  <a:ext cx="3313431" cy="369332"/>
                </a:xfrm>
                <a:prstGeom prst="rect">
                  <a:avLst/>
                </a:prstGeom>
                <a:blipFill>
                  <a:blip r:embed="rId6"/>
                  <a:stretch>
                    <a:fillRect t="-6667" b="-26667"/>
                  </a:stretch>
                </a:blipFill>
              </p:spPr>
              <p:txBody>
                <a:bodyPr/>
                <a:lstStyle/>
                <a:p>
                  <a:r>
                    <a:rPr lang="en-US">
                      <a:noFill/>
                    </a:rPr>
                    <a:t> </a:t>
                  </a:r>
                </a:p>
              </p:txBody>
            </p:sp>
          </mc:Fallback>
        </mc:AlternateContent>
        <p:sp>
          <p:nvSpPr>
            <p:cNvPr id="9" name="文本框 8">
              <a:extLst>
                <a:ext uri="{FF2B5EF4-FFF2-40B4-BE49-F238E27FC236}">
                  <a16:creationId xmlns:a16="http://schemas.microsoft.com/office/drawing/2014/main" id="{C5D8BE82-A58E-6440-AEC5-D65E004BCE1C}"/>
                </a:ext>
              </a:extLst>
            </p:cNvPr>
            <p:cNvSpPr txBox="1"/>
            <p:nvPr/>
          </p:nvSpPr>
          <p:spPr>
            <a:xfrm>
              <a:off x="8610600" y="352025"/>
              <a:ext cx="3058965"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21 cm power spectrum</a:t>
              </a: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6DEF63AE-9056-A049-BC78-B75DD676763D}"/>
                    </a:ext>
                  </a:extLst>
                </p:cNvPr>
                <p:cNvSpPr txBox="1"/>
                <p:nvPr/>
              </p:nvSpPr>
              <p:spPr>
                <a:xfrm>
                  <a:off x="7345611" y="3093533"/>
                  <a:ext cx="1932580" cy="929550"/>
                </a:xfrm>
                <a:prstGeom prst="rect">
                  <a:avLst/>
                </a:prstGeom>
                <a:noFill/>
              </p:spPr>
              <p:txBody>
                <a:bodyPr wrap="none" rtlCol="0">
                  <a:spAutoFit/>
                </a:bodyPr>
                <a:lstStyle/>
                <a:p>
                  <a:pPr algn="ctr"/>
                  <a:r>
                    <a:rPr lang="en-US" b="1" dirty="0">
                      <a:solidFill>
                        <a:srgbClr val="FF0000"/>
                      </a:solidFill>
                      <a:latin typeface="Calibri" panose="020F0502020204030204" pitchFamily="34" charset="0"/>
                      <a:cs typeface="Calibri" panose="020F0502020204030204" pitchFamily="34" charset="0"/>
                    </a:rPr>
                    <a:t>Distinguishable PS</a:t>
                  </a:r>
                </a:p>
                <a:p>
                  <a:pPr algn="ctr"/>
                  <a:r>
                    <a:rPr lang="en-US" b="1" dirty="0">
                      <a:solidFill>
                        <a:srgbClr val="FF0000"/>
                      </a:solidFill>
                      <a:latin typeface="Calibri" panose="020F0502020204030204" pitchFamily="34" charset="0"/>
                      <a:cs typeface="Calibri" panose="020F0502020204030204" pitchFamily="34" charset="0"/>
                    </a:rPr>
                    <a:t>on large scales </a:t>
                  </a:r>
                  <a:endParaRPr lang="en-US" altLang="zh-CN" b="1" i="1" dirty="0">
                    <a:solidFill>
                      <a:srgbClr val="FF0000"/>
                    </a:solidFill>
                    <a:latin typeface="Calibri" panose="020F0502020204030204" pitchFamily="34"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r>
                          <a:rPr lang="en-US" altLang="zh-CN" b="1" i="1" smtClean="0">
                            <a:solidFill>
                              <a:srgbClr val="FF0000"/>
                            </a:solidFill>
                            <a:latin typeface="Cambria Math" panose="02040503050406030204" pitchFamily="18" charset="0"/>
                          </a:rPr>
                          <m:t>𝒌</m:t>
                        </m:r>
                        <m:r>
                          <a:rPr lang="en-US" altLang="zh-CN" b="1" i="1" smtClean="0">
                            <a:solidFill>
                              <a:srgbClr val="FF0000"/>
                            </a:solidFill>
                            <a:latin typeface="Cambria Math" panose="02040503050406030204" pitchFamily="18" charset="0"/>
                          </a:rPr>
                          <m:t>&lt;</m:t>
                        </m:r>
                        <m:r>
                          <a:rPr lang="en-US" altLang="zh-CN" b="1" i="1" smtClean="0">
                            <a:solidFill>
                              <a:srgbClr val="FF0000"/>
                            </a:solidFill>
                            <a:latin typeface="Cambria Math" panose="02040503050406030204" pitchFamily="18" charset="0"/>
                          </a:rPr>
                          <m:t>𝟎</m:t>
                        </m:r>
                        <m:r>
                          <a:rPr lang="en-US" altLang="zh-CN"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𝟒</m:t>
                        </m:r>
                        <m:r>
                          <a:rPr lang="en-US" altLang="zh-CN" b="1" i="1" smtClean="0">
                            <a:solidFill>
                              <a:srgbClr val="FF0000"/>
                            </a:solidFill>
                            <a:latin typeface="Cambria Math" panose="02040503050406030204" pitchFamily="18" charset="0"/>
                          </a:rPr>
                          <m:t> </m:t>
                        </m:r>
                        <m:sSup>
                          <m:sSupPr>
                            <m:ctrlPr>
                              <a:rPr lang="en-US" altLang="zh-CN" b="1" i="1" smtClean="0">
                                <a:solidFill>
                                  <a:srgbClr val="FF0000"/>
                                </a:solidFill>
                                <a:latin typeface="Cambria Math" panose="02040503050406030204" pitchFamily="18" charset="0"/>
                              </a:rPr>
                            </m:ctrlPr>
                          </m:sSupPr>
                          <m:e>
                            <m:r>
                              <a:rPr lang="en-US" altLang="zh-CN" b="1" i="0" smtClean="0">
                                <a:solidFill>
                                  <a:srgbClr val="FF0000"/>
                                </a:solidFill>
                                <a:latin typeface="Cambria Math" panose="02040503050406030204" pitchFamily="18" charset="0"/>
                              </a:rPr>
                              <m:t>𝐌𝐩𝐜</m:t>
                            </m:r>
                          </m:e>
                          <m:sup>
                            <m:r>
                              <a:rPr lang="en-US" altLang="zh-CN" b="1" i="0" smtClean="0">
                                <a:solidFill>
                                  <a:srgbClr val="FF0000"/>
                                </a:solidFill>
                                <a:latin typeface="Cambria Math" panose="02040503050406030204" pitchFamily="18" charset="0"/>
                              </a:rPr>
                              <m:t>−</m:t>
                            </m:r>
                            <m:r>
                              <a:rPr lang="en-US" altLang="zh-CN" b="1" i="0" smtClean="0">
                                <a:solidFill>
                                  <a:srgbClr val="FF0000"/>
                                </a:solidFill>
                                <a:latin typeface="Cambria Math" panose="02040503050406030204" pitchFamily="18" charset="0"/>
                              </a:rPr>
                              <m:t>𝟏</m:t>
                            </m:r>
                          </m:sup>
                        </m:sSup>
                      </m:oMath>
                    </m:oMathPara>
                  </a14:m>
                  <a:endParaRPr lang="en-US" b="1" dirty="0">
                    <a:solidFill>
                      <a:srgbClr val="FF0000"/>
                    </a:solidFill>
                    <a:latin typeface="Calibri" panose="020F0502020204030204" pitchFamily="34" charset="0"/>
                    <a:cs typeface="Calibri" panose="020F0502020204030204" pitchFamily="34" charset="0"/>
                  </a:endParaRPr>
                </a:p>
              </p:txBody>
            </p:sp>
          </mc:Choice>
          <mc:Fallback xmlns="">
            <p:sp>
              <p:nvSpPr>
                <p:cNvPr id="19" name="文本框 18">
                  <a:extLst>
                    <a:ext uri="{FF2B5EF4-FFF2-40B4-BE49-F238E27FC236}">
                      <a16:creationId xmlns:a16="http://schemas.microsoft.com/office/drawing/2014/main" id="{6DEF63AE-9056-A049-BC78-B75DD676763D}"/>
                    </a:ext>
                  </a:extLst>
                </p:cNvPr>
                <p:cNvSpPr txBox="1">
                  <a:spLocks noRot="1" noChangeAspect="1" noMove="1" noResize="1" noEditPoints="1" noAdjustHandles="1" noChangeArrowheads="1" noChangeShapeType="1" noTextEdit="1"/>
                </p:cNvSpPr>
                <p:nvPr/>
              </p:nvSpPr>
              <p:spPr>
                <a:xfrm>
                  <a:off x="7345611" y="3093533"/>
                  <a:ext cx="1932580" cy="929550"/>
                </a:xfrm>
                <a:prstGeom prst="rect">
                  <a:avLst/>
                </a:prstGeom>
                <a:blipFill>
                  <a:blip r:embed="rId7"/>
                  <a:stretch>
                    <a:fillRect l="-1961" t="-1351" r="-2614" b="-6757"/>
                  </a:stretch>
                </a:blipFill>
              </p:spPr>
              <p:txBody>
                <a:bodyPr/>
                <a:lstStyle/>
                <a:p>
                  <a:r>
                    <a:rPr lang="en-US">
                      <a:noFill/>
                    </a:rPr>
                    <a:t> </a:t>
                  </a:r>
                </a:p>
              </p:txBody>
            </p:sp>
          </mc:Fallback>
        </mc:AlternateContent>
      </p:grpSp>
      <p:sp>
        <p:nvSpPr>
          <p:cNvPr id="2" name="灯片编号占位符 1">
            <a:extLst>
              <a:ext uri="{FF2B5EF4-FFF2-40B4-BE49-F238E27FC236}">
                <a16:creationId xmlns:a16="http://schemas.microsoft.com/office/drawing/2014/main" id="{D8C606CD-1C40-4D40-969A-3A7440C3C1D7}"/>
              </a:ext>
            </a:extLst>
          </p:cNvPr>
          <p:cNvSpPr>
            <a:spLocks noGrp="1"/>
          </p:cNvSpPr>
          <p:nvPr>
            <p:ph type="sldNum" sz="quarter" idx="12"/>
          </p:nvPr>
        </p:nvSpPr>
        <p:spPr/>
        <p:txBody>
          <a:bodyPr/>
          <a:lstStyle/>
          <a:p>
            <a:fld id="{379FFB05-B06A-7343-81AF-5A9C8885EAD3}" type="slidenum">
              <a:rPr lang="en-US" smtClean="0"/>
              <a:t>10</a:t>
            </a:fld>
            <a:endParaRPr lang="en-US"/>
          </a:p>
        </p:txBody>
      </p:sp>
    </p:spTree>
    <p:extLst>
      <p:ext uri="{BB962C8B-B14F-4D97-AF65-F5344CB8AC3E}">
        <p14:creationId xmlns:p14="http://schemas.microsoft.com/office/powerpoint/2010/main" val="3277019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3E75E38-1D8E-194D-B31F-115915126076}"/>
              </a:ext>
            </a:extLst>
          </p:cNvPr>
          <p:cNvSpPr txBox="1"/>
          <p:nvPr/>
        </p:nvSpPr>
        <p:spPr>
          <a:xfrm>
            <a:off x="465118" y="130330"/>
            <a:ext cx="5148332"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Forecast: constraint on </a:t>
            </a:r>
            <a:r>
              <a:rPr lang="en-US" sz="3200" b="1" dirty="0" err="1">
                <a:latin typeface="Calibri" panose="020F0502020204030204" pitchFamily="34" charset="0"/>
                <a:cs typeface="Calibri" panose="020F0502020204030204" pitchFamily="34" charset="0"/>
              </a:rPr>
              <a:t>m</a:t>
            </a:r>
            <a:r>
              <a:rPr lang="en-US" sz="3200" b="1" baseline="-25000" dirty="0" err="1">
                <a:latin typeface="Calibri" panose="020F0502020204030204" pitchFamily="34" charset="0"/>
                <a:cs typeface="Calibri" panose="020F0502020204030204" pitchFamily="34" charset="0"/>
              </a:rPr>
              <a:t>WDM</a:t>
            </a:r>
            <a:endParaRPr lang="en-US" sz="3200" b="1" baseline="-25000" dirty="0">
              <a:latin typeface="Calibri" panose="020F0502020204030204" pitchFamily="34" charset="0"/>
              <a:cs typeface="Calibri" panose="020F0502020204030204" pitchFamily="34" charset="0"/>
            </a:endParaRPr>
          </a:p>
        </p:txBody>
      </p:sp>
      <p:sp>
        <p:nvSpPr>
          <p:cNvPr id="2" name="灯片编号占位符 1">
            <a:extLst>
              <a:ext uri="{FF2B5EF4-FFF2-40B4-BE49-F238E27FC236}">
                <a16:creationId xmlns:a16="http://schemas.microsoft.com/office/drawing/2014/main" id="{4864D16F-D598-AE48-BD3C-595DD796FA8B}"/>
              </a:ext>
            </a:extLst>
          </p:cNvPr>
          <p:cNvSpPr>
            <a:spLocks noGrp="1"/>
          </p:cNvSpPr>
          <p:nvPr>
            <p:ph type="sldNum" sz="quarter" idx="12"/>
          </p:nvPr>
        </p:nvSpPr>
        <p:spPr/>
        <p:txBody>
          <a:bodyPr/>
          <a:lstStyle/>
          <a:p>
            <a:fld id="{379FFB05-B06A-7343-81AF-5A9C8885EAD3}" type="slidenum">
              <a:rPr lang="en-US" smtClean="0"/>
              <a:t>11</a:t>
            </a:fld>
            <a:endParaRPr lang="en-US"/>
          </a:p>
        </p:txBody>
      </p:sp>
      <p:pic>
        <p:nvPicPr>
          <p:cNvPr id="9" name="图片 8">
            <a:extLst>
              <a:ext uri="{FF2B5EF4-FFF2-40B4-BE49-F238E27FC236}">
                <a16:creationId xmlns:a16="http://schemas.microsoft.com/office/drawing/2014/main" id="{57D04C3E-2B8A-FE45-BC41-701016A70447}"/>
              </a:ext>
            </a:extLst>
          </p:cNvPr>
          <p:cNvPicPr>
            <a:picLocks noChangeAspect="1"/>
          </p:cNvPicPr>
          <p:nvPr/>
        </p:nvPicPr>
        <p:blipFill>
          <a:blip r:embed="rId3"/>
          <a:stretch>
            <a:fillRect/>
          </a:stretch>
        </p:blipFill>
        <p:spPr>
          <a:xfrm>
            <a:off x="5613450" y="890246"/>
            <a:ext cx="6085479" cy="5278144"/>
          </a:xfrm>
          <a:prstGeom prst="rect">
            <a:avLst/>
          </a:prstGeom>
        </p:spPr>
      </p:pic>
      <p:grpSp>
        <p:nvGrpSpPr>
          <p:cNvPr id="12" name="组合 11">
            <a:extLst>
              <a:ext uri="{FF2B5EF4-FFF2-40B4-BE49-F238E27FC236}">
                <a16:creationId xmlns:a16="http://schemas.microsoft.com/office/drawing/2014/main" id="{26430230-3580-B24F-BA69-2D6E2A359976}"/>
              </a:ext>
            </a:extLst>
          </p:cNvPr>
          <p:cNvGrpSpPr/>
          <p:nvPr/>
        </p:nvGrpSpPr>
        <p:grpSpPr>
          <a:xfrm>
            <a:off x="605650" y="764766"/>
            <a:ext cx="5007800" cy="5786846"/>
            <a:chOff x="7250047" y="923601"/>
            <a:chExt cx="5007800" cy="5786846"/>
          </a:xfrm>
        </p:grpSpPr>
        <p:pic>
          <p:nvPicPr>
            <p:cNvPr id="13" name="图片 12">
              <a:extLst>
                <a:ext uri="{FF2B5EF4-FFF2-40B4-BE49-F238E27FC236}">
                  <a16:creationId xmlns:a16="http://schemas.microsoft.com/office/drawing/2014/main" id="{992E1BA8-2261-684D-868E-766B6C61CEC2}"/>
                </a:ext>
              </a:extLst>
            </p:cNvPr>
            <p:cNvPicPr>
              <a:picLocks noChangeAspect="1"/>
            </p:cNvPicPr>
            <p:nvPr/>
          </p:nvPicPr>
          <p:blipFill rotWithShape="1">
            <a:blip r:embed="rId4"/>
            <a:srcRect t="9827"/>
            <a:stretch/>
          </p:blipFill>
          <p:spPr>
            <a:xfrm>
              <a:off x="7250047" y="923601"/>
              <a:ext cx="4552308" cy="4104985"/>
            </a:xfrm>
            <a:prstGeom prst="rect">
              <a:avLst/>
            </a:prstGeom>
          </p:spPr>
        </p:pic>
        <p:sp>
          <p:nvSpPr>
            <p:cNvPr id="14" name="文本框 13">
              <a:extLst>
                <a:ext uri="{FF2B5EF4-FFF2-40B4-BE49-F238E27FC236}">
                  <a16:creationId xmlns:a16="http://schemas.microsoft.com/office/drawing/2014/main" id="{62C0F092-9F80-2B44-9DFB-A8DE7D009D7C}"/>
                </a:ext>
              </a:extLst>
            </p:cNvPr>
            <p:cNvSpPr txBox="1"/>
            <p:nvPr/>
          </p:nvSpPr>
          <p:spPr>
            <a:xfrm>
              <a:off x="7425686" y="4865005"/>
              <a:ext cx="4832161" cy="1845442"/>
            </a:xfrm>
            <a:prstGeom prst="rect">
              <a:avLst/>
            </a:prstGeom>
            <a:noFill/>
          </p:spPr>
          <p:txBody>
            <a:bodyPr wrap="square">
              <a:spAutoFit/>
            </a:bodyPr>
            <a:lstStyle/>
            <a:p>
              <a:pPr>
                <a:lnSpc>
                  <a:spcPct val="120000"/>
                </a:lnSpc>
              </a:pPr>
              <a:r>
                <a:rPr lang="en-US" altLang="zh-CN" sz="1600" noProof="1">
                  <a:solidFill>
                    <a:srgbClr val="7030A0"/>
                  </a:solidFill>
                  <a:latin typeface="Calibri" panose="020F0502020204030204" pitchFamily="34" charset="0"/>
                  <a:cs typeface="Calibri" panose="020F0502020204030204" pitchFamily="34" charset="0"/>
                </a:rPr>
                <a:t>DESI Ly</a:t>
              </a:r>
              <a:r>
                <a:rPr lang="el-GR" altLang="zh-CN" sz="1600" noProof="1">
                  <a:solidFill>
                    <a:srgbClr val="7030A0"/>
                  </a:solidFill>
                  <a:latin typeface="Calibri" panose="020F0502020204030204" pitchFamily="34" charset="0"/>
                  <a:cs typeface="Calibri" panose="020F0502020204030204" pitchFamily="34" charset="0"/>
                </a:rPr>
                <a:t>α </a:t>
              </a:r>
              <a:r>
                <a:rPr lang="en-US" altLang="zh-CN" sz="1600" noProof="1">
                  <a:solidFill>
                    <a:srgbClr val="7030A0"/>
                  </a:solidFill>
                  <a:latin typeface="Calibri" panose="020F0502020204030204" pitchFamily="34" charset="0"/>
                  <a:cs typeface="Calibri" panose="020F0502020204030204" pitchFamily="34" charset="0"/>
                </a:rPr>
                <a:t>survey </a:t>
              </a:r>
              <a:r>
                <a:rPr lang="de-DE" altLang="zh-CN" sz="1600" i="1" noProof="1">
                  <a:solidFill>
                    <a:srgbClr val="7030A0"/>
                  </a:solidFill>
                  <a:effectLst/>
                  <a:latin typeface="Calibri" panose="020F0502020204030204" pitchFamily="34" charset="0"/>
                  <a:cs typeface="Calibri" panose="020F0502020204030204" pitchFamily="34" charset="0"/>
                </a:rPr>
                <a:t>m</a:t>
              </a:r>
              <a:r>
                <a:rPr lang="de-DE" altLang="zh-CN" sz="1600" i="0" baseline="-25000" noProof="1">
                  <a:solidFill>
                    <a:srgbClr val="7030A0"/>
                  </a:solidFill>
                  <a:effectLst/>
                  <a:latin typeface="Calibri" panose="020F0502020204030204" pitchFamily="34" charset="0"/>
                  <a:cs typeface="Calibri" panose="020F0502020204030204" pitchFamily="34" charset="0"/>
                </a:rPr>
                <a:t>WDM </a:t>
              </a:r>
              <a:r>
                <a:rPr lang="de-DE" altLang="zh-CN" sz="1600" i="0" noProof="1">
                  <a:solidFill>
                    <a:srgbClr val="7030A0"/>
                  </a:solidFill>
                  <a:effectLst/>
                  <a:latin typeface="Calibri" panose="020F0502020204030204" pitchFamily="34" charset="0"/>
                  <a:cs typeface="Calibri" panose="020F0502020204030204" pitchFamily="34" charset="0"/>
                </a:rPr>
                <a:t>&gt; 4.8 keV</a:t>
              </a:r>
            </a:p>
            <a:p>
              <a:pPr>
                <a:lnSpc>
                  <a:spcPct val="120000"/>
                </a:lnSpc>
              </a:pPr>
              <a:r>
                <a:rPr lang="en-US" altLang="zh-CN" sz="1600" noProof="1">
                  <a:solidFill>
                    <a:schemeClr val="accent5">
                      <a:lumMod val="75000"/>
                    </a:schemeClr>
                  </a:solidFill>
                  <a:latin typeface="Calibri" panose="020F0502020204030204" pitchFamily="34" charset="0"/>
                  <a:cs typeface="Calibri" panose="020F0502020204030204" pitchFamily="34" charset="0"/>
                </a:rPr>
                <a:t>DESI Ly</a:t>
              </a:r>
              <a:r>
                <a:rPr lang="el-GR" altLang="zh-CN" sz="1600" noProof="1">
                  <a:solidFill>
                    <a:schemeClr val="accent5">
                      <a:lumMod val="75000"/>
                    </a:schemeClr>
                  </a:solidFill>
                  <a:latin typeface="Calibri" panose="020F0502020204030204" pitchFamily="34" charset="0"/>
                  <a:cs typeface="Calibri" panose="020F0502020204030204" pitchFamily="34" charset="0"/>
                </a:rPr>
                <a:t>α </a:t>
              </a:r>
              <a:r>
                <a:rPr lang="en-US" altLang="zh-CN" sz="1600" noProof="1">
                  <a:solidFill>
                    <a:schemeClr val="accent5">
                      <a:lumMod val="75000"/>
                    </a:schemeClr>
                  </a:solidFill>
                  <a:latin typeface="Calibri" panose="020F0502020204030204" pitchFamily="34" charset="0"/>
                  <a:cs typeface="Calibri" panose="020F0502020204030204" pitchFamily="34" charset="0"/>
                </a:rPr>
                <a:t>survey + SKA1-LOW 21 cm IM </a:t>
              </a:r>
              <a:r>
                <a:rPr lang="de-DE" altLang="zh-CN" sz="1600" i="1" noProof="1">
                  <a:solidFill>
                    <a:schemeClr val="accent5">
                      <a:lumMod val="75000"/>
                    </a:schemeClr>
                  </a:solidFill>
                  <a:effectLst/>
                  <a:latin typeface="Calibri" panose="020F0502020204030204" pitchFamily="34" charset="0"/>
                  <a:cs typeface="Calibri" panose="020F0502020204030204" pitchFamily="34" charset="0"/>
                </a:rPr>
                <a:t>m</a:t>
              </a:r>
              <a:r>
                <a:rPr lang="de-DE" altLang="zh-CN" sz="1600" i="0" baseline="-25000" noProof="1">
                  <a:solidFill>
                    <a:schemeClr val="accent5">
                      <a:lumMod val="75000"/>
                    </a:schemeClr>
                  </a:solidFill>
                  <a:effectLst/>
                  <a:latin typeface="Calibri" panose="020F0502020204030204" pitchFamily="34" charset="0"/>
                  <a:cs typeface="Calibri" panose="020F0502020204030204" pitchFamily="34" charset="0"/>
                </a:rPr>
                <a:t>WDM </a:t>
              </a:r>
              <a:r>
                <a:rPr lang="de-DE" altLang="zh-CN" sz="1600" i="0" noProof="1">
                  <a:solidFill>
                    <a:schemeClr val="accent5">
                      <a:lumMod val="75000"/>
                    </a:schemeClr>
                  </a:solidFill>
                  <a:effectLst/>
                  <a:latin typeface="Calibri" panose="020F0502020204030204" pitchFamily="34" charset="0"/>
                  <a:cs typeface="Calibri" panose="020F0502020204030204" pitchFamily="34" charset="0"/>
                </a:rPr>
                <a:t>&gt; 6.5 keV</a:t>
              </a:r>
              <a:br>
                <a:rPr lang="de-DE" altLang="zh-CN" sz="1600" noProof="1">
                  <a:latin typeface="Calibri" panose="020F0502020204030204" pitchFamily="34" charset="0"/>
                  <a:cs typeface="Calibri" panose="020F0502020204030204" pitchFamily="34" charset="0"/>
                </a:rPr>
              </a:br>
              <a:r>
                <a:rPr lang="de-DE" altLang="zh-CN" sz="1600" noProof="1">
                  <a:solidFill>
                    <a:schemeClr val="accent3">
                      <a:lumMod val="50000"/>
                    </a:schemeClr>
                  </a:solidFill>
                  <a:latin typeface="Calibri" panose="020F0502020204030204" pitchFamily="34" charset="0"/>
                  <a:cs typeface="Calibri" panose="020F0502020204030204" pitchFamily="34" charset="0"/>
                </a:rPr>
                <a:t>PUMA 21 cm IM </a:t>
              </a:r>
              <a:r>
                <a:rPr lang="de-DE" altLang="zh-CN" sz="1600" i="1" noProof="1">
                  <a:solidFill>
                    <a:schemeClr val="accent3">
                      <a:lumMod val="50000"/>
                    </a:schemeClr>
                  </a:solidFill>
                  <a:effectLst/>
                  <a:latin typeface="Calibri" panose="020F0502020204030204" pitchFamily="34" charset="0"/>
                  <a:cs typeface="Calibri" panose="020F0502020204030204" pitchFamily="34" charset="0"/>
                </a:rPr>
                <a:t>m</a:t>
              </a:r>
              <a:r>
                <a:rPr lang="de-DE" altLang="zh-CN" sz="1600" i="0" baseline="-25000" noProof="1">
                  <a:solidFill>
                    <a:schemeClr val="accent3">
                      <a:lumMod val="50000"/>
                    </a:schemeClr>
                  </a:solidFill>
                  <a:effectLst/>
                  <a:latin typeface="Calibri" panose="020F0502020204030204" pitchFamily="34" charset="0"/>
                  <a:cs typeface="Calibri" panose="020F0502020204030204" pitchFamily="34" charset="0"/>
                </a:rPr>
                <a:t>WDM </a:t>
              </a:r>
              <a:r>
                <a:rPr lang="de-DE" altLang="zh-CN" sz="1600" i="0" noProof="1">
                  <a:solidFill>
                    <a:schemeClr val="accent3">
                      <a:lumMod val="50000"/>
                    </a:schemeClr>
                  </a:solidFill>
                  <a:effectLst/>
                  <a:latin typeface="Calibri" panose="020F0502020204030204" pitchFamily="34" charset="0"/>
                  <a:cs typeface="Calibri" panose="020F0502020204030204" pitchFamily="34" charset="0"/>
                </a:rPr>
                <a:t>&gt; 10 keV</a:t>
              </a:r>
            </a:p>
            <a:p>
              <a:pPr>
                <a:lnSpc>
                  <a:spcPct val="120000"/>
                </a:lnSpc>
              </a:pPr>
              <a:r>
                <a:rPr lang="de-DE" altLang="zh-CN" sz="1600" noProof="1">
                  <a:solidFill>
                    <a:srgbClr val="00B050"/>
                  </a:solidFill>
                  <a:latin typeface="Calibri" panose="020F0502020204030204" pitchFamily="34" charset="0"/>
                  <a:cs typeface="Calibri" panose="020F0502020204030204" pitchFamily="34" charset="0"/>
                </a:rPr>
                <a:t>Stage V (e.g. MUST) Ly</a:t>
              </a:r>
              <a:r>
                <a:rPr lang="el-GR" altLang="zh-CN" sz="1600" noProof="1">
                  <a:solidFill>
                    <a:srgbClr val="00B050"/>
                  </a:solidFill>
                  <a:latin typeface="Calibri" panose="020F0502020204030204" pitchFamily="34" charset="0"/>
                  <a:cs typeface="Calibri" panose="020F0502020204030204" pitchFamily="34" charset="0"/>
                </a:rPr>
                <a:t>α </a:t>
              </a:r>
              <a:r>
                <a:rPr lang="de-DE" altLang="zh-CN" sz="1600" noProof="1">
                  <a:solidFill>
                    <a:srgbClr val="00B050"/>
                  </a:solidFill>
                  <a:latin typeface="Calibri" panose="020F0502020204030204" pitchFamily="34" charset="0"/>
                  <a:cs typeface="Calibri" panose="020F0502020204030204" pitchFamily="34" charset="0"/>
                </a:rPr>
                <a:t>surveys </a:t>
              </a:r>
              <a:r>
                <a:rPr lang="de-DE" altLang="zh-CN" sz="1600" i="1" noProof="1">
                  <a:solidFill>
                    <a:srgbClr val="00B050"/>
                  </a:solidFill>
                  <a:effectLst/>
                  <a:latin typeface="Calibri" panose="020F0502020204030204" pitchFamily="34" charset="0"/>
                  <a:cs typeface="Calibri" panose="020F0502020204030204" pitchFamily="34" charset="0"/>
                </a:rPr>
                <a:t>m</a:t>
              </a:r>
              <a:r>
                <a:rPr lang="de-DE" altLang="zh-CN" sz="1600" i="0" baseline="-25000" noProof="1">
                  <a:solidFill>
                    <a:srgbClr val="00B050"/>
                  </a:solidFill>
                  <a:effectLst/>
                  <a:latin typeface="Calibri" panose="020F0502020204030204" pitchFamily="34" charset="0"/>
                  <a:cs typeface="Calibri" panose="020F0502020204030204" pitchFamily="34" charset="0"/>
                </a:rPr>
                <a:t>WDM </a:t>
              </a:r>
              <a:r>
                <a:rPr lang="de-DE" altLang="zh-CN" sz="1600" i="0" noProof="1">
                  <a:solidFill>
                    <a:srgbClr val="00B050"/>
                  </a:solidFill>
                  <a:effectLst/>
                  <a:latin typeface="Calibri" panose="020F0502020204030204" pitchFamily="34" charset="0"/>
                  <a:cs typeface="Calibri" panose="020F0502020204030204" pitchFamily="34" charset="0"/>
                </a:rPr>
                <a:t>&gt; 30 keV</a:t>
              </a:r>
            </a:p>
            <a:p>
              <a:pPr>
                <a:lnSpc>
                  <a:spcPct val="120000"/>
                </a:lnSpc>
              </a:pPr>
              <a:r>
                <a:rPr lang="de-DE" altLang="zh-CN" sz="1600" noProof="1">
                  <a:solidFill>
                    <a:schemeClr val="accent2"/>
                  </a:solidFill>
                  <a:latin typeface="Calibri" panose="020F0502020204030204" pitchFamily="34" charset="0"/>
                  <a:cs typeface="Calibri" panose="020F0502020204030204" pitchFamily="34" charset="0"/>
                </a:rPr>
                <a:t>PUMA 21 cm IM + Stage V Ly</a:t>
              </a:r>
              <a:r>
                <a:rPr lang="el-GR" altLang="zh-CN" sz="1600" noProof="1">
                  <a:solidFill>
                    <a:schemeClr val="accent2"/>
                  </a:solidFill>
                  <a:latin typeface="Calibri" panose="020F0502020204030204" pitchFamily="34" charset="0"/>
                  <a:cs typeface="Calibri" panose="020F0502020204030204" pitchFamily="34" charset="0"/>
                </a:rPr>
                <a:t>α </a:t>
              </a:r>
              <a:r>
                <a:rPr lang="de-DE" altLang="zh-CN" sz="1600" noProof="1">
                  <a:solidFill>
                    <a:schemeClr val="accent2"/>
                  </a:solidFill>
                  <a:latin typeface="Calibri" panose="020F0502020204030204" pitchFamily="34" charset="0"/>
                  <a:cs typeface="Calibri" panose="020F0502020204030204" pitchFamily="34" charset="0"/>
                </a:rPr>
                <a:t>surveys </a:t>
              </a:r>
              <a:r>
                <a:rPr lang="de-DE" altLang="zh-CN" sz="1600" i="1" noProof="1">
                  <a:solidFill>
                    <a:schemeClr val="accent2"/>
                  </a:solidFill>
                  <a:effectLst/>
                  <a:latin typeface="Calibri" panose="020F0502020204030204" pitchFamily="34" charset="0"/>
                  <a:cs typeface="Calibri" panose="020F0502020204030204" pitchFamily="34" charset="0"/>
                </a:rPr>
                <a:t>m</a:t>
              </a:r>
              <a:r>
                <a:rPr lang="de-DE" altLang="zh-CN" sz="1600" i="0" baseline="-25000" noProof="1">
                  <a:solidFill>
                    <a:schemeClr val="accent2"/>
                  </a:solidFill>
                  <a:effectLst/>
                  <a:latin typeface="Calibri" panose="020F0502020204030204" pitchFamily="34" charset="0"/>
                  <a:cs typeface="Calibri" panose="020F0502020204030204" pitchFamily="34" charset="0"/>
                </a:rPr>
                <a:t>WDM </a:t>
              </a:r>
              <a:r>
                <a:rPr lang="de-DE" altLang="zh-CN" sz="1600" i="0" noProof="1">
                  <a:solidFill>
                    <a:schemeClr val="accent2"/>
                  </a:solidFill>
                  <a:effectLst/>
                  <a:latin typeface="Calibri" panose="020F0502020204030204" pitchFamily="34" charset="0"/>
                  <a:cs typeface="Calibri" panose="020F0502020204030204" pitchFamily="34" charset="0"/>
                </a:rPr>
                <a:t>&gt; 40 keV</a:t>
              </a:r>
            </a:p>
            <a:p>
              <a:pPr>
                <a:lnSpc>
                  <a:spcPct val="120000"/>
                </a:lnSpc>
              </a:pPr>
              <a:r>
                <a:rPr lang="de-DE" altLang="zh-CN" sz="1600" noProof="1">
                  <a:latin typeface="Calibri" panose="020F0502020204030204" pitchFamily="34" charset="0"/>
                  <a:cs typeface="Calibri" panose="020F0502020204030204" pitchFamily="34" charset="0"/>
                </a:rPr>
                <a:t>(95% credible intervals)</a:t>
              </a:r>
              <a:endParaRPr lang="de-DE" altLang="zh-CN" sz="1600" i="0" noProof="1">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62802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0919FF3-6202-9140-9C74-DF6EBDF89FF7}"/>
              </a:ext>
            </a:extLst>
          </p:cNvPr>
          <p:cNvSpPr txBox="1"/>
          <p:nvPr/>
        </p:nvSpPr>
        <p:spPr>
          <a:xfrm>
            <a:off x="624960" y="252507"/>
            <a:ext cx="1808700"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Summary</a:t>
            </a:r>
            <a:endParaRPr lang="en-US" sz="3200" b="1" baseline="-25000" dirty="0">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53E8F9E0-D24E-D741-BB6F-A019ECAF71BA}"/>
                  </a:ext>
                </a:extLst>
              </p:cNvPr>
              <p:cNvSpPr txBox="1"/>
              <p:nvPr/>
            </p:nvSpPr>
            <p:spPr>
              <a:xfrm>
                <a:off x="8253720" y="4345056"/>
                <a:ext cx="2792741"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Forecast current and future surveys’ constraints on </a:t>
                </a:r>
                <a14:m>
                  <m:oMath xmlns:m="http://schemas.openxmlformats.org/officeDocument/2006/math">
                    <m:sSub>
                      <m:sSubPr>
                        <m:ctrlPr>
                          <a:rPr lang="en-US" altLang="zh-CN" sz="1600" i="1" smtClean="0">
                            <a:latin typeface="Cambria Math" panose="02040503050406030204" pitchFamily="18" charset="0"/>
                          </a:rPr>
                        </m:ctrlPr>
                      </m:sSubPr>
                      <m:e>
                        <m:r>
                          <a:rPr lang="en-US" altLang="zh-CN" sz="1600" b="0" i="1">
                            <a:latin typeface="Cambria Math" panose="02040503050406030204" pitchFamily="18" charset="0"/>
                          </a:rPr>
                          <m:t> </m:t>
                        </m:r>
                        <m:r>
                          <a:rPr lang="en-US" altLang="zh-CN" sz="1600" b="0" i="1">
                            <a:latin typeface="Cambria Math" panose="02040503050406030204" pitchFamily="18" charset="0"/>
                          </a:rPr>
                          <m:t>𝑚</m:t>
                        </m:r>
                      </m:e>
                      <m:sub>
                        <m:r>
                          <m:rPr>
                            <m:sty m:val="p"/>
                          </m:rPr>
                          <a:rPr lang="en-US" altLang="zh-CN" sz="1600" b="0" i="1">
                            <a:latin typeface="Cambria Math" panose="02040503050406030204" pitchFamily="18" charset="0"/>
                          </a:rPr>
                          <m:t>WDM</m:t>
                        </m:r>
                      </m:sub>
                    </m:sSub>
                  </m:oMath>
                </a14:m>
                <a:r>
                  <a:rPr lang="en-US" sz="1600" dirty="0">
                    <a:latin typeface="Calibri" panose="020F0502020204030204" pitchFamily="34" charset="0"/>
                    <a:cs typeface="Calibri" panose="020F0502020204030204" pitchFamily="34" charset="0"/>
                  </a:rPr>
                  <a:t>.</a:t>
                </a:r>
              </a:p>
            </p:txBody>
          </p:sp>
        </mc:Choice>
        <mc:Fallback>
          <p:sp>
            <p:nvSpPr>
              <p:cNvPr id="5" name="文本框 4">
                <a:extLst>
                  <a:ext uri="{FF2B5EF4-FFF2-40B4-BE49-F238E27FC236}">
                    <a16:creationId xmlns:a16="http://schemas.microsoft.com/office/drawing/2014/main" id="{53E8F9E0-D24E-D741-BB6F-A019ECAF71BA}"/>
                  </a:ext>
                </a:extLst>
              </p:cNvPr>
              <p:cNvSpPr txBox="1">
                <a:spLocks noRot="1" noChangeAspect="1" noMove="1" noResize="1" noEditPoints="1" noAdjustHandles="1" noChangeArrowheads="1" noChangeShapeType="1" noTextEdit="1"/>
              </p:cNvSpPr>
              <p:nvPr/>
            </p:nvSpPr>
            <p:spPr>
              <a:xfrm>
                <a:off x="8253720" y="4345056"/>
                <a:ext cx="2792741" cy="584775"/>
              </a:xfrm>
              <a:prstGeom prst="rect">
                <a:avLst/>
              </a:prstGeom>
              <a:blipFill>
                <a:blip r:embed="rId3"/>
                <a:stretch>
                  <a:fillRect l="-452" t="-4255" r="-905" b="-10638"/>
                </a:stretch>
              </a:blipFill>
            </p:spPr>
            <p:txBody>
              <a:bodyPr/>
              <a:lstStyle/>
              <a:p>
                <a:r>
                  <a:rPr lang="en-US">
                    <a:noFill/>
                  </a:rPr>
                  <a:t> </a:t>
                </a:r>
              </a:p>
            </p:txBody>
          </p:sp>
        </mc:Fallback>
      </mc:AlternateContent>
      <p:pic>
        <p:nvPicPr>
          <p:cNvPr id="8" name="图片 7">
            <a:extLst>
              <a:ext uri="{FF2B5EF4-FFF2-40B4-BE49-F238E27FC236}">
                <a16:creationId xmlns:a16="http://schemas.microsoft.com/office/drawing/2014/main" id="{EBC2D680-C8A7-AB48-84C3-22EC80F20092}"/>
              </a:ext>
            </a:extLst>
          </p:cNvPr>
          <p:cNvPicPr>
            <a:picLocks noChangeAspect="1"/>
          </p:cNvPicPr>
          <p:nvPr/>
        </p:nvPicPr>
        <p:blipFill>
          <a:blip r:embed="rId4"/>
          <a:stretch>
            <a:fillRect/>
          </a:stretch>
        </p:blipFill>
        <p:spPr>
          <a:xfrm>
            <a:off x="1104537" y="1343033"/>
            <a:ext cx="2658245" cy="2651698"/>
          </a:xfrm>
          <a:prstGeom prst="rect">
            <a:avLst/>
          </a:prstGeom>
        </p:spPr>
      </p:pic>
      <p:pic>
        <p:nvPicPr>
          <p:cNvPr id="14" name="图片 13">
            <a:extLst>
              <a:ext uri="{FF2B5EF4-FFF2-40B4-BE49-F238E27FC236}">
                <a16:creationId xmlns:a16="http://schemas.microsoft.com/office/drawing/2014/main" id="{AA89D13A-38F7-1543-821B-73098075B5FC}"/>
              </a:ext>
            </a:extLst>
          </p:cNvPr>
          <p:cNvPicPr>
            <a:picLocks noChangeAspect="1"/>
          </p:cNvPicPr>
          <p:nvPr/>
        </p:nvPicPr>
        <p:blipFill rotWithShape="1">
          <a:blip r:embed="rId5"/>
          <a:srcRect l="1710" t="50279" r="64708"/>
          <a:stretch/>
        </p:blipFill>
        <p:spPr>
          <a:xfrm>
            <a:off x="4333465" y="1343034"/>
            <a:ext cx="3009241" cy="2909646"/>
          </a:xfrm>
          <a:prstGeom prst="rect">
            <a:avLst/>
          </a:prstGeom>
        </p:spPr>
      </p:pic>
      <p:sp>
        <p:nvSpPr>
          <p:cNvPr id="21" name="文本框 20">
            <a:extLst>
              <a:ext uri="{FF2B5EF4-FFF2-40B4-BE49-F238E27FC236}">
                <a16:creationId xmlns:a16="http://schemas.microsoft.com/office/drawing/2014/main" id="{57E81964-1A4A-BF4F-8F6C-74934883C2C0}"/>
              </a:ext>
            </a:extLst>
          </p:cNvPr>
          <p:cNvSpPr txBox="1"/>
          <p:nvPr/>
        </p:nvSpPr>
        <p:spPr>
          <a:xfrm>
            <a:off x="929038" y="4345056"/>
            <a:ext cx="3009241" cy="830997"/>
          </a:xfrm>
          <a:prstGeom prst="rect">
            <a:avLst/>
          </a:prstGeom>
          <a:noFill/>
        </p:spPr>
        <p:txBody>
          <a:bodyPr wrap="square">
            <a:spAutoFit/>
          </a:bodyPr>
          <a:lstStyle/>
          <a:p>
            <a:pPr algn="ctr"/>
            <a:r>
              <a:rPr kumimoji="1" lang="en-US" altLang="zh-CN" sz="1600" dirty="0">
                <a:latin typeface="Calibri" panose="020F0502020204030204" pitchFamily="34" charset="0"/>
                <a:cs typeface="Calibri" panose="020F0502020204030204" pitchFamily="34" charset="0"/>
              </a:rPr>
              <a:t>On small scales, IGM post-reionization evolution is sensitive to DM models.</a:t>
            </a:r>
          </a:p>
        </p:txBody>
      </p:sp>
      <mc:AlternateContent xmlns:mc="http://schemas.openxmlformats.org/markup-compatibility/2006">
        <mc:Choice xmlns:a14="http://schemas.microsoft.com/office/drawing/2010/main" Requires="a14">
          <p:sp>
            <p:nvSpPr>
              <p:cNvPr id="23" name="文本框 22">
                <a:extLst>
                  <a:ext uri="{FF2B5EF4-FFF2-40B4-BE49-F238E27FC236}">
                    <a16:creationId xmlns:a16="http://schemas.microsoft.com/office/drawing/2014/main" id="{772B98B4-64C3-1A4B-B040-31F0B99EF9AA}"/>
                  </a:ext>
                </a:extLst>
              </p:cNvPr>
              <p:cNvSpPr txBox="1"/>
              <p:nvPr/>
            </p:nvSpPr>
            <p:spPr>
              <a:xfrm>
                <a:off x="4512595" y="4391268"/>
                <a:ext cx="3166809" cy="584775"/>
              </a:xfrm>
              <a:prstGeom prst="rect">
                <a:avLst/>
              </a:prstGeom>
              <a:noFill/>
            </p:spPr>
            <p:txBody>
              <a:bodyPr wrap="square" rtlCol="0">
                <a:spAutoFit/>
              </a:bodyPr>
              <a:lstStyle/>
              <a:p>
                <a:pPr algn="ctr"/>
                <a14:m>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𝑃</m:t>
                        </m:r>
                      </m:e>
                      <m:sub>
                        <m:r>
                          <m:rPr>
                            <m:sty m:val="p"/>
                          </m:rPr>
                          <a:rPr lang="en-US" altLang="zh-CN" sz="1600" b="0" i="0" smtClean="0">
                            <a:latin typeface="Cambria Math" panose="02040503050406030204" pitchFamily="18" charset="0"/>
                          </a:rPr>
                          <m:t>F</m:t>
                        </m:r>
                      </m:sub>
                    </m:sSub>
                  </m:oMath>
                </a14:m>
                <a:r>
                  <a:rPr kumimoji="1" lang="en-US" altLang="zh-CN" sz="1600" dirty="0">
                    <a:latin typeface="Calibri" panose="020F0502020204030204" pitchFamily="34" charset="0"/>
                    <a:cs typeface="Calibri" panose="020F0502020204030204" pitchFamily="34" charset="0"/>
                  </a:rPr>
                  <a:t> and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𝑃</m:t>
                        </m:r>
                      </m:e>
                      <m:sub>
                        <m:r>
                          <a:rPr lang="en-US" altLang="zh-CN" sz="1600" b="0" i="1" smtClean="0">
                            <a:latin typeface="Cambria Math" panose="02040503050406030204" pitchFamily="18" charset="0"/>
                          </a:rPr>
                          <m:t>21</m:t>
                        </m:r>
                      </m:sub>
                    </m:sSub>
                  </m:oMath>
                </a14:m>
                <a:r>
                  <a:rPr kumimoji="1" lang="en-US" altLang="zh-CN" sz="1600" dirty="0">
                    <a:latin typeface="Calibri" panose="020F0502020204030204" pitchFamily="34" charset="0"/>
                    <a:cs typeface="Calibri" panose="020F0502020204030204" pitchFamily="34" charset="0"/>
                  </a:rPr>
                  <a:t> can </a:t>
                </a:r>
                <a:r>
                  <a:rPr kumimoji="1" lang="en-US" altLang="zh-CN" sz="1600" b="1" dirty="0">
                    <a:latin typeface="Calibri" panose="020F0502020204030204" pitchFamily="34" charset="0"/>
                    <a:cs typeface="Calibri" panose="020F0502020204030204" pitchFamily="34" charset="0"/>
                  </a:rPr>
                  <a:t>differentiate</a:t>
                </a:r>
                <a:r>
                  <a:rPr kumimoji="1" lang="en-US" altLang="zh-CN" sz="1600" dirty="0">
                    <a:latin typeface="Calibri" panose="020F0502020204030204" pitchFamily="34" charset="0"/>
                    <a:cs typeface="Calibri" panose="020F0502020204030204" pitchFamily="34" charset="0"/>
                  </a:rPr>
                  <a:t> DM models on k &lt; 0.4 Mpc</a:t>
                </a:r>
                <a:r>
                  <a:rPr kumimoji="1" lang="en-US" altLang="zh-CN" sz="1600" baseline="30000" dirty="0">
                    <a:latin typeface="Calibri" panose="020F0502020204030204" pitchFamily="34" charset="0"/>
                    <a:cs typeface="Calibri" panose="020F0502020204030204" pitchFamily="34" charset="0"/>
                  </a:rPr>
                  <a:t>-1</a:t>
                </a:r>
                <a:r>
                  <a:rPr kumimoji="1" lang="en-US" altLang="zh-CN" sz="1600" dirty="0">
                    <a:latin typeface="Calibri" panose="020F0502020204030204" pitchFamily="34" charset="0"/>
                    <a:cs typeface="Calibri" panose="020F0502020204030204" pitchFamily="34" charset="0"/>
                  </a:rPr>
                  <a:t>.</a:t>
                </a:r>
              </a:p>
            </p:txBody>
          </p:sp>
        </mc:Choice>
        <mc:Fallback>
          <p:sp>
            <p:nvSpPr>
              <p:cNvPr id="23" name="文本框 22">
                <a:extLst>
                  <a:ext uri="{FF2B5EF4-FFF2-40B4-BE49-F238E27FC236}">
                    <a16:creationId xmlns:a16="http://schemas.microsoft.com/office/drawing/2014/main" id="{772B98B4-64C3-1A4B-B040-31F0B99EF9AA}"/>
                  </a:ext>
                </a:extLst>
              </p:cNvPr>
              <p:cNvSpPr txBox="1">
                <a:spLocks noRot="1" noChangeAspect="1" noMove="1" noResize="1" noEditPoints="1" noAdjustHandles="1" noChangeArrowheads="1" noChangeShapeType="1" noTextEdit="1"/>
              </p:cNvSpPr>
              <p:nvPr/>
            </p:nvSpPr>
            <p:spPr>
              <a:xfrm>
                <a:off x="4512595" y="4391268"/>
                <a:ext cx="3166809" cy="584775"/>
              </a:xfrm>
              <a:prstGeom prst="rect">
                <a:avLst/>
              </a:prstGeom>
              <a:blipFill>
                <a:blip r:embed="rId6"/>
                <a:stretch>
                  <a:fillRect t="-2128" b="-10638"/>
                </a:stretch>
              </a:blipFill>
            </p:spPr>
            <p:txBody>
              <a:bodyPr/>
              <a:lstStyle/>
              <a:p>
                <a:r>
                  <a:rPr lang="en-US">
                    <a:noFill/>
                  </a:rPr>
                  <a:t> </a:t>
                </a:r>
              </a:p>
            </p:txBody>
          </p:sp>
        </mc:Fallback>
      </mc:AlternateContent>
      <p:pic>
        <p:nvPicPr>
          <p:cNvPr id="4" name="图片 3">
            <a:extLst>
              <a:ext uri="{FF2B5EF4-FFF2-40B4-BE49-F238E27FC236}">
                <a16:creationId xmlns:a16="http://schemas.microsoft.com/office/drawing/2014/main" id="{23A4BC4C-F744-F446-8AB2-7E24439BF3BA}"/>
              </a:ext>
            </a:extLst>
          </p:cNvPr>
          <p:cNvPicPr>
            <a:picLocks noChangeAspect="1"/>
          </p:cNvPicPr>
          <p:nvPr/>
        </p:nvPicPr>
        <p:blipFill>
          <a:blip r:embed="rId7"/>
          <a:stretch>
            <a:fillRect/>
          </a:stretch>
        </p:blipFill>
        <p:spPr>
          <a:xfrm>
            <a:off x="7702324" y="1450217"/>
            <a:ext cx="3022743" cy="2802462"/>
          </a:xfrm>
          <a:prstGeom prst="rect">
            <a:avLst/>
          </a:prstGeom>
        </p:spPr>
      </p:pic>
      <p:sp>
        <p:nvSpPr>
          <p:cNvPr id="3" name="文本框 2">
            <a:extLst>
              <a:ext uri="{FF2B5EF4-FFF2-40B4-BE49-F238E27FC236}">
                <a16:creationId xmlns:a16="http://schemas.microsoft.com/office/drawing/2014/main" id="{6E5B0C4F-077C-C243-BE03-8D0715F2D5E3}"/>
              </a:ext>
            </a:extLst>
          </p:cNvPr>
          <p:cNvSpPr txBox="1"/>
          <p:nvPr/>
        </p:nvSpPr>
        <p:spPr>
          <a:xfrm>
            <a:off x="1919727" y="5341712"/>
            <a:ext cx="8352544" cy="369332"/>
          </a:xfrm>
          <a:prstGeom prst="rect">
            <a:avLst/>
          </a:prstGeom>
          <a:noFill/>
        </p:spPr>
        <p:txBody>
          <a:bodyPr wrap="none" rtlCol="0">
            <a:spAutoFit/>
          </a:bodyPr>
          <a:lstStyle/>
          <a:p>
            <a:pPr algn="ctr"/>
            <a:r>
              <a:rPr lang="en-US" altLang="zh-CN" dirty="0">
                <a:latin typeface="Calibri" panose="020F0502020204030204" pitchFamily="34" charset="0"/>
                <a:cs typeface="Calibri" panose="020F0502020204030204" pitchFamily="34" charset="0"/>
              </a:rPr>
              <a:t>Not limited to WDM,  can be applied to other DM models with small-scale suppression.</a:t>
            </a:r>
            <a:endParaRPr lang="en-US" dirty="0">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1824D0B2-05F2-E54D-83EE-F7143D645AF2}"/>
              </a:ext>
            </a:extLst>
          </p:cNvPr>
          <p:cNvSpPr txBox="1"/>
          <p:nvPr/>
        </p:nvSpPr>
        <p:spPr>
          <a:xfrm>
            <a:off x="8366049" y="142567"/>
            <a:ext cx="3614003"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zhangyao22@mails.tsinghua.edu.cn</a:t>
            </a:r>
          </a:p>
        </p:txBody>
      </p:sp>
    </p:spTree>
    <p:extLst>
      <p:ext uri="{BB962C8B-B14F-4D97-AF65-F5344CB8AC3E}">
        <p14:creationId xmlns:p14="http://schemas.microsoft.com/office/powerpoint/2010/main" val="1219397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01E79149-B6BF-8F45-B94A-561F281B8CBF}"/>
                  </a:ext>
                </a:extLst>
              </p:cNvPr>
              <p:cNvSpPr txBox="1"/>
              <p:nvPr/>
            </p:nvSpPr>
            <p:spPr>
              <a:xfrm>
                <a:off x="666693" y="1913749"/>
                <a:ext cx="5336269" cy="1720215"/>
              </a:xfrm>
              <a:prstGeom prst="rect">
                <a:avLst/>
              </a:prstGeom>
              <a:noFill/>
              <a:ln w="28575">
                <a:solidFill>
                  <a:srgbClr val="90329F"/>
                </a:solidFill>
              </a:ln>
            </p:spPr>
            <p:txBody>
              <a:bodyPr wrap="none" rtlCol="0">
                <a:spAutoFit/>
              </a:bodyPr>
              <a:lstStyle/>
              <a:p>
                <a:pPr>
                  <a:lnSpc>
                    <a:spcPct val="130000"/>
                  </a:lnSpc>
                </a:pPr>
                <a:r>
                  <a:rPr lang="en-US" dirty="0">
                    <a:latin typeface="Calibri" panose="020F0502020204030204" pitchFamily="34" charset="0"/>
                    <a:cs typeface="Calibri" panose="020F0502020204030204" pitchFamily="34" charset="0"/>
                  </a:rPr>
                  <a:t>Small scale: high-resolution hydrodynamical simulation</a:t>
                </a:r>
              </a:p>
              <a:p>
                <a:pPr>
                  <a:lnSpc>
                    <a:spcPct val="130000"/>
                  </a:lnSpc>
                </a:pPr>
                <a:r>
                  <a:rPr kumimoji="1" lang="en-US" altLang="zh-CN" sz="1600" b="1" dirty="0">
                    <a:latin typeface="Calibri" panose="020F0502020204030204" pitchFamily="34" charset="0"/>
                    <a:cs typeface="Calibri" panose="020F0502020204030204" pitchFamily="34" charset="0"/>
                  </a:rPr>
                  <a:t>Modified Gadget-2  </a:t>
                </a:r>
                <a:r>
                  <a:rPr kumimoji="1" lang="en-US" altLang="zh-CN" sz="1600" dirty="0">
                    <a:latin typeface="Calibri" panose="020F0502020204030204" pitchFamily="34" charset="0"/>
                    <a:cs typeface="Calibri" panose="020F0502020204030204" pitchFamily="34" charset="0"/>
                  </a:rPr>
                  <a:t>box size: 1275 kpc</a:t>
                </a:r>
              </a:p>
              <a:p>
                <a:pPr>
                  <a:lnSpc>
                    <a:spcPct val="130000"/>
                  </a:lnSpc>
                </a:pPr>
                <a:r>
                  <a:rPr kumimoji="1" lang="en-US" altLang="zh-CN" sz="1600" dirty="0">
                    <a:latin typeface="Calibri" panose="020F0502020204030204" pitchFamily="34" charset="0"/>
                    <a:cs typeface="Calibri" panose="020F0502020204030204" pitchFamily="34" charset="0"/>
                  </a:rPr>
                  <a:t>Particle mass: 9.72</a:t>
                </a:r>
                <a14:m>
                  <m:oMath xmlns:m="http://schemas.openxmlformats.org/officeDocument/2006/math">
                    <m:r>
                      <a:rPr kumimoji="1" lang="en-US" altLang="zh-CN" sz="1600" i="1">
                        <a:latin typeface="Cambria Math" panose="02040503050406030204" pitchFamily="18" charset="0"/>
                        <a:ea typeface="Cambria Math" panose="02040503050406030204" pitchFamily="18" charset="0"/>
                      </a:rPr>
                      <m:t>×</m:t>
                    </m:r>
                  </m:oMath>
                </a14:m>
                <a:r>
                  <a:rPr kumimoji="1" lang="en-US" altLang="zh-CN" sz="1600" dirty="0">
                    <a:latin typeface="Calibri" panose="020F0502020204030204" pitchFamily="34" charset="0"/>
                    <a:cs typeface="Calibri" panose="020F0502020204030204" pitchFamily="34" charset="0"/>
                  </a:rPr>
                  <a:t>10</a:t>
                </a:r>
                <a:r>
                  <a:rPr kumimoji="1" lang="en-US" altLang="zh-CN" sz="1600" baseline="30000" dirty="0">
                    <a:latin typeface="Calibri" panose="020F0502020204030204" pitchFamily="34" charset="0"/>
                    <a:cs typeface="Calibri" panose="020F0502020204030204" pitchFamily="34" charset="0"/>
                  </a:rPr>
                  <a:t>3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𝑀</m:t>
                        </m:r>
                      </m:e>
                      <m:sub>
                        <m:r>
                          <a:rPr lang="en-US" altLang="zh-CN" sz="1600" i="1">
                            <a:latin typeface="Cambria Math" panose="02040503050406030204" pitchFamily="18" charset="0"/>
                          </a:rPr>
                          <m:t>⊙</m:t>
                        </m:r>
                      </m:sub>
                    </m:sSub>
                  </m:oMath>
                </a14:m>
                <a:r>
                  <a:rPr lang="en-US" altLang="zh-CN" sz="1600" i="1"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(DM),  1.8</a:t>
                </a:r>
                <a:r>
                  <a:rPr kumimoji="1" lang="en-US" altLang="zh-CN" sz="1600" dirty="0">
                    <a:latin typeface="Calibri" panose="020F0502020204030204" pitchFamily="34" charset="0"/>
                    <a:cs typeface="Calibri" panose="020F0502020204030204" pitchFamily="34" charset="0"/>
                  </a:rPr>
                  <a:t>1</a:t>
                </a:r>
                <a14:m>
                  <m:oMath xmlns:m="http://schemas.openxmlformats.org/officeDocument/2006/math">
                    <m:r>
                      <a:rPr kumimoji="1" lang="en-US" altLang="zh-CN" sz="1600" i="1">
                        <a:latin typeface="Cambria Math" panose="02040503050406030204" pitchFamily="18" charset="0"/>
                        <a:ea typeface="Cambria Math" panose="02040503050406030204" pitchFamily="18" charset="0"/>
                      </a:rPr>
                      <m:t>×</m:t>
                    </m:r>
                  </m:oMath>
                </a14:m>
                <a:r>
                  <a:rPr kumimoji="1" lang="en-US" altLang="zh-CN" sz="1600" dirty="0">
                    <a:latin typeface="Calibri" panose="020F0502020204030204" pitchFamily="34" charset="0"/>
                    <a:cs typeface="Calibri" panose="020F0502020204030204" pitchFamily="34" charset="0"/>
                  </a:rPr>
                  <a:t>10</a:t>
                </a:r>
                <a:r>
                  <a:rPr kumimoji="1" lang="en-US" altLang="zh-CN" sz="1600" baseline="30000" dirty="0">
                    <a:latin typeface="Calibri" panose="020F0502020204030204" pitchFamily="34" charset="0"/>
                    <a:cs typeface="Calibri" panose="020F0502020204030204" pitchFamily="34" charset="0"/>
                  </a:rPr>
                  <a:t>3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𝑀</m:t>
                        </m:r>
                      </m:e>
                      <m:sub>
                        <m:r>
                          <a:rPr lang="en-US" altLang="zh-CN" sz="1600" i="1">
                            <a:latin typeface="Cambria Math" panose="02040503050406030204" pitchFamily="18" charset="0"/>
                          </a:rPr>
                          <m:t>⊙</m:t>
                        </m:r>
                      </m:sub>
                    </m:sSub>
                  </m:oMath>
                </a14:m>
                <a:r>
                  <a:rPr lang="en-US" altLang="zh-CN" sz="1600" i="1" dirty="0">
                    <a:latin typeface="Calibri" panose="020F0502020204030204" pitchFamily="34" charset="0"/>
                    <a:cs typeface="Calibri" panose="020F0502020204030204" pitchFamily="34" charset="0"/>
                  </a:rPr>
                  <a:t> </a:t>
                </a:r>
                <a:r>
                  <a:rPr lang="en-US" altLang="zh-CN" sz="1600" dirty="0">
                    <a:latin typeface="Calibri" panose="020F0502020204030204" pitchFamily="34" charset="0"/>
                    <a:cs typeface="Calibri" panose="020F0502020204030204" pitchFamily="34" charset="0"/>
                  </a:rPr>
                  <a:t>(gas) </a:t>
                </a:r>
              </a:p>
              <a:p>
                <a:pPr>
                  <a:lnSpc>
                    <a:spcPct val="130000"/>
                  </a:lnSpc>
                </a:pPr>
                <a:r>
                  <a:rPr kumimoji="1" lang="en-US" altLang="zh-CN" sz="1600" b="1" dirty="0">
                    <a:latin typeface="Calibri" panose="020F0502020204030204" pitchFamily="34" charset="0"/>
                    <a:cs typeface="Calibri" panose="020F0502020204030204" pitchFamily="34" charset="0"/>
                  </a:rPr>
                  <a:t>redshift of reionization: </a:t>
                </a:r>
                <a:r>
                  <a:rPr kumimoji="1" lang="en-US" altLang="zh-CN" sz="1600" b="1" dirty="0" err="1">
                    <a:latin typeface="Calibri" panose="020F0502020204030204" pitchFamily="34" charset="0"/>
                    <a:cs typeface="Calibri" panose="020F0502020204030204" pitchFamily="34" charset="0"/>
                  </a:rPr>
                  <a:t>z</a:t>
                </a:r>
                <a:r>
                  <a:rPr kumimoji="1" lang="en-US" altLang="zh-CN" sz="1600" b="1" baseline="-25000" dirty="0" err="1">
                    <a:latin typeface="Calibri" panose="020F0502020204030204" pitchFamily="34" charset="0"/>
                    <a:cs typeface="Calibri" panose="020F0502020204030204" pitchFamily="34" charset="0"/>
                  </a:rPr>
                  <a:t>re</a:t>
                </a:r>
                <a:r>
                  <a:rPr kumimoji="1" lang="en-US" altLang="zh-CN" sz="1600" b="1" dirty="0">
                    <a:latin typeface="Calibri" panose="020F0502020204030204" pitchFamily="34" charset="0"/>
                    <a:cs typeface="Calibri" panose="020F0502020204030204" pitchFamily="34" charset="0"/>
                  </a:rPr>
                  <a:t> = 6, 7, 8, 9, 10, 11, 12</a:t>
                </a:r>
              </a:p>
              <a:p>
                <a:pPr>
                  <a:lnSpc>
                    <a:spcPct val="130000"/>
                  </a:lnSpc>
                </a:pPr>
                <a:r>
                  <a:rPr kumimoji="1" lang="en-US" altLang="zh-CN" sz="1600" b="1" dirty="0">
                    <a:latin typeface="Calibri" panose="020F0502020204030204" pitchFamily="34" charset="0"/>
                    <a:cs typeface="Calibri" panose="020F0502020204030204" pitchFamily="34" charset="0"/>
                  </a:rPr>
                  <a:t>calculate </a:t>
                </a:r>
                <a14:m>
                  <m:oMath xmlns:m="http://schemas.openxmlformats.org/officeDocument/2006/math">
                    <m:r>
                      <a:rPr lang="en-US" altLang="zh-CN" sz="1600" b="1" i="1">
                        <a:latin typeface="Cambria Math" panose="02040503050406030204" pitchFamily="18" charset="0"/>
                        <a:ea typeface="Cambria Math" panose="02040503050406030204" pitchFamily="18" charset="0"/>
                      </a:rPr>
                      <m:t>𝝍</m:t>
                    </m:r>
                    <m:d>
                      <m:dPr>
                        <m:ctrlPr>
                          <a:rPr lang="en-US" altLang="zh-CN" sz="1600" b="1" i="1">
                            <a:latin typeface="Cambria Math" panose="02040503050406030204" pitchFamily="18" charset="0"/>
                            <a:ea typeface="Cambria Math" panose="02040503050406030204" pitchFamily="18" charset="0"/>
                          </a:rPr>
                        </m:ctrlPr>
                      </m:dPr>
                      <m:e>
                        <m:sSub>
                          <m:sSubPr>
                            <m:ctrlPr>
                              <a:rPr lang="en-US" altLang="zh-CN" sz="1600" b="1" i="1">
                                <a:latin typeface="Cambria Math" panose="02040503050406030204" pitchFamily="18" charset="0"/>
                                <a:ea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𝒛</m:t>
                            </m:r>
                          </m:e>
                          <m:sub>
                            <m:r>
                              <a:rPr lang="en-US" altLang="zh-CN" sz="1600" b="1" i="1">
                                <a:latin typeface="Cambria Math" panose="02040503050406030204" pitchFamily="18" charset="0"/>
                                <a:ea typeface="Cambria Math" panose="02040503050406030204" pitchFamily="18" charset="0"/>
                              </a:rPr>
                              <m:t>𝒓𝒆</m:t>
                            </m:r>
                          </m:sub>
                        </m:sSub>
                      </m:e>
                    </m:d>
                  </m:oMath>
                </a14:m>
                <a:r>
                  <a:rPr kumimoji="1" lang="en-US" altLang="zh-CN" sz="1600" b="1" dirty="0">
                    <a:latin typeface="Calibri" panose="020F0502020204030204" pitchFamily="34" charset="0"/>
                    <a:cs typeface="Calibri" panose="020F0502020204030204" pitchFamily="34" charset="0"/>
                  </a:rPr>
                  <a:t> and </a:t>
                </a:r>
                <a14:m>
                  <m:oMath xmlns:m="http://schemas.openxmlformats.org/officeDocument/2006/math">
                    <m:r>
                      <a:rPr lang="en-US" altLang="zh-CN" sz="1600" b="1" i="1" smtClean="0">
                        <a:latin typeface="Cambria Math" panose="02040503050406030204" pitchFamily="18" charset="0"/>
                        <a:ea typeface="Cambria Math" panose="02040503050406030204" pitchFamily="18" charset="0"/>
                      </a:rPr>
                      <m:t>𝚵</m:t>
                    </m:r>
                    <m:d>
                      <m:dPr>
                        <m:ctrlPr>
                          <a:rPr lang="en-US" altLang="zh-CN" sz="1600" b="1" i="1">
                            <a:latin typeface="Cambria Math" panose="02040503050406030204" pitchFamily="18" charset="0"/>
                            <a:ea typeface="Cambria Math" panose="02040503050406030204" pitchFamily="18" charset="0"/>
                          </a:rPr>
                        </m:ctrlPr>
                      </m:dPr>
                      <m:e>
                        <m:sSub>
                          <m:sSubPr>
                            <m:ctrlPr>
                              <a:rPr lang="en-US" altLang="zh-CN" sz="1600" b="1" i="1">
                                <a:latin typeface="Cambria Math" panose="02040503050406030204" pitchFamily="18" charset="0"/>
                                <a:ea typeface="Cambria Math" panose="02040503050406030204" pitchFamily="18" charset="0"/>
                              </a:rPr>
                            </m:ctrlPr>
                          </m:sSubPr>
                          <m:e>
                            <m:r>
                              <a:rPr lang="en-US" altLang="zh-CN" sz="1600" b="1" i="1">
                                <a:latin typeface="Cambria Math" panose="02040503050406030204" pitchFamily="18" charset="0"/>
                                <a:ea typeface="Cambria Math" panose="02040503050406030204" pitchFamily="18" charset="0"/>
                              </a:rPr>
                              <m:t>𝒛</m:t>
                            </m:r>
                          </m:e>
                          <m:sub>
                            <m:r>
                              <a:rPr lang="en-US" altLang="zh-CN" sz="1600" b="1" i="1">
                                <a:latin typeface="Cambria Math" panose="02040503050406030204" pitchFamily="18" charset="0"/>
                                <a:ea typeface="Cambria Math" panose="02040503050406030204" pitchFamily="18" charset="0"/>
                              </a:rPr>
                              <m:t>𝒓𝒆</m:t>
                            </m:r>
                          </m:sub>
                        </m:sSub>
                      </m:e>
                    </m:d>
                  </m:oMath>
                </a14:m>
                <a:endParaRPr kumimoji="1" lang="en-US" altLang="zh-CN" sz="1600" b="1" dirty="0">
                  <a:latin typeface="Calibri" panose="020F0502020204030204" pitchFamily="34" charset="0"/>
                  <a:cs typeface="Calibri" panose="020F0502020204030204" pitchFamily="34" charset="0"/>
                </a:endParaRPr>
              </a:p>
            </p:txBody>
          </p:sp>
        </mc:Choice>
        <mc:Fallback xmlns="">
          <p:sp>
            <p:nvSpPr>
              <p:cNvPr id="4" name="文本框 3">
                <a:extLst>
                  <a:ext uri="{FF2B5EF4-FFF2-40B4-BE49-F238E27FC236}">
                    <a16:creationId xmlns:a16="http://schemas.microsoft.com/office/drawing/2014/main" id="{01E79149-B6BF-8F45-B94A-561F281B8CBF}"/>
                  </a:ext>
                </a:extLst>
              </p:cNvPr>
              <p:cNvSpPr txBox="1">
                <a:spLocks noRot="1" noChangeAspect="1" noMove="1" noResize="1" noEditPoints="1" noAdjustHandles="1" noChangeArrowheads="1" noChangeShapeType="1" noTextEdit="1"/>
              </p:cNvSpPr>
              <p:nvPr/>
            </p:nvSpPr>
            <p:spPr>
              <a:xfrm>
                <a:off x="666693" y="1913749"/>
                <a:ext cx="5336269" cy="1720215"/>
              </a:xfrm>
              <a:prstGeom prst="rect">
                <a:avLst/>
              </a:prstGeom>
              <a:blipFill>
                <a:blip r:embed="rId2"/>
                <a:stretch>
                  <a:fillRect l="-708" b="-2158"/>
                </a:stretch>
              </a:blipFill>
              <a:ln w="28575">
                <a:solidFill>
                  <a:srgbClr val="90329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473D4021-9C58-B149-8999-D21983A735B4}"/>
                  </a:ext>
                </a:extLst>
              </p:cNvPr>
              <p:cNvSpPr txBox="1"/>
              <p:nvPr/>
            </p:nvSpPr>
            <p:spPr>
              <a:xfrm>
                <a:off x="666693" y="3818486"/>
                <a:ext cx="6078844" cy="2263055"/>
              </a:xfrm>
              <a:prstGeom prst="rect">
                <a:avLst/>
              </a:prstGeom>
              <a:noFill/>
            </p:spPr>
            <p:txBody>
              <a:bodyPr wrap="none" rtlCol="0">
                <a:spAutoFit/>
              </a:bodyPr>
              <a:lstStyle/>
              <a:p>
                <a:pPr>
                  <a:lnSpc>
                    <a:spcPct val="150000"/>
                  </a:lnSpc>
                </a:pPr>
                <a:r>
                  <a:rPr lang="en-US" b="1" dirty="0">
                    <a:latin typeface="Calibri" panose="020F0502020204030204" pitchFamily="34" charset="0"/>
                    <a:cs typeface="Calibri" panose="020F0502020204030204" pitchFamily="34" charset="0"/>
                  </a:rPr>
                  <a:t>Implement WDM: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m:rPr>
                            <m:sty m:val="p"/>
                          </m:rPr>
                          <a:rPr lang="en-US" b="0" i="0" smtClean="0">
                            <a:latin typeface="Cambria Math" panose="02040503050406030204" pitchFamily="18" charset="0"/>
                          </a:rPr>
                          <m:t>WDM</m:t>
                        </m:r>
                      </m:sub>
                    </m:sSub>
                    <m:r>
                      <a:rPr lang="en-US" b="0" i="0" smtClean="0">
                        <a:latin typeface="Cambria Math" panose="02040503050406030204" pitchFamily="18" charset="0"/>
                      </a:rPr>
                      <m:t>={3, 4, 6, 9} </m:t>
                    </m:r>
                    <m:r>
                      <m:rPr>
                        <m:sty m:val="p"/>
                      </m:rPr>
                      <a:rPr lang="en-US" b="0" i="0" smtClean="0">
                        <a:latin typeface="Cambria Math" panose="02040503050406030204" pitchFamily="18" charset="0"/>
                      </a:rPr>
                      <m:t>keV</m:t>
                    </m:r>
                  </m:oMath>
                </a14:m>
                <a:endParaRPr lang="en-US" dirty="0">
                  <a:latin typeface="Calibri" panose="020F0502020204030204" pitchFamily="34" charset="0"/>
                  <a:cs typeface="Calibri" panose="020F0502020204030204" pitchFamily="34" charset="0"/>
                </a:endParaRPr>
              </a:p>
              <a:p>
                <a:pPr>
                  <a:lnSpc>
                    <a:spcPct val="150000"/>
                  </a:lnSpc>
                </a:pPr>
                <a14:m>
                  <m:oMath xmlns:m="http://schemas.openxmlformats.org/officeDocument/2006/math">
                    <m:sSub>
                      <m:sSubPr>
                        <m:ctrlPr>
                          <a:rPr lang="zh-CN" altLang="en-US" sz="1800" i="1" smtClean="0">
                            <a:solidFill>
                              <a:schemeClr val="tx1"/>
                            </a:solidFill>
                            <a:latin typeface="Cambria Math" panose="02040503050406030204" pitchFamily="18" charset="0"/>
                          </a:rPr>
                        </m:ctrlPr>
                      </m:sSubPr>
                      <m:e>
                        <m:r>
                          <a:rPr lang="zh-CN" altLang="en-US" sz="1800" i="1">
                            <a:solidFill>
                              <a:schemeClr val="tx1"/>
                            </a:solidFill>
                            <a:latin typeface="Cambria Math" panose="02040503050406030204" pitchFamily="18" charset="0"/>
                          </a:rPr>
                          <m:t>𝑃</m:t>
                        </m:r>
                      </m:e>
                      <m:sub>
                        <m:r>
                          <a:rPr lang="zh-CN" altLang="en-US" sz="1800" i="1">
                            <a:solidFill>
                              <a:schemeClr val="tx1"/>
                            </a:solidFill>
                            <a:latin typeface="Cambria Math" panose="02040503050406030204" pitchFamily="18" charset="0"/>
                          </a:rPr>
                          <m:t>𝑊𝐷𝑀</m:t>
                        </m:r>
                      </m:sub>
                    </m:sSub>
                    <m:d>
                      <m:dPr>
                        <m:ctrlPr>
                          <a:rPr lang="zh-CN" altLang="en-US" sz="1800" i="1">
                            <a:solidFill>
                              <a:schemeClr val="tx1"/>
                            </a:solidFill>
                            <a:latin typeface="Cambria Math" panose="02040503050406030204" pitchFamily="18" charset="0"/>
                          </a:rPr>
                        </m:ctrlPr>
                      </m:dPr>
                      <m:e>
                        <m:r>
                          <a:rPr lang="zh-CN" altLang="en-US" sz="1800" i="1">
                            <a:solidFill>
                              <a:schemeClr val="tx1"/>
                            </a:solidFill>
                            <a:latin typeface="Cambria Math" panose="02040503050406030204" pitchFamily="18" charset="0"/>
                          </a:rPr>
                          <m:t>𝑘</m:t>
                        </m:r>
                      </m:e>
                    </m:d>
                    <m:r>
                      <a:rPr lang="zh-CN" altLang="en-US" sz="1800" i="0">
                        <a:solidFill>
                          <a:schemeClr val="tx1"/>
                        </a:solidFill>
                        <a:latin typeface="Cambria Math" panose="02040503050406030204" pitchFamily="18" charset="0"/>
                      </a:rPr>
                      <m:t>=</m:t>
                    </m:r>
                    <m:sSup>
                      <m:sSupPr>
                        <m:ctrlPr>
                          <a:rPr lang="zh-CN" altLang="en-US" sz="1800" i="1">
                            <a:solidFill>
                              <a:schemeClr val="tx1"/>
                            </a:solidFill>
                            <a:latin typeface="Cambria Math" panose="02040503050406030204" pitchFamily="18" charset="0"/>
                          </a:rPr>
                        </m:ctrlPr>
                      </m:sSupPr>
                      <m:e>
                        <m:sSub>
                          <m:sSubPr>
                            <m:ctrlPr>
                              <a:rPr lang="en-US" altLang="zh-CN" sz="1800" i="1" smtClean="0">
                                <a:solidFill>
                                  <a:schemeClr val="tx1"/>
                                </a:solidFill>
                                <a:latin typeface="Cambria Math" panose="02040503050406030204" pitchFamily="18" charset="0"/>
                              </a:rPr>
                            </m:ctrlPr>
                          </m:sSubPr>
                          <m:e>
                            <m:r>
                              <a:rPr lang="zh-CN" altLang="en-US" sz="1800" i="1">
                                <a:solidFill>
                                  <a:schemeClr val="tx1"/>
                                </a:solidFill>
                                <a:latin typeface="Cambria Math" panose="02040503050406030204" pitchFamily="18" charset="0"/>
                              </a:rPr>
                              <m:t>𝑇</m:t>
                            </m:r>
                          </m:e>
                          <m:sub>
                            <m:r>
                              <m:rPr>
                                <m:sty m:val="p"/>
                              </m:rPr>
                              <a:rPr lang="en-US" altLang="zh-CN" sz="1800" b="0" i="0" smtClean="0">
                                <a:solidFill>
                                  <a:schemeClr val="tx1"/>
                                </a:solidFill>
                                <a:latin typeface="Cambria Math" panose="02040503050406030204" pitchFamily="18" charset="0"/>
                              </a:rPr>
                              <m:t>X</m:t>
                            </m:r>
                          </m:sub>
                        </m:sSub>
                        <m:d>
                          <m:dPr>
                            <m:ctrlPr>
                              <a:rPr lang="zh-CN" altLang="en-US" sz="1800" i="1">
                                <a:solidFill>
                                  <a:schemeClr val="tx1"/>
                                </a:solidFill>
                                <a:latin typeface="Cambria Math" panose="02040503050406030204" pitchFamily="18" charset="0"/>
                              </a:rPr>
                            </m:ctrlPr>
                          </m:dPr>
                          <m:e>
                            <m:r>
                              <a:rPr lang="zh-CN" altLang="en-US" sz="1800" i="1">
                                <a:solidFill>
                                  <a:schemeClr val="tx1"/>
                                </a:solidFill>
                                <a:latin typeface="Cambria Math" panose="02040503050406030204" pitchFamily="18" charset="0"/>
                              </a:rPr>
                              <m:t>𝑘</m:t>
                            </m:r>
                          </m:e>
                        </m:d>
                      </m:e>
                      <m:sup>
                        <m:r>
                          <a:rPr lang="zh-CN" altLang="en-US" sz="1800" i="0">
                            <a:solidFill>
                              <a:schemeClr val="tx1"/>
                            </a:solidFill>
                            <a:latin typeface="Cambria Math" panose="02040503050406030204" pitchFamily="18" charset="0"/>
                          </a:rPr>
                          <m:t>2</m:t>
                        </m:r>
                      </m:sup>
                    </m:sSup>
                    <m:sSub>
                      <m:sSubPr>
                        <m:ctrlPr>
                          <a:rPr lang="zh-CN" altLang="en-US" sz="1800" i="1">
                            <a:solidFill>
                              <a:schemeClr val="tx1"/>
                            </a:solidFill>
                            <a:latin typeface="Cambria Math" panose="02040503050406030204" pitchFamily="18" charset="0"/>
                          </a:rPr>
                        </m:ctrlPr>
                      </m:sSubPr>
                      <m:e>
                        <m:r>
                          <a:rPr lang="zh-CN" altLang="en-US" sz="1800" i="1">
                            <a:solidFill>
                              <a:schemeClr val="tx1"/>
                            </a:solidFill>
                            <a:latin typeface="Cambria Math" panose="02040503050406030204" pitchFamily="18" charset="0"/>
                          </a:rPr>
                          <m:t>𝑃</m:t>
                        </m:r>
                      </m:e>
                      <m:sub>
                        <m:r>
                          <a:rPr lang="zh-CN" altLang="en-US" sz="1800" i="1">
                            <a:solidFill>
                              <a:schemeClr val="tx1"/>
                            </a:solidFill>
                            <a:latin typeface="Cambria Math" panose="02040503050406030204" pitchFamily="18" charset="0"/>
                          </a:rPr>
                          <m:t>𝐶𝐷𝑀</m:t>
                        </m:r>
                      </m:sub>
                    </m:sSub>
                    <m:d>
                      <m:dPr>
                        <m:ctrlPr>
                          <a:rPr lang="zh-CN" altLang="en-US" sz="1800" i="1">
                            <a:solidFill>
                              <a:schemeClr val="tx1"/>
                            </a:solidFill>
                            <a:latin typeface="Cambria Math" panose="02040503050406030204" pitchFamily="18" charset="0"/>
                          </a:rPr>
                        </m:ctrlPr>
                      </m:dPr>
                      <m:e>
                        <m:r>
                          <a:rPr lang="zh-CN" altLang="en-US" sz="1800" i="1">
                            <a:solidFill>
                              <a:schemeClr val="tx1"/>
                            </a:solidFill>
                            <a:latin typeface="Cambria Math" panose="02040503050406030204" pitchFamily="18" charset="0"/>
                          </a:rPr>
                          <m:t>𝑘</m:t>
                        </m:r>
                      </m:e>
                    </m:d>
                  </m:oMath>
                </a14:m>
                <a:r>
                  <a:rPr lang="en-US" b="1" dirty="0">
                    <a:solidFill>
                      <a:schemeClr val="tx1"/>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as initial condition</a:t>
                </a:r>
              </a:p>
              <a:p>
                <a:pPr>
                  <a:lnSpc>
                    <a:spcPct val="150000"/>
                  </a:lnSpc>
                  <a:defRPr/>
                </a:pPr>
                <a:r>
                  <a:rPr kumimoji="1" lang="en-US" altLang="zh-CN" sz="160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transfer function:</a:t>
                </a:r>
                <a:r>
                  <a:rPr kumimoji="1" lang="en-US" altLang="zh-CN" sz="1600" i="0" u="none" strike="noStrike" kern="1200" cap="none" spc="0" normalizeH="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b>
                      <m:sSubPr>
                        <m:ctrlPr>
                          <a:rPr kumimoji="1" lang="en-US" altLang="zh-CN" sz="160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ctrlPr>
                      </m:sSubPr>
                      <m:e>
                        <m: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𝑇</m:t>
                        </m:r>
                      </m:e>
                      <m:sub>
                        <m:r>
                          <m:rPr>
                            <m:sty m:val="p"/>
                          </m:rPr>
                          <a:rPr kumimoji="1" lang="en-US" altLang="zh-CN" sz="1600" b="0" i="0"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X</m:t>
                        </m:r>
                      </m:sub>
                    </m:sSub>
                    <m:d>
                      <m:dPr>
                        <m:ctrlP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ctrlPr>
                      </m:dPr>
                      <m:e>
                        <m: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𝑘</m:t>
                        </m:r>
                      </m:e>
                    </m:d>
                    <m:r>
                      <a:rPr kumimoji="1" lang="en-US" altLang="zh-CN" sz="1600" b="0" i="0"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m:t>
                    </m:r>
                    <m:sSup>
                      <m:sSupPr>
                        <m:ctrlP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ctrlPr>
                      </m:sSupPr>
                      <m:e>
                        <m:r>
                          <a:rPr kumimoji="1" lang="en-US" altLang="zh-CN" sz="1600">
                            <a:solidFill>
                              <a:prstClr val="black"/>
                            </a:solidFill>
                            <a:latin typeface="Cambria Math" panose="02040503050406030204" pitchFamily="18" charset="0"/>
                          </a:rPr>
                          <m:t>1+</m:t>
                        </m:r>
                        <m:sSup>
                          <m:sSupPr>
                            <m:ctrlPr>
                              <a:rPr kumimoji="1" lang="en-US" altLang="zh-CN" sz="1600" i="1">
                                <a:solidFill>
                                  <a:prstClr val="black"/>
                                </a:solidFill>
                                <a:latin typeface="Cambria Math" panose="02040503050406030204" pitchFamily="18" charset="0"/>
                              </a:rPr>
                            </m:ctrlPr>
                          </m:sSupPr>
                          <m:e>
                            <m:r>
                              <a:rPr kumimoji="1" lang="en-US" altLang="zh-CN" sz="1600" i="1">
                                <a:solidFill>
                                  <a:prstClr val="black"/>
                                </a:solidFill>
                                <a:latin typeface="Cambria Math" panose="02040503050406030204" pitchFamily="18" charset="0"/>
                              </a:rPr>
                              <m:t>(</m:t>
                            </m:r>
                            <m:r>
                              <a:rPr kumimoji="1" lang="el-GR" altLang="zh-CN" sz="1600" i="1">
                                <a:solidFill>
                                  <a:prstClr val="black"/>
                                </a:solidFill>
                                <a:latin typeface="Cambria Math" panose="02040503050406030204" pitchFamily="18" charset="0"/>
                                <a:ea typeface="Cambria Math" panose="02040503050406030204" pitchFamily="18" charset="0"/>
                              </a:rPr>
                              <m:t>𝛼</m:t>
                            </m:r>
                            <m:r>
                              <a:rPr kumimoji="1" lang="en-US" altLang="zh-CN" sz="1600" i="1">
                                <a:solidFill>
                                  <a:prstClr val="black"/>
                                </a:solidFill>
                                <a:latin typeface="Cambria Math" panose="02040503050406030204" pitchFamily="18" charset="0"/>
                                <a:ea typeface="Cambria Math" panose="02040503050406030204" pitchFamily="18" charset="0"/>
                              </a:rPr>
                              <m:t>𝑘</m:t>
                            </m:r>
                            <m:r>
                              <a:rPr kumimoji="1" lang="en-US" altLang="zh-CN" sz="1600" i="1">
                                <a:solidFill>
                                  <a:prstClr val="black"/>
                                </a:solidFill>
                                <a:latin typeface="Cambria Math" panose="02040503050406030204" pitchFamily="18" charset="0"/>
                              </a:rPr>
                              <m:t>)</m:t>
                            </m:r>
                          </m:e>
                          <m:sup>
                            <m:r>
                              <a:rPr kumimoji="1" lang="en-US" altLang="zh-CN" sz="1600" i="1">
                                <a:solidFill>
                                  <a:prstClr val="black"/>
                                </a:solidFill>
                                <a:latin typeface="Cambria Math" panose="02040503050406030204" pitchFamily="18" charset="0"/>
                              </a:rPr>
                              <m:t>2</m:t>
                            </m:r>
                            <m:r>
                              <a:rPr kumimoji="1" lang="en-US" altLang="zh-CN" sz="1600" i="1">
                                <a:solidFill>
                                  <a:prstClr val="black"/>
                                </a:solidFill>
                                <a:latin typeface="Cambria Math" panose="02040503050406030204" pitchFamily="18" charset="0"/>
                                <a:ea typeface="Cambria Math" panose="02040503050406030204" pitchFamily="18" charset="0"/>
                              </a:rPr>
                              <m:t>𝜈</m:t>
                            </m:r>
                          </m:sup>
                        </m:sSup>
                        <m:r>
                          <a:rPr kumimoji="1" lang="en-US" altLang="zh-CN" sz="1600">
                            <a:solidFill>
                              <a:prstClr val="black"/>
                            </a:solidFill>
                            <a:latin typeface="Cambria Math" panose="02040503050406030204" pitchFamily="18" charset="0"/>
                          </a:rPr>
                          <m:t>]</m:t>
                        </m:r>
                      </m:e>
                      <m:sup>
                        <m: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−5/</m:t>
                        </m:r>
                        <m: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rPr>
                          <m:t>𝜈</m:t>
                        </m:r>
                      </m:sup>
                    </m:sSup>
                  </m:oMath>
                </a14:m>
                <a:r>
                  <a:rPr kumimoji="1"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1" lang="en-US" altLang="zh-CN" sz="1600" dirty="0">
                    <a:latin typeface="Calibri" panose="020F0502020204030204" pitchFamily="34" charset="0"/>
                    <a:cs typeface="Calibri" panose="020F0502020204030204" pitchFamily="34" charset="0"/>
                  </a:rPr>
                  <a:t>(Bode et al. 2001)</a:t>
                </a:r>
                <a:endParaRPr kumimoji="1"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a:p>
                <a:pPr lvl="0">
                  <a:lnSpc>
                    <a:spcPct val="150000"/>
                  </a:lnSpc>
                  <a:defRPr/>
                </a:pPr>
                <a:r>
                  <a:rPr kumimoji="1" lang="en-US" altLang="zh-CN" sz="160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suppression scale:</a:t>
                </a:r>
                <a:r>
                  <a:rPr kumimoji="1" lang="en-US" altLang="zh-CN" sz="1600" i="0" u="none" strike="noStrike" kern="1200" cap="none" spc="0" normalizeH="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𝛼</m:t>
                    </m:r>
                    <m: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=0.049</m:t>
                    </m:r>
                    <m:sSup>
                      <m:sSupPr>
                        <m:ctrlP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ctrlPr>
                      </m:sSupPr>
                      <m:e>
                        <m:d>
                          <m:dPr>
                            <m:ctrlP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ctrlPr>
                          </m:dPr>
                          <m:e>
                            <m:f>
                              <m:fPr>
                                <m:ctrlP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ctrlPr>
                              </m:fPr>
                              <m:num>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𝑚</m:t>
                                    </m:r>
                                  </m:e>
                                  <m:sub>
                                    <m:r>
                                      <m:rPr>
                                        <m:sty m:val="p"/>
                                      </m:rPr>
                                      <a:rPr lang="en-US" altLang="zh-CN" sz="1600">
                                        <a:latin typeface="Cambria Math" panose="02040503050406030204" pitchFamily="18" charset="0"/>
                                      </a:rPr>
                                      <m:t>X</m:t>
                                    </m:r>
                                  </m:sub>
                                </m:sSub>
                              </m:num>
                              <m:den>
                                <m: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1 </m:t>
                                </m:r>
                                <m:r>
                                  <m:rPr>
                                    <m:sty m:val="p"/>
                                  </m:rPr>
                                  <a:rPr kumimoji="1" lang="en-US" altLang="zh-CN" sz="1600" b="0" i="0"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keV</m:t>
                                </m:r>
                              </m:den>
                            </m:f>
                          </m:e>
                        </m:d>
                      </m:e>
                      <m:sup>
                        <m:r>
                          <a:rPr kumimoji="1" lang="en-US" altLang="zh-CN" sz="1600" b="0" i="1" u="none" strike="noStrike" kern="1200" cap="none" spc="0" normalizeH="0" noProof="0" smtClean="0">
                            <a:ln>
                              <a:noFill/>
                            </a:ln>
                            <a:solidFill>
                              <a:prstClr val="black"/>
                            </a:solidFill>
                            <a:effectLst/>
                            <a:uLnTx/>
                            <a:uFillTx/>
                            <a:latin typeface="Cambria Math" panose="02040503050406030204" pitchFamily="18" charset="0"/>
                            <a:ea typeface="等线" panose="02010600030101010101" pitchFamily="2" charset="-122"/>
                          </a:rPr>
                          <m:t>−1.11</m:t>
                        </m:r>
                      </m:sup>
                    </m:sSup>
                  </m:oMath>
                </a14:m>
                <a:r>
                  <a:rPr kumimoji="1" lang="en-US" altLang="zh-CN" sz="1600" dirty="0">
                    <a:solidFill>
                      <a:prstClr val="black"/>
                    </a:solidFill>
                    <a:latin typeface="Calibri" panose="020F0502020204030204" pitchFamily="34" charset="0"/>
                    <a:cs typeface="Calibri" panose="020F0502020204030204" pitchFamily="34" charset="0"/>
                  </a:rPr>
                  <a:t> </a:t>
                </a:r>
                <a14:m>
                  <m:oMath xmlns:m="http://schemas.openxmlformats.org/officeDocument/2006/math">
                    <m:sSup>
                      <m:sSupPr>
                        <m:ctrlPr>
                          <a:rPr kumimoji="1" lang="en-US" altLang="zh-CN" sz="1600" i="1">
                            <a:solidFill>
                              <a:prstClr val="black"/>
                            </a:solidFill>
                            <a:latin typeface="Cambria Math" panose="02040503050406030204" pitchFamily="18" charset="0"/>
                          </a:rPr>
                        </m:ctrlPr>
                      </m:sSupPr>
                      <m:e>
                        <m:d>
                          <m:dPr>
                            <m:ctrlPr>
                              <a:rPr kumimoji="1" lang="en-US" altLang="zh-CN" sz="1600" i="1">
                                <a:solidFill>
                                  <a:prstClr val="black"/>
                                </a:solidFill>
                                <a:latin typeface="Cambria Math" panose="02040503050406030204" pitchFamily="18" charset="0"/>
                              </a:rPr>
                            </m:ctrlPr>
                          </m:dPr>
                          <m:e>
                            <m:f>
                              <m:fPr>
                                <m:ctrlPr>
                                  <a:rPr kumimoji="1" lang="en-US" altLang="zh-CN" sz="1600" i="1">
                                    <a:solidFill>
                                      <a:prstClr val="black"/>
                                    </a:solidFill>
                                    <a:latin typeface="Cambria Math" panose="02040503050406030204" pitchFamily="18" charset="0"/>
                                  </a:rPr>
                                </m:ctrlPr>
                              </m:fPr>
                              <m:num>
                                <m:sSub>
                                  <m:sSubPr>
                                    <m:ctrlPr>
                                      <a:rPr lang="en-US" altLang="zh-CN" sz="1600" i="1" smtClean="0">
                                        <a:latin typeface="Cambria Math" panose="02040503050406030204" pitchFamily="18" charset="0"/>
                                      </a:rPr>
                                    </m:ctrlPr>
                                  </m:sSubPr>
                                  <m:e>
                                    <m:r>
                                      <m:rPr>
                                        <m:sty m:val="p"/>
                                      </m:rPr>
                                      <a:rPr lang="el-GR" altLang="zh-CN" sz="1600" i="1" smtClean="0">
                                        <a:latin typeface="Cambria Math" panose="02040503050406030204" pitchFamily="18" charset="0"/>
                                        <a:ea typeface="Cambria Math" panose="02040503050406030204" pitchFamily="18" charset="0"/>
                                      </a:rPr>
                                      <m:t>Ω</m:t>
                                    </m:r>
                                  </m:e>
                                  <m:sub>
                                    <m:r>
                                      <m:rPr>
                                        <m:sty m:val="p"/>
                                      </m:rPr>
                                      <a:rPr lang="en-US" altLang="zh-CN" sz="1600" b="0" i="0" smtClean="0">
                                        <a:latin typeface="Cambria Math" panose="02040503050406030204" pitchFamily="18" charset="0"/>
                                      </a:rPr>
                                      <m:t>X</m:t>
                                    </m:r>
                                  </m:sub>
                                </m:sSub>
                              </m:num>
                              <m:den>
                                <m:r>
                                  <a:rPr kumimoji="1" lang="en-US" altLang="zh-CN" sz="1600" b="0" i="1" smtClean="0">
                                    <a:solidFill>
                                      <a:prstClr val="black"/>
                                    </a:solidFill>
                                    <a:latin typeface="Cambria Math" panose="02040503050406030204" pitchFamily="18" charset="0"/>
                                  </a:rPr>
                                  <m:t>0.25</m:t>
                                </m:r>
                              </m:den>
                            </m:f>
                          </m:e>
                        </m:d>
                      </m:e>
                      <m:sup>
                        <m:r>
                          <a:rPr kumimoji="1" lang="en-US" altLang="zh-CN" sz="1600" b="0" i="1" smtClean="0">
                            <a:solidFill>
                              <a:prstClr val="black"/>
                            </a:solidFill>
                            <a:latin typeface="Cambria Math" panose="02040503050406030204" pitchFamily="18" charset="0"/>
                          </a:rPr>
                          <m:t>0</m:t>
                        </m:r>
                        <m:r>
                          <a:rPr kumimoji="1" lang="en-US" altLang="zh-CN" sz="1600" i="1">
                            <a:solidFill>
                              <a:prstClr val="black"/>
                            </a:solidFill>
                            <a:latin typeface="Cambria Math" panose="02040503050406030204" pitchFamily="18" charset="0"/>
                          </a:rPr>
                          <m:t>.11</m:t>
                        </m:r>
                      </m:sup>
                    </m:sSup>
                  </m:oMath>
                </a14:m>
                <a:r>
                  <a:rPr kumimoji="1" lang="en-US" altLang="zh-CN" sz="1600" dirty="0">
                    <a:solidFill>
                      <a:prstClr val="black"/>
                    </a:solidFill>
                    <a:latin typeface="Calibri" panose="020F0502020204030204" pitchFamily="34" charset="0"/>
                    <a:cs typeface="Calibri" panose="020F0502020204030204" pitchFamily="34" charset="0"/>
                  </a:rPr>
                  <a:t> </a:t>
                </a:r>
                <a14:m>
                  <m:oMath xmlns:m="http://schemas.openxmlformats.org/officeDocument/2006/math">
                    <m:sSup>
                      <m:sSupPr>
                        <m:ctrlPr>
                          <a:rPr kumimoji="1" lang="en-US" altLang="zh-CN" sz="1600" i="1">
                            <a:solidFill>
                              <a:prstClr val="black"/>
                            </a:solidFill>
                            <a:latin typeface="Cambria Math" panose="02040503050406030204" pitchFamily="18" charset="0"/>
                          </a:rPr>
                        </m:ctrlPr>
                      </m:sSupPr>
                      <m:e>
                        <m:d>
                          <m:dPr>
                            <m:ctrlPr>
                              <a:rPr kumimoji="1" lang="en-US" altLang="zh-CN" sz="1600" i="1">
                                <a:solidFill>
                                  <a:prstClr val="black"/>
                                </a:solidFill>
                                <a:latin typeface="Cambria Math" panose="02040503050406030204" pitchFamily="18" charset="0"/>
                              </a:rPr>
                            </m:ctrlPr>
                          </m:dPr>
                          <m:e>
                            <m:f>
                              <m:fPr>
                                <m:ctrlPr>
                                  <a:rPr kumimoji="1" lang="en-US" altLang="zh-CN" sz="1600" i="1">
                                    <a:solidFill>
                                      <a:prstClr val="black"/>
                                    </a:solidFill>
                                    <a:latin typeface="Cambria Math" panose="02040503050406030204" pitchFamily="18" charset="0"/>
                                  </a:rPr>
                                </m:ctrlPr>
                              </m:fPr>
                              <m:num>
                                <m:r>
                                  <a:rPr lang="en-US" altLang="zh-CN" sz="1600" b="0" i="1" smtClean="0">
                                    <a:latin typeface="Cambria Math" panose="02040503050406030204" pitchFamily="18" charset="0"/>
                                  </a:rPr>
                                  <m:t>h</m:t>
                                </m:r>
                              </m:num>
                              <m:den>
                                <m:r>
                                  <a:rPr kumimoji="1" lang="en-US" altLang="zh-CN" sz="1600" i="1">
                                    <a:solidFill>
                                      <a:prstClr val="black"/>
                                    </a:solidFill>
                                    <a:latin typeface="Cambria Math" panose="02040503050406030204" pitchFamily="18" charset="0"/>
                                  </a:rPr>
                                  <m:t>0.</m:t>
                                </m:r>
                                <m:r>
                                  <a:rPr kumimoji="1" lang="en-US" altLang="zh-CN" sz="1600" b="0" i="1" smtClean="0">
                                    <a:solidFill>
                                      <a:prstClr val="black"/>
                                    </a:solidFill>
                                    <a:latin typeface="Cambria Math" panose="02040503050406030204" pitchFamily="18" charset="0"/>
                                  </a:rPr>
                                  <m:t>7</m:t>
                                </m:r>
                              </m:den>
                            </m:f>
                          </m:e>
                        </m:d>
                      </m:e>
                      <m:sup>
                        <m:r>
                          <a:rPr kumimoji="1" lang="en-US" altLang="zh-CN" sz="1600" b="0" i="1" smtClean="0">
                            <a:solidFill>
                              <a:prstClr val="black"/>
                            </a:solidFill>
                            <a:latin typeface="Cambria Math" panose="02040503050406030204" pitchFamily="18" charset="0"/>
                          </a:rPr>
                          <m:t>1.22</m:t>
                        </m:r>
                      </m:sup>
                    </m:sSup>
                    <m:sSup>
                      <m:sSupPr>
                        <m:ctrlPr>
                          <a:rPr kumimoji="1" lang="en-US" altLang="zh-CN" sz="1600" i="1" smtClean="0">
                            <a:solidFill>
                              <a:prstClr val="black"/>
                            </a:solidFill>
                            <a:latin typeface="Cambria Math" panose="02040503050406030204" pitchFamily="18" charset="0"/>
                          </a:rPr>
                        </m:ctrlPr>
                      </m:sSupPr>
                      <m:e>
                        <m:r>
                          <a:rPr kumimoji="1" lang="en-US" altLang="zh-CN" sz="1600" b="0" i="1" smtClean="0">
                            <a:solidFill>
                              <a:prstClr val="black"/>
                            </a:solidFill>
                            <a:latin typeface="Cambria Math" panose="02040503050406030204" pitchFamily="18" charset="0"/>
                          </a:rPr>
                          <m:t>h</m:t>
                        </m:r>
                      </m:e>
                      <m:sup>
                        <m:r>
                          <a:rPr kumimoji="1" lang="en-US" altLang="zh-CN" sz="1600" b="0" i="1" smtClean="0">
                            <a:solidFill>
                              <a:prstClr val="black"/>
                            </a:solidFill>
                            <a:latin typeface="Cambria Math" panose="02040503050406030204" pitchFamily="18" charset="0"/>
                          </a:rPr>
                          <m:t>−1</m:t>
                        </m:r>
                      </m:sup>
                    </m:sSup>
                    <m:r>
                      <m:rPr>
                        <m:sty m:val="p"/>
                      </m:rPr>
                      <a:rPr kumimoji="1" lang="en-US" altLang="zh-CN" sz="1600" b="0" i="0" smtClean="0">
                        <a:solidFill>
                          <a:prstClr val="black"/>
                        </a:solidFill>
                        <a:latin typeface="Cambria Math" panose="02040503050406030204" pitchFamily="18" charset="0"/>
                      </a:rPr>
                      <m:t>Mpc</m:t>
                    </m:r>
                  </m:oMath>
                </a14:m>
                <a:endParaRPr kumimoji="1" lang="en-US" altLang="zh-CN" sz="1600" b="0" u="none" strike="noStrike" kern="1200" cap="none" spc="0" normalizeH="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a:p>
                <a:pPr lvl="0">
                  <a:lnSpc>
                    <a:spcPct val="150000"/>
                  </a:lnSpc>
                  <a:defRPr/>
                </a:pPr>
                <a:r>
                  <a:rPr kumimoji="1" lang="en-US" altLang="zh-CN" sz="1600" dirty="0">
                    <a:latin typeface="Calibri" panose="020F0502020204030204" pitchFamily="34" charset="0"/>
                    <a:cs typeface="Calibri" panose="020F0502020204030204" pitchFamily="34" charset="0"/>
                  </a:rPr>
                  <a:t>	              </a:t>
                </a:r>
                <a14:m>
                  <m:oMath xmlns:m="http://schemas.openxmlformats.org/officeDocument/2006/math">
                    <m:r>
                      <m:rPr>
                        <m:sty m:val="p"/>
                      </m:rPr>
                      <a:rPr kumimoji="1" lang="el-GR" altLang="zh-CN" sz="1600" b="0" i="1" smtClean="0">
                        <a:latin typeface="Cambria Math" panose="02040503050406030204" pitchFamily="18" charset="0"/>
                        <a:ea typeface="Cambria Math" panose="02040503050406030204" pitchFamily="18" charset="0"/>
                      </a:rPr>
                      <m:t>ν</m:t>
                    </m:r>
                    <m:r>
                      <a:rPr kumimoji="1" lang="en-US" altLang="zh-CN" sz="1600" b="0" i="1" smtClean="0">
                        <a:latin typeface="Cambria Math" panose="02040503050406030204" pitchFamily="18" charset="0"/>
                      </a:rPr>
                      <m:t>=1.12</m:t>
                    </m:r>
                  </m:oMath>
                </a14:m>
                <a:r>
                  <a:rPr kumimoji="1" lang="en-US" altLang="zh-CN" sz="1600" i="1" dirty="0">
                    <a:latin typeface="Calibri" panose="020F0502020204030204" pitchFamily="34" charset="0"/>
                    <a:cs typeface="Calibri" panose="020F0502020204030204" pitchFamily="34" charset="0"/>
                  </a:rPr>
                  <a:t>    </a:t>
                </a:r>
                <a:r>
                  <a:rPr kumimoji="1" lang="en-US" altLang="zh-CN" sz="1600" dirty="0">
                    <a:latin typeface="Calibri" panose="020F0502020204030204" pitchFamily="34" charset="0"/>
                    <a:cs typeface="Calibri" panose="020F0502020204030204" pitchFamily="34" charset="0"/>
                  </a:rPr>
                  <a:t>(</a:t>
                </a:r>
                <a:r>
                  <a:rPr kumimoji="1" lang="en-US" altLang="zh-CN" sz="1600" dirty="0" err="1">
                    <a:latin typeface="Calibri" panose="020F0502020204030204" pitchFamily="34" charset="0"/>
                    <a:cs typeface="Calibri" panose="020F0502020204030204" pitchFamily="34" charset="0"/>
                  </a:rPr>
                  <a:t>Viel</a:t>
                </a:r>
                <a:r>
                  <a:rPr kumimoji="1" lang="en-US" altLang="zh-CN" sz="1600" dirty="0">
                    <a:latin typeface="Calibri" panose="020F0502020204030204" pitchFamily="34" charset="0"/>
                    <a:cs typeface="Calibri" panose="020F0502020204030204" pitchFamily="34" charset="0"/>
                  </a:rPr>
                  <a:t> et al. 2005</a:t>
                </a:r>
                <a:r>
                  <a:rPr kumimoji="1" lang="en-US" altLang="zh-CN" sz="1600" dirty="0">
                    <a:solidFill>
                      <a:prstClr val="black"/>
                    </a:solidFill>
                    <a:latin typeface="Calibri" panose="020F0502020204030204" pitchFamily="34" charset="0"/>
                    <a:ea typeface="等线" panose="02010600030101010101" pitchFamily="2" charset="-122"/>
                    <a:cs typeface="Calibri" panose="020F0502020204030204" pitchFamily="34" charset="0"/>
                  </a:rPr>
                  <a:t>)</a:t>
                </a:r>
                <a:endParaRPr kumimoji="1" lang="en-US" altLang="zh-CN" sz="1600" b="0" u="none" strike="noStrike" kern="1200" cap="none" spc="0" normalizeH="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5" name="文本框 4">
                <a:extLst>
                  <a:ext uri="{FF2B5EF4-FFF2-40B4-BE49-F238E27FC236}">
                    <a16:creationId xmlns:a16="http://schemas.microsoft.com/office/drawing/2014/main" id="{473D4021-9C58-B149-8999-D21983A735B4}"/>
                  </a:ext>
                </a:extLst>
              </p:cNvPr>
              <p:cNvSpPr txBox="1">
                <a:spLocks noRot="1" noChangeAspect="1" noMove="1" noResize="1" noEditPoints="1" noAdjustHandles="1" noChangeArrowheads="1" noChangeShapeType="1" noTextEdit="1"/>
              </p:cNvSpPr>
              <p:nvPr/>
            </p:nvSpPr>
            <p:spPr>
              <a:xfrm>
                <a:off x="666693" y="3818486"/>
                <a:ext cx="6078844" cy="2263055"/>
              </a:xfrm>
              <a:prstGeom prst="rect">
                <a:avLst/>
              </a:prstGeom>
              <a:blipFill>
                <a:blip r:embed="rId3"/>
                <a:stretch>
                  <a:fillRect l="-833" b="-1667"/>
                </a:stretch>
              </a:blipFill>
            </p:spPr>
            <p:txBody>
              <a:bodyPr/>
              <a:lstStyle/>
              <a:p>
                <a:r>
                  <a:rPr lang="en-US">
                    <a:noFill/>
                  </a:rPr>
                  <a:t> </a:t>
                </a:r>
              </a:p>
            </p:txBody>
          </p:sp>
        </mc:Fallback>
      </mc:AlternateContent>
      <p:sp>
        <p:nvSpPr>
          <p:cNvPr id="3" name="灯片编号占位符 2">
            <a:extLst>
              <a:ext uri="{FF2B5EF4-FFF2-40B4-BE49-F238E27FC236}">
                <a16:creationId xmlns:a16="http://schemas.microsoft.com/office/drawing/2014/main" id="{1038E2EC-2755-084B-B16D-11AF400F4351}"/>
              </a:ext>
            </a:extLst>
          </p:cNvPr>
          <p:cNvSpPr>
            <a:spLocks noGrp="1"/>
          </p:cNvSpPr>
          <p:nvPr>
            <p:ph type="sldNum" sz="quarter" idx="12"/>
          </p:nvPr>
        </p:nvSpPr>
        <p:spPr/>
        <p:txBody>
          <a:bodyPr/>
          <a:lstStyle/>
          <a:p>
            <a:fld id="{379FFB05-B06A-7343-81AF-5A9C8885EAD3}" type="slidenum">
              <a:rPr lang="en-US" smtClean="0">
                <a:latin typeface="Calibri" panose="020F0502020204030204" pitchFamily="34" charset="0"/>
                <a:cs typeface="Calibri" panose="020F0502020204030204" pitchFamily="34" charset="0"/>
              </a:rPr>
              <a:t>13</a:t>
            </a:fld>
            <a:endParaRPr lang="en-US" dirty="0">
              <a:latin typeface="Calibri" panose="020F0502020204030204" pitchFamily="34" charset="0"/>
              <a:cs typeface="Calibri" panose="020F0502020204030204" pitchFamily="34" charset="0"/>
            </a:endParaRPr>
          </a:p>
        </p:txBody>
      </p:sp>
      <p:grpSp>
        <p:nvGrpSpPr>
          <p:cNvPr id="7" name="组合 6">
            <a:extLst>
              <a:ext uri="{FF2B5EF4-FFF2-40B4-BE49-F238E27FC236}">
                <a16:creationId xmlns:a16="http://schemas.microsoft.com/office/drawing/2014/main" id="{3CF77A4A-A8A1-BE4C-9090-B21825D0ACD8}"/>
              </a:ext>
            </a:extLst>
          </p:cNvPr>
          <p:cNvGrpSpPr/>
          <p:nvPr/>
        </p:nvGrpSpPr>
        <p:grpSpPr>
          <a:xfrm>
            <a:off x="6785642" y="1102829"/>
            <a:ext cx="4197795" cy="4501227"/>
            <a:chOff x="0" y="1565783"/>
            <a:chExt cx="4197795" cy="4501227"/>
          </a:xfrm>
        </p:grpSpPr>
        <p:pic>
          <p:nvPicPr>
            <p:cNvPr id="9" name="图片 8">
              <a:extLst>
                <a:ext uri="{FF2B5EF4-FFF2-40B4-BE49-F238E27FC236}">
                  <a16:creationId xmlns:a16="http://schemas.microsoft.com/office/drawing/2014/main" id="{C3075AB2-BD72-A544-BB38-9F3495C65926}"/>
                </a:ext>
              </a:extLst>
            </p:cNvPr>
            <p:cNvPicPr>
              <a:picLocks noChangeAspect="1"/>
            </p:cNvPicPr>
            <p:nvPr/>
          </p:nvPicPr>
          <p:blipFill>
            <a:blip r:embed="rId4"/>
            <a:stretch>
              <a:fillRect/>
            </a:stretch>
          </p:blipFill>
          <p:spPr>
            <a:xfrm>
              <a:off x="0" y="2019677"/>
              <a:ext cx="4197795" cy="3039441"/>
            </a:xfrm>
            <a:prstGeom prst="rect">
              <a:avLst/>
            </a:prstGeom>
          </p:spPr>
        </p:pic>
        <p:sp>
          <p:nvSpPr>
            <p:cNvPr id="10" name="文本框 9">
              <a:extLst>
                <a:ext uri="{FF2B5EF4-FFF2-40B4-BE49-F238E27FC236}">
                  <a16:creationId xmlns:a16="http://schemas.microsoft.com/office/drawing/2014/main" id="{0908532A-91E9-F446-B997-4EFA7EC6550A}"/>
                </a:ext>
              </a:extLst>
            </p:cNvPr>
            <p:cNvSpPr txBox="1"/>
            <p:nvPr/>
          </p:nvSpPr>
          <p:spPr>
            <a:xfrm>
              <a:off x="1046965" y="1565783"/>
              <a:ext cx="2512226"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matter power spectrum</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3955DFCF-230A-B047-85D5-D7348E51AA74}"/>
                    </a:ext>
                  </a:extLst>
                </p:cNvPr>
                <p:cNvSpPr txBox="1"/>
                <p:nvPr/>
              </p:nvSpPr>
              <p:spPr>
                <a:xfrm>
                  <a:off x="483212" y="5143680"/>
                  <a:ext cx="3593355" cy="923330"/>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Warm dark matter</a:t>
                  </a:r>
                </a:p>
                <a:p>
                  <a:pPr algn="ctr"/>
                  <a:r>
                    <a:rPr lang="en-US" dirty="0">
                      <a:latin typeface="Calibri" panose="020F0502020204030204" pitchFamily="34" charset="0"/>
                      <a:cs typeface="Calibri" panose="020F0502020204030204" pitchFamily="34" charset="0"/>
                    </a:rPr>
                    <a:t> suppression of small-scale structure</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&gt;1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Mpc</m:t>
                            </m:r>
                          </m:e>
                          <m:sup>
                            <m:r>
                              <a:rPr lang="en-US" b="0" i="0" smtClean="0">
                                <a:latin typeface="Cambria Math" panose="02040503050406030204" pitchFamily="18" charset="0"/>
                              </a:rPr>
                              <m:t>−1</m:t>
                            </m:r>
                          </m:sup>
                        </m:sSup>
                      </m:oMath>
                    </m:oMathPara>
                  </a14:m>
                  <a:endParaRPr lang="en-US" dirty="0">
                    <a:latin typeface="Calibri" panose="020F0502020204030204" pitchFamily="34" charset="0"/>
                    <a:cs typeface="Calibri" panose="020F0502020204030204" pitchFamily="34" charset="0"/>
                  </a:endParaRPr>
                </a:p>
              </p:txBody>
            </p:sp>
          </mc:Choice>
          <mc:Fallback xmlns="">
            <p:sp>
              <p:nvSpPr>
                <p:cNvPr id="15" name="文本框 14">
                  <a:extLst>
                    <a:ext uri="{FF2B5EF4-FFF2-40B4-BE49-F238E27FC236}">
                      <a16:creationId xmlns:a16="http://schemas.microsoft.com/office/drawing/2014/main" id="{7908D2E0-BAA7-9346-A1F1-817B1B70DF97}"/>
                    </a:ext>
                  </a:extLst>
                </p:cNvPr>
                <p:cNvSpPr txBox="1">
                  <a:spLocks noRot="1" noChangeAspect="1" noMove="1" noResize="1" noEditPoints="1" noAdjustHandles="1" noChangeArrowheads="1" noChangeShapeType="1" noTextEdit="1"/>
                </p:cNvSpPr>
                <p:nvPr/>
              </p:nvSpPr>
              <p:spPr>
                <a:xfrm>
                  <a:off x="483212" y="5143680"/>
                  <a:ext cx="3593355" cy="923330"/>
                </a:xfrm>
                <a:prstGeom prst="rect">
                  <a:avLst/>
                </a:prstGeom>
                <a:blipFill>
                  <a:blip r:embed="rId5"/>
                  <a:stretch>
                    <a:fillRect t="-2703" r="-704" b="-5405"/>
                  </a:stretch>
                </a:blipFill>
              </p:spPr>
              <p:txBody>
                <a:bodyPr/>
                <a:lstStyle/>
                <a:p>
                  <a:r>
                    <a:rPr lang="en-US">
                      <a:noFill/>
                    </a:rPr>
                    <a:t> </a:t>
                  </a:r>
                </a:p>
              </p:txBody>
            </p:sp>
          </mc:Fallback>
        </mc:AlternateContent>
        <p:cxnSp>
          <p:nvCxnSpPr>
            <p:cNvPr id="12" name="直线连接符 11">
              <a:extLst>
                <a:ext uri="{FF2B5EF4-FFF2-40B4-BE49-F238E27FC236}">
                  <a16:creationId xmlns:a16="http://schemas.microsoft.com/office/drawing/2014/main" id="{BFBF5BF8-2166-8C4F-A9D0-2692454B5FB1}"/>
                </a:ext>
              </a:extLst>
            </p:cNvPr>
            <p:cNvCxnSpPr>
              <a:cxnSpLocks/>
            </p:cNvCxnSpPr>
            <p:nvPr/>
          </p:nvCxnSpPr>
          <p:spPr>
            <a:xfrm flipH="1" flipV="1">
              <a:off x="2279890" y="2149382"/>
              <a:ext cx="23188" cy="2559236"/>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5" name="文本框 14">
            <a:extLst>
              <a:ext uri="{FF2B5EF4-FFF2-40B4-BE49-F238E27FC236}">
                <a16:creationId xmlns:a16="http://schemas.microsoft.com/office/drawing/2014/main" id="{D45BA65E-43AD-8645-9AE7-CE435EC5E0E2}"/>
              </a:ext>
            </a:extLst>
          </p:cNvPr>
          <p:cNvSpPr txBox="1"/>
          <p:nvPr/>
        </p:nvSpPr>
        <p:spPr>
          <a:xfrm>
            <a:off x="288587" y="250917"/>
            <a:ext cx="4109010"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Small-scale simulations</a:t>
            </a: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C5326AC3-6667-C545-9582-28C71790AC05}"/>
                  </a:ext>
                </a:extLst>
              </p:cNvPr>
              <p:cNvSpPr txBox="1"/>
              <p:nvPr/>
            </p:nvSpPr>
            <p:spPr>
              <a:xfrm>
                <a:off x="217723" y="997365"/>
                <a:ext cx="6203045" cy="7280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𝑋</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𝑜𝑏𝑠</m:t>
                              </m:r>
                            </m:sub>
                          </m:sSub>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𝑚𝑖𝑛</m:t>
                              </m:r>
                            </m:sub>
                          </m:sSub>
                        </m:sub>
                        <m:sup>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𝑚</m:t>
                              </m:r>
                              <m:r>
                                <a:rPr lang="en-US" altLang="zh-CN" b="0" i="1" smtClean="0">
                                  <a:latin typeface="Cambria Math" panose="02040503050406030204" pitchFamily="18" charset="0"/>
                                </a:rPr>
                                <m:t>𝑎𝑥</m:t>
                              </m:r>
                            </m:sub>
                          </m:sSub>
                        </m:sup>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𝑋</m:t>
                              </m:r>
                            </m:num>
                            <m:den>
                              <m:r>
                                <a:rPr lang="en-US" b="0" i="1" smtClean="0">
                                  <a:latin typeface="Cambria Math" panose="02040503050406030204" pitchFamily="18" charset="0"/>
                                </a:rPr>
                                <m:t>𝜕</m:t>
                              </m:r>
                              <m:r>
                                <a:rPr lang="en-US" b="0" i="1" smtClean="0">
                                  <a:latin typeface="Cambria Math" panose="02040503050406030204" pitchFamily="18" charset="0"/>
                                </a:rPr>
                                <m:t>𝑧</m:t>
                              </m:r>
                            </m:den>
                          </m:f>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e>
                      </m:nary>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𝑜𝑏𝑠</m:t>
                          </m:r>
                        </m:sub>
                      </m:sSub>
                      <m:r>
                        <a:rPr lang="en-US" altLang="zh-CN" b="0" i="0"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i="1">
                              <a:latin typeface="Cambria Math" panose="02040503050406030204" pitchFamily="18" charset="0"/>
                            </a:rPr>
                            <m:t>𝑚</m:t>
                          </m:r>
                          <m:r>
                            <a:rPr lang="en-US" altLang="zh-CN" i="1">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m:rPr>
                                  <m:sty m:val="p"/>
                                </m:rPr>
                                <a:rPr lang="en-US" altLang="zh-CN" b="0" i="0" smtClean="0">
                                  <a:latin typeface="Cambria Math" panose="02040503050406030204" pitchFamily="18" charset="0"/>
                                </a:rPr>
                                <m:t>HI</m:t>
                              </m:r>
                            </m:sub>
                          </m:sSub>
                        </m:sub>
                      </m:sSub>
                      <m:d>
                        <m:dPr>
                          <m:ctrlPr>
                            <a:rPr lang="en-US" altLang="zh-CN" i="1">
                              <a:latin typeface="Cambria Math" panose="02040503050406030204" pitchFamily="18" charset="0"/>
                            </a:rPr>
                          </m:ctrlPr>
                        </m:dPr>
                        <m:e>
                          <m:r>
                            <a:rPr lang="en-US" altLang="zh-CN" i="1">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𝑧</m:t>
                          </m:r>
                        </m:e>
                      </m:d>
                      <m:f>
                        <m:fPr>
                          <m:ctrlPr>
                            <a:rPr lang="en-US" altLang="zh-CN" i="1" smtClean="0">
                              <a:latin typeface="Cambria Math" panose="02040503050406030204" pitchFamily="18" charset="0"/>
                            </a:rPr>
                          </m:ctrlPr>
                        </m:fPr>
                        <m:num>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𝑔</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𝑜𝑏𝑠</m:t>
                              </m:r>
                            </m:sub>
                          </m:sSub>
                          <m:r>
                            <a:rPr lang="en-US" altLang="zh-CN" b="0" i="1" smtClean="0">
                              <a:latin typeface="Cambria Math" panose="02040503050406030204" pitchFamily="18" charset="0"/>
                            </a:rPr>
                            <m:t>)</m:t>
                          </m:r>
                        </m:num>
                        <m:den>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𝑔</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den>
                      </m:f>
                      <m:r>
                        <a:rPr lang="en-US" altLang="zh-CN" b="0" i="1" smtClean="0">
                          <a:latin typeface="Cambria Math" panose="02040503050406030204" pitchFamily="18" charset="0"/>
                        </a:rPr>
                        <m:t>𝑑𝑧</m:t>
                      </m:r>
                    </m:oMath>
                  </m:oMathPara>
                </a14:m>
                <a:endParaRPr lang="en-US" dirty="0"/>
              </a:p>
            </p:txBody>
          </p:sp>
        </mc:Choice>
        <mc:Fallback xmlns="">
          <p:sp>
            <p:nvSpPr>
              <p:cNvPr id="16" name="文本框 15">
                <a:extLst>
                  <a:ext uri="{FF2B5EF4-FFF2-40B4-BE49-F238E27FC236}">
                    <a16:creationId xmlns:a16="http://schemas.microsoft.com/office/drawing/2014/main" id="{C5326AC3-6667-C545-9582-28C71790AC05}"/>
                  </a:ext>
                </a:extLst>
              </p:cNvPr>
              <p:cNvSpPr txBox="1">
                <a:spLocks noRot="1" noChangeAspect="1" noMove="1" noResize="1" noEditPoints="1" noAdjustHandles="1" noChangeArrowheads="1" noChangeShapeType="1" noTextEdit="1"/>
              </p:cNvSpPr>
              <p:nvPr/>
            </p:nvSpPr>
            <p:spPr>
              <a:xfrm>
                <a:off x="217723" y="997365"/>
                <a:ext cx="6203045" cy="728084"/>
              </a:xfrm>
              <a:prstGeom prst="rect">
                <a:avLst/>
              </a:prstGeom>
              <a:blipFill>
                <a:blip r:embed="rId6"/>
                <a:stretch>
                  <a:fillRect t="-151724" b="-222414"/>
                </a:stretch>
              </a:blipFill>
            </p:spPr>
            <p:txBody>
              <a:bodyPr/>
              <a:lstStyle/>
              <a:p>
                <a:r>
                  <a:rPr lang="en-US">
                    <a:noFill/>
                  </a:rPr>
                  <a:t> </a:t>
                </a:r>
              </a:p>
            </p:txBody>
          </p:sp>
        </mc:Fallback>
      </mc:AlternateContent>
      <p:sp>
        <p:nvSpPr>
          <p:cNvPr id="17" name="矩形 16">
            <a:extLst>
              <a:ext uri="{FF2B5EF4-FFF2-40B4-BE49-F238E27FC236}">
                <a16:creationId xmlns:a16="http://schemas.microsoft.com/office/drawing/2014/main" id="{35D6AF69-6009-D44D-8D4A-77254F053CB2}"/>
              </a:ext>
            </a:extLst>
          </p:cNvPr>
          <p:cNvSpPr/>
          <p:nvPr/>
        </p:nvSpPr>
        <p:spPr>
          <a:xfrm>
            <a:off x="2803358" y="1033130"/>
            <a:ext cx="336884" cy="594476"/>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454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68C92CF0-4EB1-594B-9053-CCE9A8E09462}"/>
                  </a:ext>
                </a:extLst>
              </p:cNvPr>
              <p:cNvSpPr txBox="1"/>
              <p:nvPr/>
            </p:nvSpPr>
            <p:spPr>
              <a:xfrm>
                <a:off x="1383204" y="1696203"/>
                <a:ext cx="4131911" cy="1420197"/>
              </a:xfrm>
              <a:prstGeom prst="rect">
                <a:avLst/>
              </a:prstGeom>
              <a:noFill/>
              <a:ln w="28575">
                <a:solidFill>
                  <a:schemeClr val="accent5">
                    <a:lumMod val="60000"/>
                    <a:lumOff val="40000"/>
                  </a:schemeClr>
                </a:solidFill>
              </a:ln>
            </p:spPr>
            <p:txBody>
              <a:bodyPr wrap="square" rtlCol="0">
                <a:spAutoFit/>
              </a:bodyPr>
              <a:lstStyle/>
              <a:p>
                <a:pPr>
                  <a:lnSpc>
                    <a:spcPct val="130000"/>
                  </a:lnSpc>
                </a:pPr>
                <a:r>
                  <a:rPr lang="en-US" dirty="0">
                    <a:latin typeface="Calibri" panose="020F0502020204030204" pitchFamily="34" charset="0"/>
                    <a:cs typeface="Calibri" panose="020F0502020204030204" pitchFamily="34" charset="0"/>
                  </a:rPr>
                  <a:t>Large scale: semi-analytic simulation</a:t>
                </a:r>
              </a:p>
              <a:p>
                <a:pPr>
                  <a:lnSpc>
                    <a:spcPct val="130000"/>
                  </a:lnSpc>
                </a:pPr>
                <a:r>
                  <a:rPr lang="en-US" sz="1600" b="1" dirty="0">
                    <a:latin typeface="Calibri" panose="020F0502020204030204" pitchFamily="34" charset="0"/>
                    <a:cs typeface="Calibri" panose="020F0502020204030204" pitchFamily="34" charset="0"/>
                  </a:rPr>
                  <a:t>21CMFAST</a:t>
                </a:r>
                <a:r>
                  <a:rPr lang="en-US" sz="1600" dirty="0">
                    <a:latin typeface="Calibri" panose="020F0502020204030204" pitchFamily="34" charset="0"/>
                    <a:cs typeface="Calibri" panose="020F0502020204030204" pitchFamily="34" charset="0"/>
                  </a:rPr>
                  <a:t>  box size: 400 </a:t>
                </a:r>
                <a:r>
                  <a:rPr lang="en-US" sz="1600" dirty="0" err="1">
                    <a:latin typeface="Calibri" panose="020F0502020204030204" pitchFamily="34" charset="0"/>
                    <a:cs typeface="Calibri" panose="020F0502020204030204" pitchFamily="34" charset="0"/>
                  </a:rPr>
                  <a:t>Mpc</a:t>
                </a:r>
                <a:endParaRPr lang="en-US" sz="1600" dirty="0">
                  <a:latin typeface="Calibri" panose="020F0502020204030204" pitchFamily="34" charset="0"/>
                  <a:cs typeface="Calibri" panose="020F0502020204030204" pitchFamily="34" charset="0"/>
                </a:endParaRPr>
              </a:p>
              <a:p>
                <a:pPr>
                  <a:lnSpc>
                    <a:spcPct val="130000"/>
                  </a:lnSpc>
                </a:pPr>
                <a:r>
                  <a:rPr lang="en-US" sz="1600" dirty="0">
                    <a:latin typeface="Calibri" panose="020F0502020204030204" pitchFamily="34" charset="0"/>
                    <a:cs typeface="Calibri" panose="020F0502020204030204" pitchFamily="34" charset="0"/>
                  </a:rPr>
                  <a:t>256</a:t>
                </a:r>
                <a:r>
                  <a:rPr lang="en-US" sz="1600" baseline="30000" dirty="0">
                    <a:latin typeface="Calibri" panose="020F0502020204030204" pitchFamily="34" charset="0"/>
                    <a:cs typeface="Calibri" panose="020F0502020204030204" pitchFamily="34" charset="0"/>
                  </a:rPr>
                  <a:t>3</a:t>
                </a:r>
                <a:r>
                  <a:rPr lang="en-US" sz="1600" dirty="0">
                    <a:latin typeface="Calibri" panose="020F0502020204030204" pitchFamily="34" charset="0"/>
                    <a:cs typeface="Calibri" panose="020F0502020204030204" pitchFamily="34" charset="0"/>
                  </a:rPr>
                  <a:t> HI cells and 768</a:t>
                </a:r>
                <a:r>
                  <a:rPr lang="en-US" sz="1600" baseline="30000" dirty="0">
                    <a:latin typeface="Calibri" panose="020F0502020204030204" pitchFamily="34" charset="0"/>
                    <a:cs typeface="Calibri" panose="020F0502020204030204" pitchFamily="34" charset="0"/>
                  </a:rPr>
                  <a:t>3</a:t>
                </a:r>
                <a:r>
                  <a:rPr lang="en-US" sz="1600" dirty="0">
                    <a:latin typeface="Calibri" panose="020F0502020204030204" pitchFamily="34" charset="0"/>
                    <a:cs typeface="Calibri" panose="020F0502020204030204" pitchFamily="34" charset="0"/>
                  </a:rPr>
                  <a:t> matter density cells</a:t>
                </a:r>
              </a:p>
              <a:p>
                <a:pPr>
                  <a:lnSpc>
                    <a:spcPct val="130000"/>
                  </a:lnSpc>
                </a:pPr>
                <a:r>
                  <a:rPr lang="en-US" sz="1600" dirty="0">
                    <a:latin typeface="Calibri" panose="020F0502020204030204" pitchFamily="34" charset="0"/>
                    <a:cs typeface="Calibri" panose="020F0502020204030204" pitchFamily="34" charset="0"/>
                  </a:rPr>
                  <a:t>calculate </a:t>
                </a:r>
                <a14:m>
                  <m:oMath xmlns:m="http://schemas.openxmlformats.org/officeDocument/2006/math">
                    <m:sSub>
                      <m:sSubPr>
                        <m:ctrlPr>
                          <a:rPr lang="zh-CN" altLang="en-US" sz="1600" b="1" i="1" smtClean="0">
                            <a:latin typeface="Cambria Math" panose="02040503050406030204" pitchFamily="18" charset="0"/>
                          </a:rPr>
                        </m:ctrlPr>
                      </m:sSubPr>
                      <m:e>
                        <m:r>
                          <a:rPr lang="en-US" altLang="zh-CN" sz="1600" b="1" i="1">
                            <a:latin typeface="Cambria Math" panose="02040503050406030204" pitchFamily="18" charset="0"/>
                          </a:rPr>
                          <m:t>𝑷</m:t>
                        </m:r>
                      </m:e>
                      <m:sub>
                        <m:r>
                          <a:rPr lang="en-US" altLang="zh-CN" sz="1600" b="1" i="0">
                            <a:latin typeface="Cambria Math" panose="02040503050406030204" pitchFamily="18" charset="0"/>
                          </a:rPr>
                          <m:t>𝐦</m:t>
                        </m:r>
                        <m:r>
                          <a:rPr lang="en-US" altLang="zh-CN" sz="1600" b="1" i="1">
                            <a:latin typeface="Cambria Math" panose="02040503050406030204" pitchFamily="18" charset="0"/>
                          </a:rPr>
                          <m:t>,</m:t>
                        </m:r>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𝒙</m:t>
                            </m:r>
                          </m:e>
                          <m:sub>
                            <m:r>
                              <a:rPr lang="en-US" altLang="zh-CN" sz="1600" b="1" i="0" smtClean="0">
                                <a:latin typeface="Cambria Math" panose="02040503050406030204" pitchFamily="18" charset="0"/>
                              </a:rPr>
                              <m:t>𝐇𝐈</m:t>
                            </m:r>
                          </m:sub>
                        </m:sSub>
                      </m:sub>
                    </m:sSub>
                    <m:r>
                      <a:rPr lang="en-US" altLang="zh-CN" sz="1600" b="1" i="0" smtClean="0">
                        <a:latin typeface="Cambria Math" panose="02040503050406030204" pitchFamily="18" charset="0"/>
                      </a:rPr>
                      <m:t>(</m:t>
                    </m:r>
                    <m:sSub>
                      <m:sSubPr>
                        <m:ctrlPr>
                          <a:rPr kumimoji="1" lang="en-US" altLang="zh-CN" sz="1600" b="1" i="1" smtClean="0">
                            <a:latin typeface="Cambria Math" panose="02040503050406030204" pitchFamily="18" charset="0"/>
                          </a:rPr>
                        </m:ctrlPr>
                      </m:sSubPr>
                      <m:e>
                        <m:r>
                          <a:rPr kumimoji="1" lang="en-US" altLang="zh-CN" sz="1600" b="1" i="1">
                            <a:latin typeface="Cambria Math" panose="02040503050406030204" pitchFamily="18" charset="0"/>
                          </a:rPr>
                          <m:t>𝒛</m:t>
                        </m:r>
                      </m:e>
                      <m:sub>
                        <m:r>
                          <a:rPr kumimoji="1" lang="en-US" altLang="zh-CN" sz="1600" b="1" i="1">
                            <a:latin typeface="Cambria Math" panose="02040503050406030204" pitchFamily="18" charset="0"/>
                          </a:rPr>
                          <m:t>𝒓𝒆</m:t>
                        </m:r>
                      </m:sub>
                    </m:sSub>
                    <m:r>
                      <a:rPr kumimoji="1" lang="en-US" altLang="zh-CN" sz="1600" b="1" i="1" smtClean="0">
                        <a:latin typeface="Cambria Math" panose="02040503050406030204" pitchFamily="18" charset="0"/>
                      </a:rPr>
                      <m:t>,</m:t>
                    </m:r>
                    <m:r>
                      <a:rPr kumimoji="1" lang="en-US" altLang="zh-CN" sz="1600" b="1" i="1" smtClean="0">
                        <a:latin typeface="Cambria Math" panose="02040503050406030204" pitchFamily="18" charset="0"/>
                      </a:rPr>
                      <m:t>𝒌</m:t>
                    </m:r>
                    <m:r>
                      <a:rPr lang="en-US" altLang="zh-CN" sz="1600" b="1" i="0" smtClean="0">
                        <a:latin typeface="Cambria Math" panose="02040503050406030204" pitchFamily="18" charset="0"/>
                      </a:rPr>
                      <m:t>)</m:t>
                    </m:r>
                  </m:oMath>
                </a14:m>
                <a:endParaRPr lang="en-US" sz="1600" b="1" dirty="0">
                  <a:latin typeface="Calibri" panose="020F0502020204030204" pitchFamily="34" charset="0"/>
                  <a:cs typeface="Calibri" panose="020F0502020204030204" pitchFamily="34" charset="0"/>
                </a:endParaRPr>
              </a:p>
            </p:txBody>
          </p:sp>
        </mc:Choice>
        <mc:Fallback xmlns="">
          <p:sp>
            <p:nvSpPr>
              <p:cNvPr id="10" name="文本框 9">
                <a:extLst>
                  <a:ext uri="{FF2B5EF4-FFF2-40B4-BE49-F238E27FC236}">
                    <a16:creationId xmlns:a16="http://schemas.microsoft.com/office/drawing/2014/main" id="{68C92CF0-4EB1-594B-9053-CCE9A8E09462}"/>
                  </a:ext>
                </a:extLst>
              </p:cNvPr>
              <p:cNvSpPr txBox="1">
                <a:spLocks noRot="1" noChangeAspect="1" noMove="1" noResize="1" noEditPoints="1" noAdjustHandles="1" noChangeArrowheads="1" noChangeShapeType="1" noTextEdit="1"/>
              </p:cNvSpPr>
              <p:nvPr/>
            </p:nvSpPr>
            <p:spPr>
              <a:xfrm>
                <a:off x="1383204" y="1696203"/>
                <a:ext cx="4131911" cy="1420197"/>
              </a:xfrm>
              <a:prstGeom prst="rect">
                <a:avLst/>
              </a:prstGeom>
              <a:blipFill>
                <a:blip r:embed="rId2"/>
                <a:stretch>
                  <a:fillRect l="-1220" b="-2609"/>
                </a:stretch>
              </a:blipFill>
              <a:ln w="28575">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1A7029E-CB9F-F740-8636-F87026C648F7}"/>
                  </a:ext>
                </a:extLst>
              </p:cNvPr>
              <p:cNvSpPr txBox="1"/>
              <p:nvPr/>
            </p:nvSpPr>
            <p:spPr>
              <a:xfrm>
                <a:off x="6883213" y="479999"/>
                <a:ext cx="4640462" cy="2555892"/>
              </a:xfrm>
              <a:prstGeom prst="rect">
                <a:avLst/>
              </a:prstGeom>
              <a:noFill/>
            </p:spPr>
            <p:txBody>
              <a:bodyPr wrap="square" rtlCol="0">
                <a:spAutoFit/>
              </a:bodyPr>
              <a:lstStyle/>
              <a:p>
                <a:pPr>
                  <a:lnSpc>
                    <a:spcPct val="150000"/>
                  </a:lnSpc>
                </a:pPr>
                <a:r>
                  <a:rPr lang="en-US" altLang="zh-CN" b="1" dirty="0">
                    <a:latin typeface="Calibri" panose="020F0502020204030204" pitchFamily="34" charset="0"/>
                    <a:cs typeface="Calibri" panose="020F0502020204030204" pitchFamily="34" charset="0"/>
                  </a:rPr>
                  <a:t>Implement WDM:</a:t>
                </a:r>
                <a:endParaRPr kumimoji="1" lang="en-US" altLang="zh-CN" sz="1800" b="1" dirty="0">
                  <a:latin typeface="Calibri" panose="020F0502020204030204" pitchFamily="34" charset="0"/>
                  <a:cs typeface="Calibri" panose="020F0502020204030204" pitchFamily="34" charset="0"/>
                </a:endParaRPr>
              </a:p>
              <a:p>
                <a:r>
                  <a:rPr kumimoji="1" lang="en-US" altLang="zh-CN" sz="1600" b="1" dirty="0">
                    <a:latin typeface="Calibri" panose="020F0502020204030204" pitchFamily="34" charset="0"/>
                    <a:cs typeface="Calibri" panose="020F0502020204030204" pitchFamily="34" charset="0"/>
                  </a:rPr>
                  <a:t>transfer function + </a:t>
                </a:r>
                <a:r>
                  <a:rPr lang="en-US" sz="1600" b="1" dirty="0">
                    <a:latin typeface="Calibri" panose="020F0502020204030204" pitchFamily="34" charset="0"/>
                    <a:cs typeface="Calibri" panose="020F0502020204030204" pitchFamily="34" charset="0"/>
                  </a:rPr>
                  <a:t>effective Jeans mass</a:t>
                </a:r>
              </a:p>
              <a:p>
                <a:pPr>
                  <a:lnSpc>
                    <a:spcPct val="150000"/>
                  </a:lnSpc>
                </a:pPr>
                <a:r>
                  <a:rPr lang="es-ES" altLang="zh-CN" sz="1600" b="0" i="0" noProof="1">
                    <a:effectLst/>
                    <a:latin typeface="Calibri" panose="020F0502020204030204" pitchFamily="34" charset="0"/>
                    <a:cs typeface="Calibri" panose="020F0502020204030204" pitchFamily="34" charset="0"/>
                  </a:rPr>
                  <a:t>a new minimum mass that enters the </a:t>
                </a:r>
              </a:p>
              <a:p>
                <a:r>
                  <a:rPr lang="es-ES" altLang="zh-CN" sz="1600" b="0" i="0" noProof="1">
                    <a:effectLst/>
                    <a:latin typeface="Calibri" panose="020F0502020204030204" pitchFamily="34" charset="0"/>
                    <a:cs typeface="Calibri" panose="020F0502020204030204" pitchFamily="34" charset="0"/>
                  </a:rPr>
                  <a:t>mean collapse fraction</a:t>
                </a:r>
              </a:p>
              <a:p>
                <a:pPr/>
                <a14:m>
                  <m:oMathPara xmlns:m="http://schemas.openxmlformats.org/officeDocument/2006/math">
                    <m:oMathParaPr>
                      <m:jc m:val="left"/>
                    </m:oMathParaPr>
                    <m:oMath xmlns:m="http://schemas.openxmlformats.org/officeDocument/2006/math">
                      <m:sSub>
                        <m:sSubPr>
                          <m:ctrlPr>
                            <a:rPr lang="en-US" altLang="zh-CN" sz="1600" b="0" i="1" noProof="1" smtClean="0">
                              <a:latin typeface="Cambria Math" panose="02040503050406030204" pitchFamily="18" charset="0"/>
                            </a:rPr>
                          </m:ctrlPr>
                        </m:sSubPr>
                        <m:e>
                          <m:r>
                            <a:rPr lang="en-US" altLang="zh-CN" sz="1600" b="0" i="1" noProof="1" smtClean="0">
                              <a:latin typeface="Cambria Math" panose="02040503050406030204" pitchFamily="18" charset="0"/>
                            </a:rPr>
                            <m:t>𝑀</m:t>
                          </m:r>
                        </m:e>
                        <m:sub>
                          <m:r>
                            <a:rPr lang="en-US" altLang="zh-CN" sz="1600" b="0" i="1" noProof="1" smtClean="0">
                              <a:latin typeface="Cambria Math" panose="02040503050406030204" pitchFamily="18" charset="0"/>
                            </a:rPr>
                            <m:t>𝐽</m:t>
                          </m:r>
                        </m:sub>
                      </m:sSub>
                      <m:r>
                        <a:rPr lang="en-US" altLang="zh-CN" sz="1600" b="0" i="1" noProof="1" smtClean="0">
                          <a:latin typeface="Cambria Math" panose="02040503050406030204" pitchFamily="18" charset="0"/>
                          <a:ea typeface="Cambria Math" panose="02040503050406030204" pitchFamily="18" charset="0"/>
                        </a:rPr>
                        <m:t>≈1.5×</m:t>
                      </m:r>
                      <m:sSup>
                        <m:sSupPr>
                          <m:ctrlPr>
                            <a:rPr lang="en-US" altLang="zh-CN" sz="1600" b="0" i="1" noProof="1" smtClean="0">
                              <a:latin typeface="Cambria Math" panose="02040503050406030204" pitchFamily="18" charset="0"/>
                              <a:ea typeface="Cambria Math" panose="02040503050406030204" pitchFamily="18" charset="0"/>
                            </a:rPr>
                          </m:ctrlPr>
                        </m:sSupPr>
                        <m:e>
                          <m:r>
                            <a:rPr lang="en-US" altLang="zh-CN" sz="1600" b="0" i="1" noProof="1" smtClean="0">
                              <a:latin typeface="Cambria Math" panose="02040503050406030204" pitchFamily="18" charset="0"/>
                              <a:ea typeface="Cambria Math" panose="02040503050406030204" pitchFamily="18" charset="0"/>
                            </a:rPr>
                            <m:t>10</m:t>
                          </m:r>
                        </m:e>
                        <m:sup>
                          <m:r>
                            <a:rPr lang="en-US" altLang="zh-CN" sz="1600" b="0" i="1" noProof="1" smtClean="0">
                              <a:latin typeface="Cambria Math" panose="02040503050406030204" pitchFamily="18" charset="0"/>
                              <a:ea typeface="Cambria Math" panose="02040503050406030204" pitchFamily="18" charset="0"/>
                            </a:rPr>
                            <m:t>10</m:t>
                          </m:r>
                        </m:sup>
                      </m:sSup>
                      <m:sSup>
                        <m:sSupPr>
                          <m:ctrlPr>
                            <a:rPr lang="en-US" altLang="zh-CN" sz="1600" b="0" i="1" noProof="1" smtClean="0">
                              <a:latin typeface="Cambria Math" panose="02040503050406030204" pitchFamily="18" charset="0"/>
                              <a:ea typeface="Cambria Math" panose="02040503050406030204" pitchFamily="18" charset="0"/>
                            </a:rPr>
                          </m:ctrlPr>
                        </m:sSupPr>
                        <m:e>
                          <m:d>
                            <m:dPr>
                              <m:ctrlPr>
                                <a:rPr lang="en-US" altLang="zh-CN" sz="1600" b="0" i="1" noProof="1" smtClean="0">
                                  <a:latin typeface="Cambria Math" panose="02040503050406030204" pitchFamily="18" charset="0"/>
                                  <a:ea typeface="Cambria Math" panose="02040503050406030204" pitchFamily="18" charset="0"/>
                                </a:rPr>
                              </m:ctrlPr>
                            </m:dPr>
                            <m:e>
                              <m:f>
                                <m:fPr>
                                  <m:ctrlPr>
                                    <a:rPr lang="en-US" altLang="zh-CN" sz="1600" b="0" i="1" noProof="1" smtClean="0">
                                      <a:latin typeface="Cambria Math" panose="02040503050406030204" pitchFamily="18" charset="0"/>
                                      <a:ea typeface="Cambria Math" panose="02040503050406030204" pitchFamily="18" charset="0"/>
                                    </a:rPr>
                                  </m:ctrlPr>
                                </m:fPr>
                                <m:num>
                                  <m:sSub>
                                    <m:sSubPr>
                                      <m:ctrlPr>
                                        <a:rPr lang="en-US" altLang="zh-CN" sz="1600" i="1">
                                          <a:latin typeface="Cambria Math" panose="02040503050406030204" pitchFamily="18" charset="0"/>
                                        </a:rPr>
                                      </m:ctrlPr>
                                    </m:sSubPr>
                                    <m:e>
                                      <m:r>
                                        <m:rPr>
                                          <m:sty m:val="p"/>
                                        </m:rPr>
                                        <a:rPr lang="el-GR" altLang="zh-CN" sz="1600" i="1">
                                          <a:latin typeface="Cambria Math" panose="02040503050406030204" pitchFamily="18" charset="0"/>
                                          <a:ea typeface="Cambria Math" panose="02040503050406030204" pitchFamily="18" charset="0"/>
                                        </a:rPr>
                                        <m:t>Ω</m:t>
                                      </m:r>
                                    </m:e>
                                    <m:sub>
                                      <m:r>
                                        <m:rPr>
                                          <m:sty m:val="p"/>
                                        </m:rPr>
                                        <a:rPr lang="en-US" altLang="zh-CN" sz="1600">
                                          <a:latin typeface="Cambria Math" panose="02040503050406030204" pitchFamily="18" charset="0"/>
                                        </a:rPr>
                                        <m:t>X</m:t>
                                      </m:r>
                                    </m:sub>
                                  </m:sSub>
                                  <m:sSup>
                                    <m:sSupPr>
                                      <m:ctrlPr>
                                        <a:rPr lang="en-US" altLang="zh-CN" sz="1600" i="1" smtClean="0">
                                          <a:latin typeface="Cambria Math" panose="02040503050406030204" pitchFamily="18" charset="0"/>
                                        </a:rPr>
                                      </m:ctrlPr>
                                    </m:sSupPr>
                                    <m:e>
                                      <m:r>
                                        <a:rPr lang="en-US" altLang="zh-CN" sz="1600" b="0" i="1" smtClean="0">
                                          <a:latin typeface="Cambria Math" panose="02040503050406030204" pitchFamily="18" charset="0"/>
                                        </a:rPr>
                                        <m:t>h</m:t>
                                      </m:r>
                                    </m:e>
                                    <m:sup>
                                      <m:r>
                                        <a:rPr lang="en-US" altLang="zh-CN" sz="1600" b="0" i="1" smtClean="0">
                                          <a:latin typeface="Cambria Math" panose="02040503050406030204" pitchFamily="18" charset="0"/>
                                        </a:rPr>
                                        <m:t>2</m:t>
                                      </m:r>
                                    </m:sup>
                                  </m:sSup>
                                </m:num>
                                <m:den>
                                  <m:r>
                                    <a:rPr lang="en-US" altLang="zh-CN" sz="1600" b="0" i="1" noProof="1" smtClean="0">
                                      <a:latin typeface="Cambria Math" panose="02040503050406030204" pitchFamily="18" charset="0"/>
                                      <a:ea typeface="Cambria Math" panose="02040503050406030204" pitchFamily="18" charset="0"/>
                                    </a:rPr>
                                    <m:t>0.15</m:t>
                                  </m:r>
                                </m:den>
                              </m:f>
                            </m:e>
                          </m:d>
                        </m:e>
                        <m:sup>
                          <m:f>
                            <m:fPr>
                              <m:ctrlPr>
                                <a:rPr lang="en-US" altLang="zh-CN" sz="1600" b="0" i="1" noProof="1" smtClean="0">
                                  <a:latin typeface="Cambria Math" panose="02040503050406030204" pitchFamily="18" charset="0"/>
                                  <a:ea typeface="Cambria Math" panose="02040503050406030204" pitchFamily="18" charset="0"/>
                                </a:rPr>
                              </m:ctrlPr>
                            </m:fPr>
                            <m:num>
                              <m:r>
                                <a:rPr lang="en-US" altLang="zh-CN" sz="1600" b="0" i="1" noProof="1" smtClean="0">
                                  <a:latin typeface="Cambria Math" panose="02040503050406030204" pitchFamily="18" charset="0"/>
                                  <a:ea typeface="Cambria Math" panose="02040503050406030204" pitchFamily="18" charset="0"/>
                                </a:rPr>
                                <m:t>1</m:t>
                              </m:r>
                            </m:num>
                            <m:den>
                              <m:r>
                                <a:rPr lang="en-US" altLang="zh-CN" sz="1600" b="0" i="1" noProof="1" smtClean="0">
                                  <a:latin typeface="Cambria Math" panose="02040503050406030204" pitchFamily="18" charset="0"/>
                                  <a:ea typeface="Cambria Math" panose="02040503050406030204" pitchFamily="18" charset="0"/>
                                </a:rPr>
                                <m:t>2</m:t>
                              </m:r>
                            </m:den>
                          </m:f>
                        </m:sup>
                      </m:sSup>
                      <m:sSup>
                        <m:sSupPr>
                          <m:ctrlPr>
                            <a:rPr lang="en-US" altLang="zh-CN" sz="1600" i="1" noProof="1">
                              <a:latin typeface="Cambria Math" panose="02040503050406030204" pitchFamily="18" charset="0"/>
                              <a:ea typeface="Cambria Math" panose="02040503050406030204" pitchFamily="18" charset="0"/>
                            </a:rPr>
                          </m:ctrlPr>
                        </m:sSupPr>
                        <m:e>
                          <m:d>
                            <m:dPr>
                              <m:ctrlPr>
                                <a:rPr lang="en-US" altLang="zh-CN" sz="1600" i="1" noProof="1">
                                  <a:latin typeface="Cambria Math" panose="02040503050406030204" pitchFamily="18" charset="0"/>
                                  <a:ea typeface="Cambria Math" panose="02040503050406030204" pitchFamily="18" charset="0"/>
                                </a:rPr>
                              </m:ctrlPr>
                            </m:dPr>
                            <m:e>
                              <m:f>
                                <m:fPr>
                                  <m:ctrlPr>
                                    <a:rPr lang="en-US" altLang="zh-CN" sz="1600" i="1" noProof="1">
                                      <a:latin typeface="Cambria Math" panose="02040503050406030204" pitchFamily="18" charset="0"/>
                                      <a:ea typeface="Cambria Math" panose="02040503050406030204" pitchFamily="18" charset="0"/>
                                    </a:rPr>
                                  </m:ctrlPr>
                                </m:fPr>
                                <m:num>
                                  <m:sSub>
                                    <m:sSubPr>
                                      <m:ctrlPr>
                                        <a:rPr lang="en-US" altLang="zh-CN" sz="1600" i="1">
                                          <a:latin typeface="Cambria Math" panose="02040503050406030204" pitchFamily="18" charset="0"/>
                                        </a:rPr>
                                      </m:ctrlPr>
                                    </m:sSubPr>
                                    <m:e>
                                      <m:r>
                                        <a:rPr lang="en-US" altLang="zh-CN" sz="1600" b="0" i="1" smtClean="0">
                                          <a:latin typeface="Cambria Math" panose="02040503050406030204" pitchFamily="18" charset="0"/>
                                        </a:rPr>
                                        <m:t>𝑚</m:t>
                                      </m:r>
                                    </m:e>
                                    <m:sub>
                                      <m:r>
                                        <m:rPr>
                                          <m:sty m:val="p"/>
                                        </m:rPr>
                                        <a:rPr lang="en-US" altLang="zh-CN" sz="1600">
                                          <a:latin typeface="Cambria Math" panose="02040503050406030204" pitchFamily="18" charset="0"/>
                                        </a:rPr>
                                        <m:t>X</m:t>
                                      </m:r>
                                    </m:sub>
                                  </m:sSub>
                                </m:num>
                                <m:den>
                                  <m:r>
                                    <a:rPr kumimoji="1" lang="en-US" altLang="zh-CN" sz="1600" i="1">
                                      <a:solidFill>
                                        <a:prstClr val="black"/>
                                      </a:solidFill>
                                      <a:latin typeface="Cambria Math" panose="02040503050406030204" pitchFamily="18" charset="0"/>
                                    </a:rPr>
                                    <m:t>1 </m:t>
                                  </m:r>
                                  <m:r>
                                    <m:rPr>
                                      <m:sty m:val="p"/>
                                    </m:rPr>
                                    <a:rPr kumimoji="1" lang="en-US" altLang="zh-CN" sz="1600">
                                      <a:solidFill>
                                        <a:prstClr val="black"/>
                                      </a:solidFill>
                                      <a:latin typeface="Cambria Math" panose="02040503050406030204" pitchFamily="18" charset="0"/>
                                    </a:rPr>
                                    <m:t>keV</m:t>
                                  </m:r>
                                </m:den>
                              </m:f>
                            </m:e>
                          </m:d>
                        </m:e>
                        <m:sup>
                          <m:r>
                            <a:rPr lang="en-US" altLang="zh-CN" sz="1600" b="0" i="1" noProof="1" smtClean="0">
                              <a:latin typeface="Cambria Math" panose="02040503050406030204" pitchFamily="18" charset="0"/>
                              <a:ea typeface="Cambria Math" panose="02040503050406030204" pitchFamily="18" charset="0"/>
                            </a:rPr>
                            <m:t>−4</m:t>
                          </m:r>
                        </m:sup>
                      </m:sSup>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𝑀</m:t>
                          </m:r>
                        </m:e>
                        <m:sub>
                          <m:r>
                            <a:rPr lang="en-US" altLang="zh-CN" sz="1600" i="1">
                              <a:latin typeface="Cambria Math" panose="02040503050406030204" pitchFamily="18" charset="0"/>
                            </a:rPr>
                            <m:t>⊙</m:t>
                          </m:r>
                        </m:sub>
                      </m:sSub>
                    </m:oMath>
                  </m:oMathPara>
                </a14:m>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a:t>
                </a:r>
                <a:r>
                  <a:rPr lang="es-ES" altLang="zh-CN" sz="1600" dirty="0" err="1">
                    <a:latin typeface="Calibri" panose="020F0502020204030204" pitchFamily="34" charset="0"/>
                    <a:cs typeface="Calibri" panose="020F0502020204030204" pitchFamily="34" charset="0"/>
                  </a:rPr>
                  <a:t>Sitwell</a:t>
                </a:r>
                <a:r>
                  <a:rPr lang="es-ES" altLang="zh-CN" sz="1600" dirty="0">
                    <a:latin typeface="Calibri" panose="020F0502020204030204" pitchFamily="34" charset="0"/>
                    <a:cs typeface="Calibri" panose="020F0502020204030204" pitchFamily="34" charset="0"/>
                  </a:rPr>
                  <a:t> et al. 2014)</a:t>
                </a:r>
                <a:endParaRPr lang="en-US" altLang="zh-CN" sz="1600" dirty="0">
                  <a:latin typeface="Calibri" panose="020F0502020204030204" pitchFamily="34" charset="0"/>
                  <a:cs typeface="Calibri" panose="020F0502020204030204" pitchFamily="34" charset="0"/>
                </a:endParaRPr>
              </a:p>
              <a:p>
                <a:endParaRPr lang="es-ES" altLang="zh-CN" sz="1600" noProof="1">
                  <a:latin typeface="Calibri" panose="020F0502020204030204" pitchFamily="34" charset="0"/>
                  <a:cs typeface="Calibri" panose="020F0502020204030204" pitchFamily="34" charset="0"/>
                </a:endParaRPr>
              </a:p>
            </p:txBody>
          </p:sp>
        </mc:Choice>
        <mc:Fallback xmlns="">
          <p:sp>
            <p:nvSpPr>
              <p:cNvPr id="11" name="文本框 10">
                <a:extLst>
                  <a:ext uri="{FF2B5EF4-FFF2-40B4-BE49-F238E27FC236}">
                    <a16:creationId xmlns:a16="http://schemas.microsoft.com/office/drawing/2014/main" id="{A1A7029E-CB9F-F740-8636-F87026C648F7}"/>
                  </a:ext>
                </a:extLst>
              </p:cNvPr>
              <p:cNvSpPr txBox="1">
                <a:spLocks noRot="1" noChangeAspect="1" noMove="1" noResize="1" noEditPoints="1" noAdjustHandles="1" noChangeArrowheads="1" noChangeShapeType="1" noTextEdit="1"/>
              </p:cNvSpPr>
              <p:nvPr/>
            </p:nvSpPr>
            <p:spPr>
              <a:xfrm>
                <a:off x="6883213" y="479999"/>
                <a:ext cx="4640462" cy="2555892"/>
              </a:xfrm>
              <a:prstGeom prst="rect">
                <a:avLst/>
              </a:prstGeom>
              <a:blipFill>
                <a:blip r:embed="rId3"/>
                <a:stretch>
                  <a:fillRect l="-817"/>
                </a:stretch>
              </a:blipFill>
            </p:spPr>
            <p:txBody>
              <a:bodyPr/>
              <a:lstStyle/>
              <a:p>
                <a:r>
                  <a:rPr lang="en-US">
                    <a:noFill/>
                  </a:rPr>
                  <a:t> </a:t>
                </a:r>
              </a:p>
            </p:txBody>
          </p:sp>
        </mc:Fallback>
      </mc:AlternateContent>
      <p:sp>
        <p:nvSpPr>
          <p:cNvPr id="2" name="灯片编号占位符 1">
            <a:extLst>
              <a:ext uri="{FF2B5EF4-FFF2-40B4-BE49-F238E27FC236}">
                <a16:creationId xmlns:a16="http://schemas.microsoft.com/office/drawing/2014/main" id="{86462F88-5A11-FE44-A04A-5A2EA21D80D3}"/>
              </a:ext>
            </a:extLst>
          </p:cNvPr>
          <p:cNvSpPr>
            <a:spLocks noGrp="1"/>
          </p:cNvSpPr>
          <p:nvPr>
            <p:ph type="sldNum" sz="quarter" idx="12"/>
          </p:nvPr>
        </p:nvSpPr>
        <p:spPr/>
        <p:txBody>
          <a:bodyPr/>
          <a:lstStyle/>
          <a:p>
            <a:fld id="{379FFB05-B06A-7343-81AF-5A9C8885EAD3}" type="slidenum">
              <a:rPr lang="en-US" smtClean="0">
                <a:latin typeface="Calibri" panose="020F0502020204030204" pitchFamily="34" charset="0"/>
                <a:cs typeface="Calibri" panose="020F0502020204030204" pitchFamily="34" charset="0"/>
              </a:rPr>
              <a:t>14</a:t>
            </a:fld>
            <a:endParaRPr lang="en-US">
              <a:latin typeface="Calibri" panose="020F0502020204030204" pitchFamily="34" charset="0"/>
              <a:cs typeface="Calibri" panose="020F0502020204030204" pitchFamily="34" charset="0"/>
            </a:endParaRPr>
          </a:p>
        </p:txBody>
      </p:sp>
      <p:grpSp>
        <p:nvGrpSpPr>
          <p:cNvPr id="3" name="组合 2">
            <a:extLst>
              <a:ext uri="{FF2B5EF4-FFF2-40B4-BE49-F238E27FC236}">
                <a16:creationId xmlns:a16="http://schemas.microsoft.com/office/drawing/2014/main" id="{0736C0B7-A345-A24F-B7CA-D2E36511E813}"/>
              </a:ext>
            </a:extLst>
          </p:cNvPr>
          <p:cNvGrpSpPr/>
          <p:nvPr/>
        </p:nvGrpSpPr>
        <p:grpSpPr>
          <a:xfrm>
            <a:off x="6634738" y="3035891"/>
            <a:ext cx="3769314" cy="3378752"/>
            <a:chOff x="6542834" y="2865696"/>
            <a:chExt cx="3672104" cy="3672104"/>
          </a:xfrm>
        </p:grpSpPr>
        <p:pic>
          <p:nvPicPr>
            <p:cNvPr id="6" name="图片 5">
              <a:extLst>
                <a:ext uri="{FF2B5EF4-FFF2-40B4-BE49-F238E27FC236}">
                  <a16:creationId xmlns:a16="http://schemas.microsoft.com/office/drawing/2014/main" id="{E43A1C94-EB9B-6449-A502-25625285ADE1}"/>
                </a:ext>
              </a:extLst>
            </p:cNvPr>
            <p:cNvPicPr>
              <a:picLocks noChangeAspect="1"/>
            </p:cNvPicPr>
            <p:nvPr/>
          </p:nvPicPr>
          <p:blipFill>
            <a:blip r:embed="rId4"/>
            <a:stretch>
              <a:fillRect/>
            </a:stretch>
          </p:blipFill>
          <p:spPr>
            <a:xfrm>
              <a:off x="6542834" y="2865696"/>
              <a:ext cx="3672104" cy="3672104"/>
            </a:xfrm>
            <a:prstGeom prst="rect">
              <a:avLst/>
            </a:prstGeom>
          </p:spPr>
        </p:pic>
        <p:sp>
          <p:nvSpPr>
            <p:cNvPr id="5" name="文本框 4">
              <a:extLst>
                <a:ext uri="{FF2B5EF4-FFF2-40B4-BE49-F238E27FC236}">
                  <a16:creationId xmlns:a16="http://schemas.microsoft.com/office/drawing/2014/main" id="{CAC0D4B4-A2A6-C64B-AD35-7C704BD11F9E}"/>
                </a:ext>
              </a:extLst>
            </p:cNvPr>
            <p:cNvSpPr txBox="1"/>
            <p:nvPr/>
          </p:nvSpPr>
          <p:spPr>
            <a:xfrm>
              <a:off x="8221375" y="2973391"/>
              <a:ext cx="151355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k = 0.12 Mpc</a:t>
              </a:r>
              <a:r>
                <a:rPr lang="en-US" baseline="30000" dirty="0">
                  <a:latin typeface="Calibri" panose="020F0502020204030204" pitchFamily="34" charset="0"/>
                  <a:cs typeface="Calibri" panose="020F0502020204030204" pitchFamily="34" charset="0"/>
                </a:rPr>
                <a:t>-1</a:t>
              </a:r>
            </a:p>
          </p:txBody>
        </p:sp>
      </p:grpSp>
      <p:pic>
        <p:nvPicPr>
          <p:cNvPr id="8" name="图片 7">
            <a:extLst>
              <a:ext uri="{FF2B5EF4-FFF2-40B4-BE49-F238E27FC236}">
                <a16:creationId xmlns:a16="http://schemas.microsoft.com/office/drawing/2014/main" id="{6AB86F88-E012-5B4F-98A2-1771F1FE273E}"/>
              </a:ext>
            </a:extLst>
          </p:cNvPr>
          <p:cNvPicPr>
            <a:picLocks noChangeAspect="1"/>
          </p:cNvPicPr>
          <p:nvPr/>
        </p:nvPicPr>
        <p:blipFill>
          <a:blip r:embed="rId5"/>
          <a:stretch>
            <a:fillRect/>
          </a:stretch>
        </p:blipFill>
        <p:spPr>
          <a:xfrm>
            <a:off x="1159406" y="3228331"/>
            <a:ext cx="4646892" cy="3378752"/>
          </a:xfrm>
          <a:prstGeom prst="rect">
            <a:avLst/>
          </a:prstGeom>
        </p:spPr>
      </p:pic>
      <p:sp>
        <p:nvSpPr>
          <p:cNvPr id="13" name="文本框 12">
            <a:extLst>
              <a:ext uri="{FF2B5EF4-FFF2-40B4-BE49-F238E27FC236}">
                <a16:creationId xmlns:a16="http://schemas.microsoft.com/office/drawing/2014/main" id="{C533278D-39CD-E44E-88A4-8288E2FCACDB}"/>
              </a:ext>
            </a:extLst>
          </p:cNvPr>
          <p:cNvSpPr txBox="1"/>
          <p:nvPr/>
        </p:nvSpPr>
        <p:spPr>
          <a:xfrm>
            <a:off x="288587" y="250917"/>
            <a:ext cx="4090159"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Large-scale simulations</a:t>
            </a:r>
          </a:p>
        </p:txBody>
      </p:sp>
      <p:grpSp>
        <p:nvGrpSpPr>
          <p:cNvPr id="4" name="组合 3">
            <a:extLst>
              <a:ext uri="{FF2B5EF4-FFF2-40B4-BE49-F238E27FC236}">
                <a16:creationId xmlns:a16="http://schemas.microsoft.com/office/drawing/2014/main" id="{BE612801-7EE9-5A41-8310-F81688E39507}"/>
              </a:ext>
            </a:extLst>
          </p:cNvPr>
          <p:cNvGrpSpPr/>
          <p:nvPr/>
        </p:nvGrpSpPr>
        <p:grpSpPr>
          <a:xfrm>
            <a:off x="338983" y="861651"/>
            <a:ext cx="6203045" cy="728084"/>
            <a:chOff x="217723" y="997365"/>
            <a:chExt cx="6203045" cy="728084"/>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27A10EE-3593-2B48-BAC3-53AA02EEFDF6}"/>
                    </a:ext>
                  </a:extLst>
                </p:cNvPr>
                <p:cNvSpPr txBox="1"/>
                <p:nvPr/>
              </p:nvSpPr>
              <p:spPr>
                <a:xfrm>
                  <a:off x="217723" y="997365"/>
                  <a:ext cx="6203045" cy="7280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𝑋</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𝑜𝑏𝑠</m:t>
                                </m:r>
                              </m:sub>
                            </m:sSub>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𝑚𝑖𝑛</m:t>
                                </m:r>
                              </m:sub>
                            </m:sSub>
                          </m:sub>
                          <m:sup>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𝑚</m:t>
                                </m:r>
                                <m:r>
                                  <a:rPr lang="en-US" altLang="zh-CN" b="0" i="1" smtClean="0">
                                    <a:latin typeface="Cambria Math" panose="02040503050406030204" pitchFamily="18" charset="0"/>
                                  </a:rPr>
                                  <m:t>𝑎𝑥</m:t>
                                </m:r>
                              </m:sub>
                            </m:sSub>
                          </m:sup>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𝑋</m:t>
                                </m:r>
                              </m:num>
                              <m:den>
                                <m:r>
                                  <a:rPr lang="en-US" b="0" i="1" smtClean="0">
                                    <a:latin typeface="Cambria Math" panose="02040503050406030204" pitchFamily="18" charset="0"/>
                                  </a:rPr>
                                  <m:t>𝜕</m:t>
                                </m:r>
                                <m:r>
                                  <a:rPr lang="en-US" b="0" i="1" smtClean="0">
                                    <a:latin typeface="Cambria Math" panose="02040503050406030204" pitchFamily="18" charset="0"/>
                                  </a:rPr>
                                  <m:t>𝑧</m:t>
                                </m:r>
                              </m:den>
                            </m:f>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e>
                        </m:nary>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𝑜𝑏𝑠</m:t>
                            </m:r>
                          </m:sub>
                        </m:sSub>
                        <m:r>
                          <a:rPr lang="en-US" altLang="zh-CN" b="0" i="0"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i="1">
                                <a:latin typeface="Cambria Math" panose="02040503050406030204" pitchFamily="18" charset="0"/>
                              </a:rPr>
                              <m:t>𝑚</m:t>
                            </m:r>
                            <m:r>
                              <a:rPr lang="en-US" altLang="zh-CN" i="1">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m:rPr>
                                    <m:sty m:val="p"/>
                                  </m:rPr>
                                  <a:rPr lang="en-US" altLang="zh-CN" b="0" i="0" smtClean="0">
                                    <a:latin typeface="Cambria Math" panose="02040503050406030204" pitchFamily="18" charset="0"/>
                                  </a:rPr>
                                  <m:t>HI</m:t>
                                </m:r>
                              </m:sub>
                            </m:sSub>
                          </m:sub>
                        </m:sSub>
                        <m:d>
                          <m:dPr>
                            <m:ctrlPr>
                              <a:rPr lang="en-US" altLang="zh-CN" i="1">
                                <a:latin typeface="Cambria Math" panose="02040503050406030204" pitchFamily="18" charset="0"/>
                              </a:rPr>
                            </m:ctrlPr>
                          </m:dPr>
                          <m:e>
                            <m:r>
                              <a:rPr lang="en-US" altLang="zh-CN" i="1">
                                <a:latin typeface="Cambria Math" panose="02040503050406030204" pitchFamily="18" charset="0"/>
                              </a:rPr>
                              <m:t>𝑘</m:t>
                            </m:r>
                            <m:r>
                              <a:rPr lang="en-US" altLang="zh-CN" i="1">
                                <a:latin typeface="Cambria Math" panose="02040503050406030204" pitchFamily="18" charset="0"/>
                              </a:rPr>
                              <m:t>,</m:t>
                            </m:r>
                            <m:r>
                              <a:rPr lang="en-US" altLang="zh-CN" b="0" i="1" smtClean="0">
                                <a:latin typeface="Cambria Math" panose="02040503050406030204" pitchFamily="18" charset="0"/>
                              </a:rPr>
                              <m:t>𝑧</m:t>
                            </m:r>
                          </m:e>
                        </m:d>
                        <m:f>
                          <m:fPr>
                            <m:ctrlPr>
                              <a:rPr lang="en-US" altLang="zh-CN" i="1" smtClean="0">
                                <a:latin typeface="Cambria Math" panose="02040503050406030204" pitchFamily="18" charset="0"/>
                              </a:rPr>
                            </m:ctrlPr>
                          </m:fPr>
                          <m:num>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𝑔</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𝑧</m:t>
                                </m:r>
                              </m:e>
                              <m:sub>
                                <m:r>
                                  <a:rPr lang="en-US" altLang="zh-CN" i="1">
                                    <a:latin typeface="Cambria Math" panose="02040503050406030204" pitchFamily="18" charset="0"/>
                                  </a:rPr>
                                  <m:t>𝑜𝑏𝑠</m:t>
                                </m:r>
                              </m:sub>
                            </m:sSub>
                            <m:r>
                              <a:rPr lang="en-US" altLang="zh-CN" b="0" i="1" smtClean="0">
                                <a:latin typeface="Cambria Math" panose="02040503050406030204" pitchFamily="18" charset="0"/>
                              </a:rPr>
                              <m:t>)</m:t>
                            </m:r>
                          </m:num>
                          <m:den>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𝑔</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den>
                        </m:f>
                        <m:r>
                          <a:rPr lang="en-US" altLang="zh-CN" b="0" i="1" smtClean="0">
                            <a:latin typeface="Cambria Math" panose="02040503050406030204" pitchFamily="18" charset="0"/>
                          </a:rPr>
                          <m:t>𝑑𝑧</m:t>
                        </m:r>
                      </m:oMath>
                    </m:oMathPara>
                  </a14:m>
                  <a:endParaRPr lang="en-US" dirty="0"/>
                </a:p>
              </p:txBody>
            </p:sp>
          </mc:Choice>
          <mc:Fallback xmlns="">
            <p:sp>
              <p:nvSpPr>
                <p:cNvPr id="12" name="文本框 11">
                  <a:extLst>
                    <a:ext uri="{FF2B5EF4-FFF2-40B4-BE49-F238E27FC236}">
                      <a16:creationId xmlns:a16="http://schemas.microsoft.com/office/drawing/2014/main" id="{027A10EE-3593-2B48-BAC3-53AA02EEFDF6}"/>
                    </a:ext>
                  </a:extLst>
                </p:cNvPr>
                <p:cNvSpPr txBox="1">
                  <a:spLocks noRot="1" noChangeAspect="1" noMove="1" noResize="1" noEditPoints="1" noAdjustHandles="1" noChangeArrowheads="1" noChangeShapeType="1" noTextEdit="1"/>
                </p:cNvSpPr>
                <p:nvPr/>
              </p:nvSpPr>
              <p:spPr>
                <a:xfrm>
                  <a:off x="217723" y="997365"/>
                  <a:ext cx="6203045" cy="728084"/>
                </a:xfrm>
                <a:prstGeom prst="rect">
                  <a:avLst/>
                </a:prstGeom>
                <a:blipFill>
                  <a:blip r:embed="rId6"/>
                  <a:stretch>
                    <a:fillRect t="-147458" b="-216949"/>
                  </a:stretch>
                </a:blipFill>
              </p:spPr>
              <p:txBody>
                <a:bodyPr/>
                <a:lstStyle/>
                <a:p>
                  <a:r>
                    <a:rPr lang="en-US">
                      <a:noFill/>
                    </a:rPr>
                    <a:t> </a:t>
                  </a:r>
                </a:p>
              </p:txBody>
            </p:sp>
          </mc:Fallback>
        </mc:AlternateContent>
        <p:sp>
          <p:nvSpPr>
            <p:cNvPr id="15" name="矩形 14">
              <a:extLst>
                <a:ext uri="{FF2B5EF4-FFF2-40B4-BE49-F238E27FC236}">
                  <a16:creationId xmlns:a16="http://schemas.microsoft.com/office/drawing/2014/main" id="{80A46444-AD11-C141-832C-22146F8046F7}"/>
                </a:ext>
              </a:extLst>
            </p:cNvPr>
            <p:cNvSpPr/>
            <p:nvPr/>
          </p:nvSpPr>
          <p:spPr>
            <a:xfrm>
              <a:off x="3914705" y="1220384"/>
              <a:ext cx="1121528" cy="310181"/>
            </a:xfrm>
            <a:prstGeom prst="rect">
              <a:avLst/>
            </a:pr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4660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D6BD1E01-29B2-A644-AA7F-2A4974C0F18E}"/>
                  </a:ext>
                </a:extLst>
              </p:cNvPr>
              <p:cNvSpPr txBox="1"/>
              <p:nvPr/>
            </p:nvSpPr>
            <p:spPr>
              <a:xfrm>
                <a:off x="624960" y="252507"/>
                <a:ext cx="4752391"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Ly</a:t>
                </a:r>
                <a14:m>
                  <m:oMath xmlns:m="http://schemas.openxmlformats.org/officeDocument/2006/math">
                    <m:r>
                      <a:rPr lang="en-US" sz="3200" b="1" i="1" smtClean="0">
                        <a:latin typeface="Cambria Math" panose="02040503050406030204" pitchFamily="18" charset="0"/>
                        <a:ea typeface="Cambria Math" panose="02040503050406030204" pitchFamily="18" charset="0"/>
                        <a:cs typeface="Calibri" panose="020F0502020204030204" pitchFamily="34" charset="0"/>
                      </a:rPr>
                      <m:t>𝜶</m:t>
                    </m:r>
                  </m:oMath>
                </a14:m>
                <a:r>
                  <a:rPr lang="en-US" sz="3200" b="1" baseline="-25000"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forest power spectrum</a:t>
                </a:r>
                <a:endParaRPr lang="en-US" sz="3200" b="1" baseline="-25000" dirty="0">
                  <a:latin typeface="Calibri" panose="020F0502020204030204" pitchFamily="34" charset="0"/>
                  <a:cs typeface="Calibri" panose="020F0502020204030204" pitchFamily="34" charset="0"/>
                </a:endParaRPr>
              </a:p>
            </p:txBody>
          </p:sp>
        </mc:Choice>
        <mc:Fallback xmlns="">
          <p:sp>
            <p:nvSpPr>
              <p:cNvPr id="4" name="文本框 3">
                <a:extLst>
                  <a:ext uri="{FF2B5EF4-FFF2-40B4-BE49-F238E27FC236}">
                    <a16:creationId xmlns:a16="http://schemas.microsoft.com/office/drawing/2014/main" id="{D6BD1E01-29B2-A644-AA7F-2A4974C0F18E}"/>
                  </a:ext>
                </a:extLst>
              </p:cNvPr>
              <p:cNvSpPr txBox="1">
                <a:spLocks noRot="1" noChangeAspect="1" noMove="1" noResize="1" noEditPoints="1" noAdjustHandles="1" noChangeArrowheads="1" noChangeShapeType="1" noTextEdit="1"/>
              </p:cNvSpPr>
              <p:nvPr/>
            </p:nvSpPr>
            <p:spPr>
              <a:xfrm>
                <a:off x="624960" y="252507"/>
                <a:ext cx="4752391" cy="584775"/>
              </a:xfrm>
              <a:prstGeom prst="rect">
                <a:avLst/>
              </a:prstGeom>
              <a:blipFill>
                <a:blip r:embed="rId2"/>
                <a:stretch>
                  <a:fillRect l="-3467" t="-12766" r="-2400" b="-31915"/>
                </a:stretch>
              </a:blipFill>
            </p:spPr>
            <p:txBody>
              <a:bodyPr/>
              <a:lstStyle/>
              <a:p>
                <a:r>
                  <a:rPr lang="en-US">
                    <a:noFill/>
                  </a:rPr>
                  <a:t> </a:t>
                </a:r>
              </a:p>
            </p:txBody>
          </p:sp>
        </mc:Fallback>
      </mc:AlternateContent>
      <p:pic>
        <p:nvPicPr>
          <p:cNvPr id="5" name="图片 4">
            <a:extLst>
              <a:ext uri="{FF2B5EF4-FFF2-40B4-BE49-F238E27FC236}">
                <a16:creationId xmlns:a16="http://schemas.microsoft.com/office/drawing/2014/main" id="{D79B30F3-188B-E346-82D3-4A7276C6650E}"/>
              </a:ext>
            </a:extLst>
          </p:cNvPr>
          <p:cNvPicPr>
            <a:picLocks noChangeAspect="1"/>
          </p:cNvPicPr>
          <p:nvPr/>
        </p:nvPicPr>
        <p:blipFill>
          <a:blip r:embed="rId3"/>
          <a:stretch>
            <a:fillRect/>
          </a:stretch>
        </p:blipFill>
        <p:spPr>
          <a:xfrm>
            <a:off x="620235" y="2165543"/>
            <a:ext cx="5359400" cy="622300"/>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78D4753-BE48-1149-8231-DCD5E4929EA4}"/>
                  </a:ext>
                </a:extLst>
              </p:cNvPr>
              <p:cNvSpPr txBox="1"/>
              <p:nvPr/>
            </p:nvSpPr>
            <p:spPr>
              <a:xfrm>
                <a:off x="624960" y="1543991"/>
                <a:ext cx="5757025" cy="466859"/>
              </a:xfrm>
              <a:prstGeom prst="rect">
                <a:avLst/>
              </a:prstGeom>
              <a:noFill/>
            </p:spPr>
            <p:txBody>
              <a:bodyPr wrap="none" rtlCol="0">
                <a:spAutoFit/>
              </a:bodyPr>
              <a:lstStyle/>
              <a:p>
                <a:pPr>
                  <a:lnSpc>
                    <a:spcPct val="150000"/>
                  </a:lnSpc>
                </a:pPr>
                <a:r>
                  <a:rPr kumimoji="1" lang="en-US" altLang="zh-CN" dirty="0">
                    <a:latin typeface="Calibri" panose="020F0502020204030204" pitchFamily="34" charset="0"/>
                    <a:cs typeface="Calibri" panose="020F0502020204030204" pitchFamily="34" charset="0"/>
                  </a:rPr>
                  <a:t>optical depth:  </a:t>
                </a:r>
                <a14:m>
                  <m:oMath xmlns:m="http://schemas.openxmlformats.org/officeDocument/2006/math">
                    <m:r>
                      <a:rPr kumimoji="1" lang="zh-CN" altLang="en-US" i="1" smtClean="0">
                        <a:latin typeface="Cambria Math" panose="02040503050406030204" pitchFamily="18" charset="0"/>
                      </a:rPr>
                      <m:t>𝜏</m:t>
                    </m:r>
                    <m:r>
                      <a:rPr kumimoji="1" lang="en-US" altLang="zh-CN" b="0" i="1" smtClean="0">
                        <a:latin typeface="Cambria Math" panose="02040503050406030204" pitchFamily="18" charset="0"/>
                      </a:rPr>
                      <m:t>=</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𝜏</m:t>
                        </m:r>
                      </m:e>
                      <m:sub>
                        <m:r>
                          <a:rPr kumimoji="1" lang="en-US" altLang="zh-CN" b="0" i="1" smtClean="0">
                            <a:latin typeface="Cambria Math" panose="02040503050406030204" pitchFamily="18" charset="0"/>
                          </a:rPr>
                          <m:t>1</m:t>
                        </m:r>
                      </m:sub>
                    </m:sSub>
                    <m:r>
                      <a:rPr kumimoji="1" lang="en-US" altLang="zh-CN" b="0" i="1" smtClean="0">
                        <a:latin typeface="Cambria Math" panose="02040503050406030204" pitchFamily="18" charset="0"/>
                      </a:rPr>
                      <m:t> </m:t>
                    </m:r>
                    <m:sSup>
                      <m:sSupPr>
                        <m:ctrlPr>
                          <a:rPr kumimoji="1" lang="el-GR" altLang="zh-CN" b="0" i="1" smtClean="0">
                            <a:latin typeface="Cambria Math" panose="02040503050406030204" pitchFamily="18" charset="0"/>
                            <a:ea typeface="Cambria Math" panose="02040503050406030204" pitchFamily="18" charset="0"/>
                          </a:rPr>
                        </m:ctrlPr>
                      </m:sSupPr>
                      <m:e>
                        <m:r>
                          <m:rPr>
                            <m:sty m:val="p"/>
                          </m:rPr>
                          <a:rPr kumimoji="1" lang="el-GR" altLang="zh-CN" i="1">
                            <a:latin typeface="Cambria Math" panose="02040503050406030204" pitchFamily="18" charset="0"/>
                            <a:ea typeface="Cambria Math" panose="02040503050406030204" pitchFamily="18" charset="0"/>
                          </a:rPr>
                          <m:t>Δ</m:t>
                        </m:r>
                      </m:e>
                      <m:sup>
                        <m:r>
                          <a:rPr kumimoji="1" lang="en-US" altLang="zh-CN" b="0" i="1" smtClean="0">
                            <a:latin typeface="Cambria Math" panose="02040503050406030204" pitchFamily="18" charset="0"/>
                            <a:ea typeface="Cambria Math" panose="02040503050406030204" pitchFamily="18" charset="0"/>
                          </a:rPr>
                          <m:t>2</m:t>
                        </m:r>
                      </m:sup>
                    </m:sSup>
                    <m:sSub>
                      <m:sSubPr>
                        <m:ctrlPr>
                          <a:rPr kumimoji="1" lang="el-GR" altLang="zh-CN" b="0" i="1" smtClean="0">
                            <a:latin typeface="Cambria Math" panose="02040503050406030204" pitchFamily="18" charset="0"/>
                            <a:ea typeface="Cambria Math" panose="02040503050406030204" pitchFamily="18" charset="0"/>
                          </a:rPr>
                        </m:ctrlPr>
                      </m:sSubPr>
                      <m:e>
                        <m:r>
                          <a:rPr kumimoji="1" lang="el-GR" altLang="zh-CN" b="0" i="1" smtClean="0">
                            <a:latin typeface="Cambria Math" panose="02040503050406030204" pitchFamily="18" charset="0"/>
                            <a:ea typeface="Cambria Math" panose="02040503050406030204" pitchFamily="18" charset="0"/>
                          </a:rPr>
                          <m:t>𝛼</m:t>
                        </m:r>
                      </m:e>
                      <m:sub>
                        <m:r>
                          <a:rPr kumimoji="1" lang="en-US" altLang="zh-CN" b="0" i="1" smtClean="0">
                            <a:latin typeface="Cambria Math" panose="02040503050406030204" pitchFamily="18" charset="0"/>
                            <a:ea typeface="Cambria Math" panose="02040503050406030204" pitchFamily="18" charset="0"/>
                          </a:rPr>
                          <m:t>𝐴</m:t>
                        </m:r>
                      </m:sub>
                    </m:sSub>
                    <m:d>
                      <m:dPr>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𝑇</m:t>
                        </m:r>
                      </m:e>
                    </m:d>
                  </m:oMath>
                </a14:m>
                <a:r>
                  <a:rPr kumimoji="1" lang="en-US" altLang="zh-CN" dirty="0"/>
                  <a:t>    </a:t>
                </a:r>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i="1" smtClean="0">
                            <a:latin typeface="Cambria Math" panose="02040503050406030204" pitchFamily="18" charset="0"/>
                            <a:ea typeface="Cambria Math" panose="02040503050406030204" pitchFamily="18" charset="0"/>
                          </a:rPr>
                          <m:t>𝜏</m:t>
                        </m:r>
                      </m:e>
                      <m:sub>
                        <m:r>
                          <m:rPr>
                            <m:sty m:val="p"/>
                          </m:rPr>
                          <a:rPr kumimoji="1" lang="en-US" altLang="zh-CN" b="0" i="0" smtClean="0">
                            <a:latin typeface="Cambria Math" panose="02040503050406030204" pitchFamily="18" charset="0"/>
                          </a:rPr>
                          <m:t>eff</m:t>
                        </m:r>
                      </m:sub>
                    </m:sSub>
                    <m:r>
                      <a:rPr kumimoji="1" lang="en-US" altLang="zh-CN" b="0" i="1" smtClean="0">
                        <a:latin typeface="Cambria Math" panose="02040503050406030204" pitchFamily="18" charset="0"/>
                      </a:rPr>
                      <m:t>=0.0023</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(1+</m:t>
                        </m:r>
                        <m:r>
                          <a:rPr kumimoji="1" lang="en-US" altLang="zh-CN" b="0" i="1" smtClean="0">
                            <a:latin typeface="Cambria Math" panose="02040503050406030204" pitchFamily="18" charset="0"/>
                          </a:rPr>
                          <m:t>𝑧</m:t>
                        </m:r>
                        <m:r>
                          <a:rPr kumimoji="1" lang="en-US" altLang="zh-CN" b="0" i="1" smtClean="0">
                            <a:latin typeface="Cambria Math" panose="02040503050406030204" pitchFamily="18" charset="0"/>
                          </a:rPr>
                          <m:t>)</m:t>
                        </m:r>
                      </m:e>
                      <m:sup>
                        <m:r>
                          <a:rPr kumimoji="1" lang="en-US" altLang="zh-CN" b="0" i="1" smtClean="0">
                            <a:latin typeface="Cambria Math" panose="02040503050406030204" pitchFamily="18" charset="0"/>
                          </a:rPr>
                          <m:t>3.65</m:t>
                        </m:r>
                      </m:sup>
                    </m:sSup>
                  </m:oMath>
                </a14:m>
                <a:endParaRPr kumimoji="1" lang="zh-CN" altLang="en-US" dirty="0"/>
              </a:p>
            </p:txBody>
          </p:sp>
        </mc:Choice>
        <mc:Fallback xmlns="">
          <p:sp>
            <p:nvSpPr>
              <p:cNvPr id="7" name="文本框 6">
                <a:extLst>
                  <a:ext uri="{FF2B5EF4-FFF2-40B4-BE49-F238E27FC236}">
                    <a16:creationId xmlns:a16="http://schemas.microsoft.com/office/drawing/2014/main" id="{578D4753-BE48-1149-8231-DCD5E4929EA4}"/>
                  </a:ext>
                </a:extLst>
              </p:cNvPr>
              <p:cNvSpPr txBox="1">
                <a:spLocks noRot="1" noChangeAspect="1" noMove="1" noResize="1" noEditPoints="1" noAdjustHandles="1" noChangeArrowheads="1" noChangeShapeType="1" noTextEdit="1"/>
              </p:cNvSpPr>
              <p:nvPr/>
            </p:nvSpPr>
            <p:spPr>
              <a:xfrm>
                <a:off x="624960" y="1543991"/>
                <a:ext cx="5757025" cy="466859"/>
              </a:xfrm>
              <a:prstGeom prst="rect">
                <a:avLst/>
              </a:prstGeom>
              <a:blipFill>
                <a:blip r:embed="rId4"/>
                <a:stretch>
                  <a:fillRect l="-881"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D9E61D8-4EF9-874F-AF45-555855EDB68C}"/>
                  </a:ext>
                </a:extLst>
              </p:cNvPr>
              <p:cNvSpPr txBox="1"/>
              <p:nvPr/>
            </p:nvSpPr>
            <p:spPr>
              <a:xfrm>
                <a:off x="6381985" y="1546171"/>
                <a:ext cx="3731534" cy="464679"/>
              </a:xfrm>
              <a:prstGeom prst="rect">
                <a:avLst/>
              </a:prstGeom>
              <a:noFill/>
            </p:spPr>
            <p:txBody>
              <a:bodyPr wrap="square" rtlCol="0">
                <a:spAutoFit/>
              </a:bodyPr>
              <a:lstStyle/>
              <a:p>
                <a:pPr>
                  <a:lnSpc>
                    <a:spcPct val="150000"/>
                  </a:lnSpc>
                </a:pPr>
                <a14:m>
                  <m:oMath xmlns:m="http://schemas.openxmlformats.org/officeDocument/2006/math">
                    <m:r>
                      <a:rPr lang="en-US" i="1" smtClean="0">
                        <a:latin typeface="Cambria Math" panose="02040503050406030204" pitchFamily="18" charset="0"/>
                        <a:ea typeface="Cambria Math" panose="02040503050406030204" pitchFamily="18" charset="0"/>
                      </a:rPr>
                      <m:t>𝜓</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m:rPr>
                                <m:sty m:val="p"/>
                              </m:rPr>
                              <a:rPr lang="en-US" b="0" i="0" smtClean="0">
                                <a:latin typeface="Cambria Math" panose="02040503050406030204" pitchFamily="18" charset="0"/>
                                <a:ea typeface="Cambria Math" panose="02040503050406030204" pitchFamily="18" charset="0"/>
                              </a:rPr>
                              <m:t>re</m:t>
                            </m:r>
                          </m:sub>
                        </m:sSub>
                      </m:e>
                    </m:d>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ln</m:t>
                    </m:r>
                    <m:r>
                      <a:rPr lang="en-US" b="0" i="0"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1</m:t>
                        </m:r>
                      </m:sub>
                    </m:sSub>
                    <m:d>
                      <m:dPr>
                        <m:ctrlPr>
                          <a:rPr lang="en-US"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𝑧</m:t>
                            </m:r>
                          </m:e>
                          <m:sub>
                            <m:r>
                              <m:rPr>
                                <m:sty m:val="p"/>
                              </m:rPr>
                              <a:rPr lang="en-US" altLang="zh-CN">
                                <a:latin typeface="Cambria Math" panose="02040503050406030204" pitchFamily="18" charset="0"/>
                                <a:ea typeface="Cambria Math" panose="02040503050406030204" pitchFamily="18" charset="0"/>
                              </a:rPr>
                              <m:t>re</m:t>
                            </m:r>
                          </m:sub>
                        </m:sSub>
                      </m:e>
                    </m:d>
                    <m:r>
                      <a:rPr lang="en-US" b="0" i="0" smtClean="0">
                        <a:latin typeface="Cambria Math" panose="02040503050406030204" pitchFamily="18" charset="0"/>
                        <a:ea typeface="Cambria Math" panose="02040503050406030204" pitchFamily="18" charset="0"/>
                      </a:rPr>
                      <m:t>]</m:t>
                    </m:r>
                  </m:oMath>
                </a14:m>
                <a:r>
                  <a:rPr lang="en-US" dirty="0"/>
                  <a:t>-</a:t>
                </a:r>
                <a:r>
                  <a:rPr lang="en-US" altLang="zh-CN" dirty="0">
                    <a:ea typeface="Cambria Math" panose="02040503050406030204" pitchFamily="18" charset="0"/>
                  </a:rPr>
                  <a:t> </a:t>
                </a:r>
                <a14:m>
                  <m:oMath xmlns:m="http://schemas.openxmlformats.org/officeDocument/2006/math">
                    <m:r>
                      <m:rPr>
                        <m:sty m:val="p"/>
                      </m:rPr>
                      <a:rPr lang="en-US" altLang="zh-CN">
                        <a:latin typeface="Cambria Math" panose="02040503050406030204" pitchFamily="18" charset="0"/>
                        <a:ea typeface="Cambria Math" panose="02040503050406030204" pitchFamily="18" charset="0"/>
                      </a:rPr>
                      <m:t>ln</m:t>
                    </m:r>
                    <m:r>
                      <a:rPr lang="en-US" altLang="zh-CN">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𝜏</m:t>
                        </m:r>
                      </m:e>
                      <m:sub>
                        <m:r>
                          <a:rPr lang="en-US" altLang="zh-CN" i="1">
                            <a:latin typeface="Cambria Math" panose="02040503050406030204" pitchFamily="18" charset="0"/>
                            <a:ea typeface="Cambria Math" panose="02040503050406030204" pitchFamily="18" charset="0"/>
                          </a:rPr>
                          <m:t>1</m:t>
                        </m:r>
                      </m:sub>
                    </m:sSub>
                    <m:d>
                      <m:dPr>
                        <m:ctrlPr>
                          <a:rPr lang="en-US" altLang="zh-CN" i="1">
                            <a:latin typeface="Cambria Math" panose="02040503050406030204" pitchFamily="18" charset="0"/>
                            <a:ea typeface="Cambria Math" panose="02040503050406030204" pitchFamily="18" charset="0"/>
                          </a:rPr>
                        </m:ctrlPr>
                      </m:dPr>
                      <m:e>
                        <m:sSub>
                          <m:sSubPr>
                            <m:ctrlPr>
                              <a:rPr lang="en-US" altLang="zh-CN" i="1" smtClean="0">
                                <a:latin typeface="Cambria Math" panose="02040503050406030204" pitchFamily="18" charset="0"/>
                                <a:ea typeface="Cambria Math" panose="02040503050406030204" pitchFamily="18" charset="0"/>
                              </a:rPr>
                            </m:ctrlPr>
                          </m:sSubPr>
                          <m:e>
                            <m:acc>
                              <m:accPr>
                                <m:chr m:val="̅"/>
                                <m:ctrlPr>
                                  <a:rPr lang="en-US" altLang="zh-CN" i="1" smtClean="0">
                                    <a:latin typeface="Cambria Math" panose="02040503050406030204" pitchFamily="18" charset="0"/>
                                    <a:ea typeface="Cambria Math" panose="02040503050406030204" pitchFamily="18" charset="0"/>
                                  </a:rPr>
                                </m:ctrlPr>
                              </m:accPr>
                              <m:e>
                                <m:r>
                                  <a:rPr lang="en-US" altLang="zh-CN" b="0" i="1" smtClean="0">
                                    <a:latin typeface="Cambria Math" panose="02040503050406030204" pitchFamily="18" charset="0"/>
                                    <a:ea typeface="Cambria Math" panose="02040503050406030204" pitchFamily="18" charset="0"/>
                                  </a:rPr>
                                  <m:t>𝑧</m:t>
                                </m:r>
                              </m:e>
                            </m:acc>
                          </m:e>
                          <m:sub>
                            <m:r>
                              <m:rPr>
                                <m:sty m:val="p"/>
                              </m:rPr>
                              <a:rPr lang="en-US" altLang="zh-CN">
                                <a:latin typeface="Cambria Math" panose="02040503050406030204" pitchFamily="18" charset="0"/>
                                <a:ea typeface="Cambria Math" panose="02040503050406030204" pitchFamily="18" charset="0"/>
                              </a:rPr>
                              <m:t>re</m:t>
                            </m:r>
                          </m:sub>
                        </m:sSub>
                      </m:e>
                    </m:d>
                  </m:oMath>
                </a14:m>
                <a:r>
                  <a:rPr lang="en-US" dirty="0"/>
                  <a:t>]</a:t>
                </a:r>
                <a:endParaRPr lang="en-US" sz="1600" dirty="0"/>
              </a:p>
            </p:txBody>
          </p:sp>
        </mc:Choice>
        <mc:Fallback xmlns="">
          <p:sp>
            <p:nvSpPr>
              <p:cNvPr id="8" name="文本框 7">
                <a:extLst>
                  <a:ext uri="{FF2B5EF4-FFF2-40B4-BE49-F238E27FC236}">
                    <a16:creationId xmlns:a16="http://schemas.microsoft.com/office/drawing/2014/main" id="{5D9E61D8-4EF9-874F-AF45-555855EDB68C}"/>
                  </a:ext>
                </a:extLst>
              </p:cNvPr>
              <p:cNvSpPr txBox="1">
                <a:spLocks noRot="1" noChangeAspect="1" noMove="1" noResize="1" noEditPoints="1" noAdjustHandles="1" noChangeArrowheads="1" noChangeShapeType="1" noTextEdit="1"/>
              </p:cNvSpPr>
              <p:nvPr/>
            </p:nvSpPr>
            <p:spPr>
              <a:xfrm>
                <a:off x="6381985" y="1546171"/>
                <a:ext cx="3731534" cy="464679"/>
              </a:xfrm>
              <a:prstGeom prst="rect">
                <a:avLst/>
              </a:prstGeom>
              <a:blipFill>
                <a:blip r:embed="rId5"/>
                <a:stretch>
                  <a:fillRect l="-339" b="-18421"/>
                </a:stretch>
              </a:blipFill>
            </p:spPr>
            <p:txBody>
              <a:bodyPr/>
              <a:lstStyle/>
              <a:p>
                <a:r>
                  <a:rPr lang="en-US">
                    <a:noFill/>
                  </a:rPr>
                  <a:t> </a:t>
                </a:r>
              </a:p>
            </p:txBody>
          </p:sp>
        </mc:Fallback>
      </mc:AlternateContent>
      <p:grpSp>
        <p:nvGrpSpPr>
          <p:cNvPr id="12" name="组合 11">
            <a:extLst>
              <a:ext uri="{FF2B5EF4-FFF2-40B4-BE49-F238E27FC236}">
                <a16:creationId xmlns:a16="http://schemas.microsoft.com/office/drawing/2014/main" id="{48C08C20-6198-9248-B4C1-D16AB77EA18B}"/>
              </a:ext>
            </a:extLst>
          </p:cNvPr>
          <p:cNvGrpSpPr/>
          <p:nvPr/>
        </p:nvGrpSpPr>
        <p:grpSpPr>
          <a:xfrm>
            <a:off x="624960" y="1019966"/>
            <a:ext cx="5354675" cy="416349"/>
            <a:chOff x="624960" y="1019966"/>
            <a:chExt cx="5354675" cy="416349"/>
          </a:xfrm>
        </p:grpSpPr>
        <p:pic>
          <p:nvPicPr>
            <p:cNvPr id="6" name="图片 5">
              <a:extLst>
                <a:ext uri="{FF2B5EF4-FFF2-40B4-BE49-F238E27FC236}">
                  <a16:creationId xmlns:a16="http://schemas.microsoft.com/office/drawing/2014/main" id="{F82D73B7-1C4E-A24E-B409-E9A61960B351}"/>
                </a:ext>
              </a:extLst>
            </p:cNvPr>
            <p:cNvPicPr>
              <a:picLocks noChangeAspect="1"/>
            </p:cNvPicPr>
            <p:nvPr/>
          </p:nvPicPr>
          <p:blipFill>
            <a:blip r:embed="rId6"/>
            <a:stretch>
              <a:fillRect/>
            </a:stretch>
          </p:blipFill>
          <p:spPr>
            <a:xfrm>
              <a:off x="2423635" y="1029915"/>
              <a:ext cx="3556000" cy="406400"/>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59AAF9CD-4DC6-9244-8768-1155531A7691}"/>
                    </a:ext>
                  </a:extLst>
                </p:cNvPr>
                <p:cNvSpPr txBox="1"/>
                <p:nvPr/>
              </p:nvSpPr>
              <p:spPr>
                <a:xfrm>
                  <a:off x="624960" y="1019966"/>
                  <a:ext cx="1798675" cy="369332"/>
                </a:xfrm>
                <a:prstGeom prst="rect">
                  <a:avLst/>
                </a:prstGeom>
                <a:noFill/>
              </p:spPr>
              <p:txBody>
                <a:bodyPr wrap="square">
                  <a:spAutoFit/>
                </a:bodyPr>
                <a:lstStyle/>
                <a:p>
                  <a:r>
                    <a:rPr lang="en-US" altLang="zh-CN" sz="1800" dirty="0">
                      <a:latin typeface="Calibri" panose="020F0502020204030204" pitchFamily="34" charset="0"/>
                      <a:cs typeface="Calibri" panose="020F0502020204030204" pitchFamily="34" charset="0"/>
                    </a:rPr>
                    <a:t>Ly</a:t>
                  </a:r>
                  <a14:m>
                    <m:oMath xmlns:m="http://schemas.openxmlformats.org/officeDocument/2006/math">
                      <m:r>
                        <a:rPr lang="en-US" altLang="zh-CN" sz="1800" b="0" i="1" smtClean="0">
                          <a:latin typeface="Cambria Math" panose="02040503050406030204" pitchFamily="18" charset="0"/>
                          <a:ea typeface="Cambria Math" panose="02040503050406030204" pitchFamily="18" charset="0"/>
                          <a:cs typeface="Calibri" panose="020F0502020204030204" pitchFamily="34" charset="0"/>
                        </a:rPr>
                        <m:t>𝛼</m:t>
                      </m:r>
                    </m:oMath>
                  </a14:m>
                  <a:r>
                    <a:rPr lang="en-US" altLang="zh-CN" sz="1800" baseline="-25000" dirty="0">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transmission:</a:t>
                  </a:r>
                  <a:endParaRPr lang="en-US" dirty="0">
                    <a:latin typeface="Calibri" panose="020F0502020204030204" pitchFamily="34" charset="0"/>
                    <a:cs typeface="Calibri" panose="020F0502020204030204" pitchFamily="34" charset="0"/>
                  </a:endParaRPr>
                </a:p>
              </p:txBody>
            </p:sp>
          </mc:Choice>
          <mc:Fallback xmlns="">
            <p:sp>
              <p:nvSpPr>
                <p:cNvPr id="11" name="文本框 10">
                  <a:extLst>
                    <a:ext uri="{FF2B5EF4-FFF2-40B4-BE49-F238E27FC236}">
                      <a16:creationId xmlns:a16="http://schemas.microsoft.com/office/drawing/2014/main" id="{59AAF9CD-4DC6-9244-8768-1155531A7691}"/>
                    </a:ext>
                  </a:extLst>
                </p:cNvPr>
                <p:cNvSpPr txBox="1">
                  <a:spLocks noRot="1" noChangeAspect="1" noMove="1" noResize="1" noEditPoints="1" noAdjustHandles="1" noChangeArrowheads="1" noChangeShapeType="1" noTextEdit="1"/>
                </p:cNvSpPr>
                <p:nvPr/>
              </p:nvSpPr>
              <p:spPr>
                <a:xfrm>
                  <a:off x="624960" y="1019966"/>
                  <a:ext cx="1798675" cy="369332"/>
                </a:xfrm>
                <a:prstGeom prst="rect">
                  <a:avLst/>
                </a:prstGeom>
                <a:blipFill>
                  <a:blip r:embed="rId7"/>
                  <a:stretch>
                    <a:fillRect l="-2797" t="-6667" r="-2098" b="-26667"/>
                  </a:stretch>
                </a:blipFill>
              </p:spPr>
              <p:txBody>
                <a:bodyPr/>
                <a:lstStyle/>
                <a:p>
                  <a:r>
                    <a:rPr lang="en-US">
                      <a:noFill/>
                    </a:rPr>
                    <a:t> </a:t>
                  </a:r>
                </a:p>
              </p:txBody>
            </p:sp>
          </mc:Fallback>
        </mc:AlternateContent>
      </p:grpSp>
      <p:pic>
        <p:nvPicPr>
          <p:cNvPr id="14" name="图片 13">
            <a:extLst>
              <a:ext uri="{FF2B5EF4-FFF2-40B4-BE49-F238E27FC236}">
                <a16:creationId xmlns:a16="http://schemas.microsoft.com/office/drawing/2014/main" id="{17300968-2885-974E-A5BA-2F4438BC7557}"/>
              </a:ext>
            </a:extLst>
          </p:cNvPr>
          <p:cNvPicPr>
            <a:picLocks noChangeAspect="1"/>
          </p:cNvPicPr>
          <p:nvPr/>
        </p:nvPicPr>
        <p:blipFill>
          <a:blip r:embed="rId8"/>
          <a:stretch>
            <a:fillRect/>
          </a:stretch>
        </p:blipFill>
        <p:spPr>
          <a:xfrm>
            <a:off x="791802" y="2787095"/>
            <a:ext cx="5016266" cy="724203"/>
          </a:xfrm>
          <a:prstGeom prst="rect">
            <a:avLst/>
          </a:prstGeom>
        </p:spPr>
      </p:pic>
      <p:pic>
        <p:nvPicPr>
          <p:cNvPr id="15" name="图片 14">
            <a:extLst>
              <a:ext uri="{FF2B5EF4-FFF2-40B4-BE49-F238E27FC236}">
                <a16:creationId xmlns:a16="http://schemas.microsoft.com/office/drawing/2014/main" id="{793809A7-71BB-5948-B332-214D245766B0}"/>
              </a:ext>
            </a:extLst>
          </p:cNvPr>
          <p:cNvPicPr>
            <a:picLocks noChangeAspect="1"/>
          </p:cNvPicPr>
          <p:nvPr/>
        </p:nvPicPr>
        <p:blipFill>
          <a:blip r:embed="rId9"/>
          <a:stretch>
            <a:fillRect/>
          </a:stretch>
        </p:blipFill>
        <p:spPr>
          <a:xfrm>
            <a:off x="791802" y="3627045"/>
            <a:ext cx="5359400" cy="390058"/>
          </a:xfrm>
          <a:prstGeom prst="rect">
            <a:avLst/>
          </a:prstGeom>
        </p:spPr>
      </p:pic>
      <p:pic>
        <p:nvPicPr>
          <p:cNvPr id="16" name="图片 15">
            <a:extLst>
              <a:ext uri="{FF2B5EF4-FFF2-40B4-BE49-F238E27FC236}">
                <a16:creationId xmlns:a16="http://schemas.microsoft.com/office/drawing/2014/main" id="{03323594-923B-B04E-86A7-8F3CD38E90F2}"/>
              </a:ext>
            </a:extLst>
          </p:cNvPr>
          <p:cNvPicPr>
            <a:picLocks noChangeAspect="1"/>
          </p:cNvPicPr>
          <p:nvPr/>
        </p:nvPicPr>
        <p:blipFill>
          <a:blip r:embed="rId10"/>
          <a:stretch>
            <a:fillRect/>
          </a:stretch>
        </p:blipFill>
        <p:spPr>
          <a:xfrm>
            <a:off x="791802" y="4132850"/>
            <a:ext cx="4099512" cy="613313"/>
          </a:xfrm>
          <a:prstGeom prst="rect">
            <a:avLst/>
          </a:prstGeom>
        </p:spPr>
      </p:pic>
      <p:pic>
        <p:nvPicPr>
          <p:cNvPr id="17" name="图片 16">
            <a:extLst>
              <a:ext uri="{FF2B5EF4-FFF2-40B4-BE49-F238E27FC236}">
                <a16:creationId xmlns:a16="http://schemas.microsoft.com/office/drawing/2014/main" id="{6673B41E-2CF9-1D4F-AD64-5C66ECF3BC32}"/>
              </a:ext>
            </a:extLst>
          </p:cNvPr>
          <p:cNvPicPr>
            <a:picLocks noChangeAspect="1"/>
          </p:cNvPicPr>
          <p:nvPr/>
        </p:nvPicPr>
        <p:blipFill>
          <a:blip r:embed="rId11"/>
          <a:stretch>
            <a:fillRect/>
          </a:stretch>
        </p:blipFill>
        <p:spPr>
          <a:xfrm>
            <a:off x="791802" y="4936901"/>
            <a:ext cx="4099512" cy="510954"/>
          </a:xfrm>
          <a:prstGeom prst="rect">
            <a:avLst/>
          </a:prstGeom>
        </p:spPr>
      </p:pic>
      <p:pic>
        <p:nvPicPr>
          <p:cNvPr id="18" name="图片 17">
            <a:extLst>
              <a:ext uri="{FF2B5EF4-FFF2-40B4-BE49-F238E27FC236}">
                <a16:creationId xmlns:a16="http://schemas.microsoft.com/office/drawing/2014/main" id="{790CB0C7-AC93-BA4D-8E61-4D15329584CC}"/>
              </a:ext>
            </a:extLst>
          </p:cNvPr>
          <p:cNvPicPr>
            <a:picLocks noChangeAspect="1"/>
          </p:cNvPicPr>
          <p:nvPr/>
        </p:nvPicPr>
        <p:blipFill>
          <a:blip r:embed="rId12"/>
          <a:stretch>
            <a:fillRect/>
          </a:stretch>
        </p:blipFill>
        <p:spPr>
          <a:xfrm>
            <a:off x="6543222" y="3577633"/>
            <a:ext cx="1120321" cy="1187349"/>
          </a:xfrm>
          <a:prstGeom prst="rect">
            <a:avLst/>
          </a:prstGeom>
        </p:spPr>
      </p:pic>
      <p:pic>
        <p:nvPicPr>
          <p:cNvPr id="19" name="图片 18">
            <a:extLst>
              <a:ext uri="{FF2B5EF4-FFF2-40B4-BE49-F238E27FC236}">
                <a16:creationId xmlns:a16="http://schemas.microsoft.com/office/drawing/2014/main" id="{2102B524-6290-FD40-97F5-25BBE7F3F448}"/>
              </a:ext>
            </a:extLst>
          </p:cNvPr>
          <p:cNvPicPr>
            <a:picLocks noChangeAspect="1"/>
          </p:cNvPicPr>
          <p:nvPr/>
        </p:nvPicPr>
        <p:blipFill>
          <a:blip r:embed="rId13"/>
          <a:stretch>
            <a:fillRect/>
          </a:stretch>
        </p:blipFill>
        <p:spPr>
          <a:xfrm>
            <a:off x="7892102" y="3627045"/>
            <a:ext cx="2393393" cy="1626759"/>
          </a:xfrm>
          <a:prstGeom prst="rect">
            <a:avLst/>
          </a:prstGeom>
        </p:spPr>
      </p:pic>
      <p:pic>
        <p:nvPicPr>
          <p:cNvPr id="20" name="图片 19">
            <a:extLst>
              <a:ext uri="{FF2B5EF4-FFF2-40B4-BE49-F238E27FC236}">
                <a16:creationId xmlns:a16="http://schemas.microsoft.com/office/drawing/2014/main" id="{4638A84C-282F-4741-BCF4-D469156EB86C}"/>
              </a:ext>
            </a:extLst>
          </p:cNvPr>
          <p:cNvPicPr>
            <a:picLocks noChangeAspect="1"/>
          </p:cNvPicPr>
          <p:nvPr/>
        </p:nvPicPr>
        <p:blipFill>
          <a:blip r:embed="rId14"/>
          <a:stretch>
            <a:fillRect/>
          </a:stretch>
        </p:blipFill>
        <p:spPr>
          <a:xfrm>
            <a:off x="9946861" y="4184160"/>
            <a:ext cx="1762712" cy="510692"/>
          </a:xfrm>
          <a:prstGeom prst="rect">
            <a:avLst/>
          </a:prstGeom>
        </p:spPr>
      </p:pic>
      <p:sp>
        <p:nvSpPr>
          <p:cNvPr id="21" name="灯片编号占位符 20">
            <a:extLst>
              <a:ext uri="{FF2B5EF4-FFF2-40B4-BE49-F238E27FC236}">
                <a16:creationId xmlns:a16="http://schemas.microsoft.com/office/drawing/2014/main" id="{A291CD7A-6268-914B-9A71-B342D32176D6}"/>
              </a:ext>
            </a:extLst>
          </p:cNvPr>
          <p:cNvSpPr>
            <a:spLocks noGrp="1"/>
          </p:cNvSpPr>
          <p:nvPr>
            <p:ph type="sldNum" sz="quarter" idx="12"/>
          </p:nvPr>
        </p:nvSpPr>
        <p:spPr/>
        <p:txBody>
          <a:bodyPr/>
          <a:lstStyle/>
          <a:p>
            <a:fld id="{43AA6FD9-F27B-884D-9005-51DBE9F0B990}" type="slidenum">
              <a:rPr lang="en-US" smtClean="0"/>
              <a:t>15</a:t>
            </a:fld>
            <a:endParaRPr lang="en-US"/>
          </a:p>
        </p:txBody>
      </p:sp>
    </p:spTree>
    <p:extLst>
      <p:ext uri="{BB962C8B-B14F-4D97-AF65-F5344CB8AC3E}">
        <p14:creationId xmlns:p14="http://schemas.microsoft.com/office/powerpoint/2010/main" val="1830440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6BD1E01-29B2-A644-AA7F-2A4974C0F18E}"/>
              </a:ext>
            </a:extLst>
          </p:cNvPr>
          <p:cNvSpPr txBox="1"/>
          <p:nvPr/>
        </p:nvSpPr>
        <p:spPr>
          <a:xfrm>
            <a:off x="624960" y="252507"/>
            <a:ext cx="4083939"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21 cm power spectrum</a:t>
            </a:r>
            <a:endParaRPr lang="en-US" sz="3200" b="1" baseline="-25000"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59AAF9CD-4DC6-9244-8768-1155531A7691}"/>
              </a:ext>
            </a:extLst>
          </p:cNvPr>
          <p:cNvSpPr txBox="1"/>
          <p:nvPr/>
        </p:nvSpPr>
        <p:spPr>
          <a:xfrm>
            <a:off x="624960" y="1019966"/>
            <a:ext cx="2366213" cy="369332"/>
          </a:xfrm>
          <a:prstGeom prst="rect">
            <a:avLst/>
          </a:prstGeom>
          <a:noFill/>
        </p:spPr>
        <p:txBody>
          <a:bodyPr wrap="square">
            <a:spAutoFit/>
          </a:bodyPr>
          <a:lstStyle/>
          <a:p>
            <a:r>
              <a:rPr lang="en-US" altLang="zh-CN" sz="1800" dirty="0">
                <a:latin typeface="Calibri" panose="020F0502020204030204" pitchFamily="34" charset="0"/>
                <a:cs typeface="Calibri" panose="020F0502020204030204" pitchFamily="34" charset="0"/>
              </a:rPr>
              <a:t>HI density fluctuation:</a:t>
            </a:r>
            <a:endParaRPr lang="en-US" dirty="0">
              <a:latin typeface="Calibri" panose="020F0502020204030204" pitchFamily="34" charset="0"/>
              <a:cs typeface="Calibri" panose="020F0502020204030204" pitchFamily="34" charset="0"/>
            </a:endParaRPr>
          </a:p>
        </p:txBody>
      </p:sp>
      <p:sp>
        <p:nvSpPr>
          <p:cNvPr id="21" name="灯片编号占位符 20">
            <a:extLst>
              <a:ext uri="{FF2B5EF4-FFF2-40B4-BE49-F238E27FC236}">
                <a16:creationId xmlns:a16="http://schemas.microsoft.com/office/drawing/2014/main" id="{A291CD7A-6268-914B-9A71-B342D32176D6}"/>
              </a:ext>
            </a:extLst>
          </p:cNvPr>
          <p:cNvSpPr>
            <a:spLocks noGrp="1"/>
          </p:cNvSpPr>
          <p:nvPr>
            <p:ph type="sldNum" sz="quarter" idx="12"/>
          </p:nvPr>
        </p:nvSpPr>
        <p:spPr/>
        <p:txBody>
          <a:bodyPr/>
          <a:lstStyle/>
          <a:p>
            <a:fld id="{43AA6FD9-F27B-884D-9005-51DBE9F0B990}" type="slidenum">
              <a:rPr lang="en-US" smtClean="0"/>
              <a:t>16</a:t>
            </a:fld>
            <a:endParaRPr lang="en-US"/>
          </a:p>
        </p:txBody>
      </p:sp>
      <p:pic>
        <p:nvPicPr>
          <p:cNvPr id="22" name="图片 21">
            <a:extLst>
              <a:ext uri="{FF2B5EF4-FFF2-40B4-BE49-F238E27FC236}">
                <a16:creationId xmlns:a16="http://schemas.microsoft.com/office/drawing/2014/main" id="{C0A31C0D-7CB2-354A-9155-8F8F3D06AC05}"/>
              </a:ext>
            </a:extLst>
          </p:cNvPr>
          <p:cNvPicPr>
            <a:picLocks noChangeAspect="1"/>
          </p:cNvPicPr>
          <p:nvPr/>
        </p:nvPicPr>
        <p:blipFill>
          <a:blip r:embed="rId2"/>
          <a:stretch>
            <a:fillRect/>
          </a:stretch>
        </p:blipFill>
        <p:spPr>
          <a:xfrm>
            <a:off x="2841558" y="959488"/>
            <a:ext cx="4165600" cy="482600"/>
          </a:xfrm>
          <a:prstGeom prst="rect">
            <a:avLst/>
          </a:prstGeom>
        </p:spPr>
      </p:pic>
      <p:pic>
        <p:nvPicPr>
          <p:cNvPr id="23" name="图片 22">
            <a:extLst>
              <a:ext uri="{FF2B5EF4-FFF2-40B4-BE49-F238E27FC236}">
                <a16:creationId xmlns:a16="http://schemas.microsoft.com/office/drawing/2014/main" id="{EAEE811F-5040-1749-B727-AF825F4F6301}"/>
              </a:ext>
            </a:extLst>
          </p:cNvPr>
          <p:cNvPicPr>
            <a:picLocks noChangeAspect="1"/>
          </p:cNvPicPr>
          <p:nvPr/>
        </p:nvPicPr>
        <p:blipFill>
          <a:blip r:embed="rId3"/>
          <a:stretch>
            <a:fillRect/>
          </a:stretch>
        </p:blipFill>
        <p:spPr>
          <a:xfrm>
            <a:off x="584129" y="1440870"/>
            <a:ext cx="4165600" cy="673100"/>
          </a:xfrm>
          <a:prstGeom prst="rect">
            <a:avLst/>
          </a:prstGeom>
        </p:spPr>
      </p:pic>
      <p:pic>
        <p:nvPicPr>
          <p:cNvPr id="25" name="图片 24">
            <a:extLst>
              <a:ext uri="{FF2B5EF4-FFF2-40B4-BE49-F238E27FC236}">
                <a16:creationId xmlns:a16="http://schemas.microsoft.com/office/drawing/2014/main" id="{3EBACDC3-CF07-724C-8782-FF96C4369962}"/>
              </a:ext>
            </a:extLst>
          </p:cNvPr>
          <p:cNvPicPr>
            <a:picLocks noChangeAspect="1"/>
          </p:cNvPicPr>
          <p:nvPr/>
        </p:nvPicPr>
        <p:blipFill>
          <a:blip r:embed="rId4"/>
          <a:stretch>
            <a:fillRect/>
          </a:stretch>
        </p:blipFill>
        <p:spPr>
          <a:xfrm>
            <a:off x="584129" y="2774644"/>
            <a:ext cx="5807413" cy="654356"/>
          </a:xfrm>
          <a:prstGeom prst="rect">
            <a:avLst/>
          </a:prstGeom>
        </p:spPr>
      </p:pic>
      <p:pic>
        <p:nvPicPr>
          <p:cNvPr id="26" name="图片 25">
            <a:extLst>
              <a:ext uri="{FF2B5EF4-FFF2-40B4-BE49-F238E27FC236}">
                <a16:creationId xmlns:a16="http://schemas.microsoft.com/office/drawing/2014/main" id="{7FC0D6AE-A2A2-C449-8D0E-F73C10862518}"/>
              </a:ext>
            </a:extLst>
          </p:cNvPr>
          <p:cNvPicPr>
            <a:picLocks noChangeAspect="1"/>
          </p:cNvPicPr>
          <p:nvPr/>
        </p:nvPicPr>
        <p:blipFill>
          <a:blip r:embed="rId5"/>
          <a:stretch>
            <a:fillRect/>
          </a:stretch>
        </p:blipFill>
        <p:spPr>
          <a:xfrm>
            <a:off x="624960" y="2165542"/>
            <a:ext cx="5605359" cy="453293"/>
          </a:xfrm>
          <a:prstGeom prst="rect">
            <a:avLst/>
          </a:prstGeom>
        </p:spPr>
      </p:pic>
      <p:pic>
        <p:nvPicPr>
          <p:cNvPr id="27" name="图片 26">
            <a:extLst>
              <a:ext uri="{FF2B5EF4-FFF2-40B4-BE49-F238E27FC236}">
                <a16:creationId xmlns:a16="http://schemas.microsoft.com/office/drawing/2014/main" id="{7E742156-01F3-B94B-940B-C449B8705162}"/>
              </a:ext>
            </a:extLst>
          </p:cNvPr>
          <p:cNvPicPr>
            <a:picLocks noChangeAspect="1"/>
          </p:cNvPicPr>
          <p:nvPr/>
        </p:nvPicPr>
        <p:blipFill rotWithShape="1">
          <a:blip r:embed="rId6"/>
          <a:srcRect r="1870" b="3977"/>
          <a:stretch/>
        </p:blipFill>
        <p:spPr>
          <a:xfrm>
            <a:off x="624960" y="3413295"/>
            <a:ext cx="5291741" cy="583914"/>
          </a:xfrm>
          <a:prstGeom prst="rect">
            <a:avLst/>
          </a:prstGeom>
        </p:spPr>
      </p:pic>
      <p:pic>
        <p:nvPicPr>
          <p:cNvPr id="28" name="图片 27">
            <a:extLst>
              <a:ext uri="{FF2B5EF4-FFF2-40B4-BE49-F238E27FC236}">
                <a16:creationId xmlns:a16="http://schemas.microsoft.com/office/drawing/2014/main" id="{F633E3AF-39E8-A943-A372-0F637C19CA2C}"/>
              </a:ext>
            </a:extLst>
          </p:cNvPr>
          <p:cNvPicPr>
            <a:picLocks noChangeAspect="1"/>
          </p:cNvPicPr>
          <p:nvPr/>
        </p:nvPicPr>
        <p:blipFill rotWithShape="1">
          <a:blip r:embed="rId7"/>
          <a:srcRect t="10061" b="5683"/>
          <a:stretch/>
        </p:blipFill>
        <p:spPr>
          <a:xfrm>
            <a:off x="6096000" y="3664785"/>
            <a:ext cx="1657082" cy="286606"/>
          </a:xfrm>
          <a:prstGeom prst="rect">
            <a:avLst/>
          </a:prstGeom>
        </p:spPr>
      </p:pic>
      <p:pic>
        <p:nvPicPr>
          <p:cNvPr id="29" name="图片 28">
            <a:extLst>
              <a:ext uri="{FF2B5EF4-FFF2-40B4-BE49-F238E27FC236}">
                <a16:creationId xmlns:a16="http://schemas.microsoft.com/office/drawing/2014/main" id="{1BC86BF0-EBB5-594B-88B0-CDDA8884E66A}"/>
              </a:ext>
            </a:extLst>
          </p:cNvPr>
          <p:cNvPicPr>
            <a:picLocks noChangeAspect="1"/>
          </p:cNvPicPr>
          <p:nvPr/>
        </p:nvPicPr>
        <p:blipFill>
          <a:blip r:embed="rId8"/>
          <a:stretch>
            <a:fillRect/>
          </a:stretch>
        </p:blipFill>
        <p:spPr>
          <a:xfrm>
            <a:off x="584129" y="4089674"/>
            <a:ext cx="4714031" cy="1359314"/>
          </a:xfrm>
          <a:prstGeom prst="rect">
            <a:avLst/>
          </a:prstGeom>
        </p:spPr>
      </p:pic>
      <p:pic>
        <p:nvPicPr>
          <p:cNvPr id="30" name="图片 29">
            <a:extLst>
              <a:ext uri="{FF2B5EF4-FFF2-40B4-BE49-F238E27FC236}">
                <a16:creationId xmlns:a16="http://schemas.microsoft.com/office/drawing/2014/main" id="{C945A2C1-1806-1346-9D20-A0B74283DC0A}"/>
              </a:ext>
            </a:extLst>
          </p:cNvPr>
          <p:cNvPicPr>
            <a:picLocks noChangeAspect="1"/>
          </p:cNvPicPr>
          <p:nvPr/>
        </p:nvPicPr>
        <p:blipFill>
          <a:blip r:embed="rId9"/>
          <a:stretch>
            <a:fillRect/>
          </a:stretch>
        </p:blipFill>
        <p:spPr>
          <a:xfrm>
            <a:off x="5304400" y="4292599"/>
            <a:ext cx="1335932" cy="686521"/>
          </a:xfrm>
          <a:prstGeom prst="rect">
            <a:avLst/>
          </a:prstGeom>
        </p:spPr>
      </p:pic>
      <p:pic>
        <p:nvPicPr>
          <p:cNvPr id="31" name="图片 30">
            <a:extLst>
              <a:ext uri="{FF2B5EF4-FFF2-40B4-BE49-F238E27FC236}">
                <a16:creationId xmlns:a16="http://schemas.microsoft.com/office/drawing/2014/main" id="{66A448A4-8404-E948-A293-2396AA301893}"/>
              </a:ext>
            </a:extLst>
          </p:cNvPr>
          <p:cNvPicPr>
            <a:picLocks noChangeAspect="1"/>
          </p:cNvPicPr>
          <p:nvPr/>
        </p:nvPicPr>
        <p:blipFill rotWithShape="1">
          <a:blip r:embed="rId10"/>
          <a:srcRect r="1237" b="4073"/>
          <a:stretch/>
        </p:blipFill>
        <p:spPr>
          <a:xfrm>
            <a:off x="4495214" y="1473046"/>
            <a:ext cx="5023888" cy="505878"/>
          </a:xfrm>
          <a:prstGeom prst="rect">
            <a:avLst/>
          </a:prstGeom>
        </p:spPr>
      </p:pic>
      <p:pic>
        <p:nvPicPr>
          <p:cNvPr id="32" name="图片 31">
            <a:extLst>
              <a:ext uri="{FF2B5EF4-FFF2-40B4-BE49-F238E27FC236}">
                <a16:creationId xmlns:a16="http://schemas.microsoft.com/office/drawing/2014/main" id="{9A018905-4072-A947-BD44-C973F971D243}"/>
              </a:ext>
            </a:extLst>
          </p:cNvPr>
          <p:cNvPicPr>
            <a:picLocks noChangeAspect="1"/>
          </p:cNvPicPr>
          <p:nvPr/>
        </p:nvPicPr>
        <p:blipFill>
          <a:blip r:embed="rId11"/>
          <a:stretch>
            <a:fillRect/>
          </a:stretch>
        </p:blipFill>
        <p:spPr>
          <a:xfrm>
            <a:off x="8149327" y="4292599"/>
            <a:ext cx="2522573" cy="672686"/>
          </a:xfrm>
          <a:prstGeom prst="rect">
            <a:avLst/>
          </a:prstGeom>
        </p:spPr>
      </p:pic>
      <p:pic>
        <p:nvPicPr>
          <p:cNvPr id="33" name="图片 32">
            <a:extLst>
              <a:ext uri="{FF2B5EF4-FFF2-40B4-BE49-F238E27FC236}">
                <a16:creationId xmlns:a16="http://schemas.microsoft.com/office/drawing/2014/main" id="{D254AA38-98C9-C745-BE7F-4295701A0641}"/>
              </a:ext>
            </a:extLst>
          </p:cNvPr>
          <p:cNvPicPr>
            <a:picLocks noChangeAspect="1"/>
          </p:cNvPicPr>
          <p:nvPr/>
        </p:nvPicPr>
        <p:blipFill>
          <a:blip r:embed="rId12"/>
          <a:stretch>
            <a:fillRect/>
          </a:stretch>
        </p:blipFill>
        <p:spPr>
          <a:xfrm>
            <a:off x="8154220" y="3598351"/>
            <a:ext cx="1852417" cy="583914"/>
          </a:xfrm>
          <a:prstGeom prst="rect">
            <a:avLst/>
          </a:prstGeom>
        </p:spPr>
      </p:pic>
      <p:grpSp>
        <p:nvGrpSpPr>
          <p:cNvPr id="34" name="组合 33">
            <a:extLst>
              <a:ext uri="{FF2B5EF4-FFF2-40B4-BE49-F238E27FC236}">
                <a16:creationId xmlns:a16="http://schemas.microsoft.com/office/drawing/2014/main" id="{967B7CB7-D8D0-164A-A920-6F467A86A140}"/>
              </a:ext>
            </a:extLst>
          </p:cNvPr>
          <p:cNvGrpSpPr/>
          <p:nvPr/>
        </p:nvGrpSpPr>
        <p:grpSpPr>
          <a:xfrm>
            <a:off x="599332" y="5478034"/>
            <a:ext cx="9171693" cy="720000"/>
            <a:chOff x="2159000" y="5073650"/>
            <a:chExt cx="9171693" cy="720000"/>
          </a:xfrm>
        </p:grpSpPr>
        <p:pic>
          <p:nvPicPr>
            <p:cNvPr id="35" name="图片 34">
              <a:extLst>
                <a:ext uri="{FF2B5EF4-FFF2-40B4-BE49-F238E27FC236}">
                  <a16:creationId xmlns:a16="http://schemas.microsoft.com/office/drawing/2014/main" id="{D182F272-3557-8C4F-8C57-FEEDFEFD8BF0}"/>
                </a:ext>
              </a:extLst>
            </p:cNvPr>
            <p:cNvPicPr>
              <a:picLocks noChangeAspect="1"/>
            </p:cNvPicPr>
            <p:nvPr/>
          </p:nvPicPr>
          <p:blipFill>
            <a:blip r:embed="rId13"/>
            <a:stretch>
              <a:fillRect/>
            </a:stretch>
          </p:blipFill>
          <p:spPr>
            <a:xfrm>
              <a:off x="2159000" y="5073650"/>
              <a:ext cx="5826462" cy="720000"/>
            </a:xfrm>
            <a:prstGeom prst="rect">
              <a:avLst/>
            </a:prstGeom>
          </p:spPr>
        </p:pic>
        <p:pic>
          <p:nvPicPr>
            <p:cNvPr id="36" name="图片 35">
              <a:extLst>
                <a:ext uri="{FF2B5EF4-FFF2-40B4-BE49-F238E27FC236}">
                  <a16:creationId xmlns:a16="http://schemas.microsoft.com/office/drawing/2014/main" id="{679CB9F5-C258-9944-96A0-4DB0CB0D483D}"/>
                </a:ext>
              </a:extLst>
            </p:cNvPr>
            <p:cNvPicPr>
              <a:picLocks noChangeAspect="1"/>
            </p:cNvPicPr>
            <p:nvPr/>
          </p:nvPicPr>
          <p:blipFill>
            <a:blip r:embed="rId14"/>
            <a:stretch>
              <a:fillRect/>
            </a:stretch>
          </p:blipFill>
          <p:spPr>
            <a:xfrm>
              <a:off x="7985462" y="5073650"/>
              <a:ext cx="3345231" cy="720000"/>
            </a:xfrm>
            <a:prstGeom prst="rect">
              <a:avLst/>
            </a:prstGeom>
          </p:spPr>
        </p:pic>
      </p:grpSp>
    </p:spTree>
    <p:extLst>
      <p:ext uri="{BB962C8B-B14F-4D97-AF65-F5344CB8AC3E}">
        <p14:creationId xmlns:p14="http://schemas.microsoft.com/office/powerpoint/2010/main" val="174439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F6ADA24-53AC-044A-BDB4-F10DB2F5FF0A}"/>
              </a:ext>
            </a:extLst>
          </p:cNvPr>
          <p:cNvSpPr>
            <a:spLocks noGrp="1"/>
          </p:cNvSpPr>
          <p:nvPr>
            <p:ph type="sldNum" sz="quarter" idx="12"/>
          </p:nvPr>
        </p:nvSpPr>
        <p:spPr/>
        <p:txBody>
          <a:bodyPr/>
          <a:lstStyle/>
          <a:p>
            <a:fld id="{43AA6FD9-F27B-884D-9005-51DBE9F0B990}" type="slidenum">
              <a:rPr lang="en-US" smtClean="0"/>
              <a:t>17</a:t>
            </a:fld>
            <a:endParaRPr lang="en-US"/>
          </a:p>
        </p:txBody>
      </p:sp>
      <mc:AlternateContent xmlns:mc="http://schemas.openxmlformats.org/markup-compatibility/2006" xmlns:a14="http://schemas.microsoft.com/office/drawing/2010/main">
        <mc:Choice Requires="a14">
          <p:graphicFrame>
            <p:nvGraphicFramePr>
              <p:cNvPr id="5" name="表格 5">
                <a:extLst>
                  <a:ext uri="{FF2B5EF4-FFF2-40B4-BE49-F238E27FC236}">
                    <a16:creationId xmlns:a16="http://schemas.microsoft.com/office/drawing/2014/main" id="{72C1DB32-1C75-1944-BC23-B072BC68AEA8}"/>
                  </a:ext>
                </a:extLst>
              </p:cNvPr>
              <p:cNvGraphicFramePr>
                <a:graphicFrameLocks noGrp="1"/>
              </p:cNvGraphicFramePr>
              <p:nvPr/>
            </p:nvGraphicFramePr>
            <p:xfrm>
              <a:off x="2166965" y="410620"/>
              <a:ext cx="8127999" cy="37016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635488861"/>
                        </a:ext>
                      </a:extLst>
                    </a:gridCol>
                    <a:gridCol w="2709333">
                      <a:extLst>
                        <a:ext uri="{9D8B030D-6E8A-4147-A177-3AD203B41FA5}">
                          <a16:colId xmlns:a16="http://schemas.microsoft.com/office/drawing/2014/main" val="1828949967"/>
                        </a:ext>
                      </a:extLst>
                    </a:gridCol>
                    <a:gridCol w="2709333">
                      <a:extLst>
                        <a:ext uri="{9D8B030D-6E8A-4147-A177-3AD203B41FA5}">
                          <a16:colId xmlns:a16="http://schemas.microsoft.com/office/drawing/2014/main" val="2715245895"/>
                        </a:ext>
                      </a:extLst>
                    </a:gridCol>
                  </a:tblGrid>
                  <a:tr h="370840">
                    <a:tc>
                      <a:txBody>
                        <a:bodyPr/>
                        <a:lstStyle/>
                        <a:p>
                          <a:pPr algn="ctr"/>
                          <a:r>
                            <a:rPr lang="en-US" dirty="0">
                              <a:solidFill>
                                <a:sysClr val="windowText" lastClr="000000"/>
                              </a:solidFill>
                            </a:rPr>
                            <a:t>Telescope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SKA1-LOW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PUMA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4436874"/>
                      </a:ext>
                    </a:extLst>
                  </a:tr>
                  <a:tr h="370840">
                    <a:tc>
                      <a:txBody>
                        <a:bodyPr/>
                        <a:lstStyle/>
                        <a:p>
                          <a:pPr algn="ctr"/>
                          <a:r>
                            <a:rPr lang="en-US" dirty="0">
                              <a:solidFill>
                                <a:sysClr val="windowText" lastClr="000000"/>
                              </a:solidFill>
                            </a:rPr>
                            <a:t>Redshift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dirty="0">
                              <a:solidFill>
                                <a:sysClr val="windowText" lastClr="000000"/>
                              </a:solidFill>
                            </a:rPr>
                            <a:t>3.5&lt;z&lt;5.5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510125"/>
                      </a:ext>
                    </a:extLst>
                  </a:tr>
                  <a:tr h="370840">
                    <a:tc>
                      <a:txBody>
                        <a:bodyPr/>
                        <a:lstStyle/>
                        <a:p>
                          <a:pPr algn="ctr"/>
                          <a:r>
                            <a:rPr lang="en-US" dirty="0">
                              <a:solidFill>
                                <a:sysClr val="windowText" lastClr="000000"/>
                              </a:solidFill>
                            </a:rPr>
                            <a:t>Observing time (</a:t>
                          </a:r>
                          <a14:m>
                            <m:oMath xmlns:m="http://schemas.openxmlformats.org/officeDocument/2006/math">
                              <m:sSub>
                                <m:sSubPr>
                                  <m:ctrlPr>
                                    <a:rPr lang="en-US" i="1" smtClean="0">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𝑡</m:t>
                                  </m:r>
                                </m:e>
                                <m:sub>
                                  <m:r>
                                    <a:rPr lang="en-US" b="0" i="1" smtClean="0">
                                      <a:solidFill>
                                        <a:sysClr val="windowText" lastClr="000000"/>
                                      </a:solidFill>
                                      <a:latin typeface="Cambria Math" panose="02040503050406030204" pitchFamily="18" charset="0"/>
                                    </a:rPr>
                                    <m:t>𝑖𝑛𝑡</m:t>
                                  </m:r>
                                </m:sub>
                              </m:sSub>
                            </m:oMath>
                          </a14:m>
                          <a:r>
                            <a:rPr lang="en-US"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5000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1000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194547"/>
                      </a:ext>
                    </a:extLst>
                  </a:tr>
                  <a:tr h="459256">
                    <a:tc>
                      <a:txBody>
                        <a:bodyPr/>
                        <a:lstStyle/>
                        <a:p>
                          <a:pPr algn="ctr"/>
                          <a:r>
                            <a:rPr lang="en-US" dirty="0">
                              <a:solidFill>
                                <a:sysClr val="windowText" lastClr="000000"/>
                              </a:solidFill>
                            </a:rPr>
                            <a:t>Sky coverage (</a:t>
                          </a:r>
                          <a14:m>
                            <m:oMath xmlns:m="http://schemas.openxmlformats.org/officeDocument/2006/math">
                              <m:sSub>
                                <m:sSubPr>
                                  <m:ctrlPr>
                                    <a:rPr lang="en-US" i="1" smtClean="0">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𝑓</m:t>
                                  </m:r>
                                </m:e>
                                <m:sub>
                                  <m:r>
                                    <a:rPr lang="en-US" b="0" i="1" smtClean="0">
                                      <a:solidFill>
                                        <a:sysClr val="windowText" lastClr="000000"/>
                                      </a:solidFill>
                                      <a:latin typeface="Cambria Math" panose="02040503050406030204" pitchFamily="18" charset="0"/>
                                    </a:rPr>
                                    <m:t>𝑠𝑘𝑦</m:t>
                                  </m:r>
                                </m:sub>
                              </m:sSub>
                            </m:oMath>
                          </a14:m>
                          <a:r>
                            <a:rPr lang="en-US"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One pointing (FOV)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718369"/>
                      </a:ext>
                    </a:extLst>
                  </a:tr>
                  <a:tr h="370840">
                    <a:tc>
                      <a:txBody>
                        <a:bodyPr/>
                        <a:lstStyle/>
                        <a:p>
                          <a:pPr algn="ctr"/>
                          <a:r>
                            <a:rPr lang="en-US" dirty="0">
                              <a:solidFill>
                                <a:sysClr val="windowText" lastClr="000000"/>
                              </a:solidFill>
                            </a:rPr>
                            <a:t>Dish/Station diameter (</a:t>
                          </a:r>
                          <a14:m>
                            <m:oMath xmlns:m="http://schemas.openxmlformats.org/officeDocument/2006/math">
                              <m:sSub>
                                <m:sSubPr>
                                  <m:ctrlPr>
                                    <a:rPr lang="en-US" altLang="zh-CN" i="1" smtClean="0">
                                      <a:solidFill>
                                        <a:sysClr val="windowText" lastClr="000000"/>
                                      </a:solidFill>
                                      <a:latin typeface="Cambria Math" panose="02040503050406030204" pitchFamily="18" charset="0"/>
                                    </a:rPr>
                                  </m:ctrlPr>
                                </m:sSubPr>
                                <m:e>
                                  <m:r>
                                    <a:rPr lang="en-US" altLang="zh-CN" b="0" i="1" smtClean="0">
                                      <a:solidFill>
                                        <a:sysClr val="windowText" lastClr="000000"/>
                                      </a:solidFill>
                                      <a:latin typeface="Cambria Math" panose="02040503050406030204" pitchFamily="18" charset="0"/>
                                    </a:rPr>
                                    <m:t>𝐷</m:t>
                                  </m:r>
                                </m:e>
                                <m:sub>
                                  <m:r>
                                    <a:rPr lang="en-US" altLang="zh-CN" b="0" i="1" smtClean="0">
                                      <a:solidFill>
                                        <a:sysClr val="windowText" lastClr="000000"/>
                                      </a:solidFill>
                                      <a:latin typeface="Cambria Math" panose="02040503050406030204" pitchFamily="18" charset="0"/>
                                    </a:rPr>
                                    <m:t>𝑝h𝑦𝑠</m:t>
                                  </m:r>
                                </m:sub>
                              </m:sSub>
                            </m:oMath>
                          </a14:m>
                          <a:r>
                            <a:rPr lang="en-US"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40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6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2637550"/>
                      </a:ext>
                    </a:extLst>
                  </a:tr>
                  <a:tr h="370840">
                    <a:tc>
                      <a:txBody>
                        <a:bodyPr/>
                        <a:lstStyle/>
                        <a:p>
                          <a:pPr algn="ctr"/>
                          <a:r>
                            <a:rPr lang="en-US" dirty="0">
                              <a:solidFill>
                                <a:sysClr val="windowText" lastClr="000000"/>
                              </a:solidFill>
                            </a:rPr>
                            <a:t>Maximum baseline (</a:t>
                          </a:r>
                          <a14:m>
                            <m:oMath xmlns:m="http://schemas.openxmlformats.org/officeDocument/2006/math">
                              <m:sSub>
                                <m:sSubPr>
                                  <m:ctrlPr>
                                    <a:rPr lang="en-US" altLang="zh-CN" i="1" smtClean="0">
                                      <a:solidFill>
                                        <a:sysClr val="windowText" lastClr="000000"/>
                                      </a:solidFill>
                                      <a:latin typeface="Cambria Math" panose="02040503050406030204" pitchFamily="18" charset="0"/>
                                    </a:rPr>
                                  </m:ctrlPr>
                                </m:sSubPr>
                                <m:e>
                                  <m:r>
                                    <a:rPr lang="en-US" altLang="zh-CN" b="0" i="1" smtClean="0">
                                      <a:solidFill>
                                        <a:sysClr val="windowText" lastClr="000000"/>
                                      </a:solidFill>
                                      <a:latin typeface="Cambria Math" panose="02040503050406030204" pitchFamily="18" charset="0"/>
                                    </a:rPr>
                                    <m:t>𝑏</m:t>
                                  </m:r>
                                </m:e>
                                <m:sub>
                                  <m:r>
                                    <a:rPr lang="en-US" altLang="zh-CN" b="0" i="1" smtClean="0">
                                      <a:solidFill>
                                        <a:sysClr val="windowText" lastClr="000000"/>
                                      </a:solidFill>
                                      <a:latin typeface="Cambria Math" panose="02040503050406030204" pitchFamily="18" charset="0"/>
                                    </a:rPr>
                                    <m:t>𝑚𝑎𝑥</m:t>
                                  </m:r>
                                </m:sub>
                              </m:sSub>
                            </m:oMath>
                          </a14:m>
                          <a:r>
                            <a:rPr lang="en-US"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ysClr val="windowText" lastClr="000000"/>
                              </a:solidFill>
                            </a:rPr>
                            <a:t>~ 1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ysClr val="windowText" lastClr="000000"/>
                              </a:solidFill>
                            </a:rPr>
                            <a:t>~ 1.5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9231830"/>
                      </a:ext>
                    </a:extLst>
                  </a:tr>
                  <a:tr h="0">
                    <a:tc>
                      <a:txBody>
                        <a:bodyPr/>
                        <a:lstStyle/>
                        <a:p>
                          <a:pPr algn="ctr"/>
                          <a:r>
                            <a:rPr lang="en-US" dirty="0">
                              <a:solidFill>
                                <a:sysClr val="windowText" lastClr="000000"/>
                              </a:solidFill>
                            </a:rPr>
                            <a:t>Number of receivers (</a:t>
                          </a:r>
                          <a14:m>
                            <m:oMath xmlns:m="http://schemas.openxmlformats.org/officeDocument/2006/math">
                              <m:sSub>
                                <m:sSubPr>
                                  <m:ctrlPr>
                                    <a:rPr lang="en-US" altLang="zh-CN" i="1" smtClean="0">
                                      <a:solidFill>
                                        <a:sysClr val="windowText" lastClr="000000"/>
                                      </a:solidFill>
                                      <a:latin typeface="Cambria Math" panose="02040503050406030204" pitchFamily="18" charset="0"/>
                                    </a:rPr>
                                  </m:ctrlPr>
                                </m:sSubPr>
                                <m:e>
                                  <m:r>
                                    <a:rPr lang="en-US" altLang="zh-CN" b="0" i="1" smtClean="0">
                                      <a:solidFill>
                                        <a:sysClr val="windowText" lastClr="000000"/>
                                      </a:solidFill>
                                      <a:latin typeface="Cambria Math" panose="02040503050406030204" pitchFamily="18" charset="0"/>
                                    </a:rPr>
                                    <m:t>𝑁</m:t>
                                  </m:r>
                                </m:e>
                                <m:sub>
                                  <m:r>
                                    <a:rPr lang="en-US" altLang="zh-CN" b="0" i="1" smtClean="0">
                                      <a:solidFill>
                                        <a:sysClr val="windowText" lastClr="000000"/>
                                      </a:solidFill>
                                      <a:latin typeface="Cambria Math" panose="02040503050406030204" pitchFamily="18" charset="0"/>
                                    </a:rPr>
                                    <m:t>𝑏</m:t>
                                  </m:r>
                                </m:sub>
                              </m:sSub>
                            </m:oMath>
                          </a14:m>
                          <a:r>
                            <a:rPr lang="en-US" dirty="0">
                              <a:solidFill>
                                <a:sysClr val="windowText" lastClr="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ysClr val="windowText" lastClr="000000"/>
                              </a:solidFill>
                            </a:rPr>
                            <a:t>224 stations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ysClr val="windowText" lastClr="000000"/>
                              </a:solidFill>
                            </a:rPr>
                            <a:t>~ 32000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098525"/>
                      </a:ext>
                    </a:extLst>
                  </a:tr>
                  <a:tr h="0">
                    <a:tc>
                      <a:txBody>
                        <a:bodyPr/>
                        <a:lstStyle/>
                        <a:p>
                          <a:pPr algn="ctr"/>
                          <a14:m>
                            <m:oMathPara xmlns:m="http://schemas.openxmlformats.org/officeDocument/2006/math">
                              <m:oMathParaPr>
                                <m:jc m:val="centerGroup"/>
                              </m:oMathParaPr>
                              <m:oMath xmlns:m="http://schemas.openxmlformats.org/officeDocument/2006/math">
                                <m:r>
                                  <m:rPr>
                                    <m:sty m:val="p"/>
                                  </m:rPr>
                                  <a:rPr lang="el-GR" i="1" dirty="0" smtClean="0">
                                    <a:solidFill>
                                      <a:sysClr val="windowText" lastClr="000000"/>
                                    </a:solidFill>
                                    <a:latin typeface="Cambria Math" panose="02040503050406030204" pitchFamily="18" charset="0"/>
                                    <a:ea typeface="Cambria Math" panose="02040503050406030204" pitchFamily="18" charset="0"/>
                                  </a:rPr>
                                  <m:t>Δ</m:t>
                                </m:r>
                                <m:r>
                                  <a:rPr lang="en-US" b="0" i="1" dirty="0" smtClean="0">
                                    <a:solidFill>
                                      <a:sysClr val="windowText" lastClr="000000"/>
                                    </a:solidFill>
                                    <a:latin typeface="Cambria Math" panose="02040503050406030204" pitchFamily="18" charset="0"/>
                                    <a:ea typeface="Cambria Math" panose="02040503050406030204" pitchFamily="18" charset="0"/>
                                  </a:rPr>
                                  <m:t>𝑧</m:t>
                                </m:r>
                              </m:oMath>
                            </m:oMathPara>
                          </a14:m>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4892173"/>
                      </a:ext>
                    </a:extLst>
                  </a:tr>
                  <a:tr h="0">
                    <a:tc>
                      <a:txBody>
                        <a:bodyPr/>
                        <a:lstStyle/>
                        <a:p>
                          <a:pPr algn="ctr"/>
                          <a:r>
                            <a:rPr lang="en-US" altLang="zh-CN" dirty="0">
                              <a:solidFill>
                                <a:sysClr val="windowText" lastClr="000000"/>
                              </a:solidFill>
                            </a:rPr>
                            <a:t>wedge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7781760"/>
                      </a:ext>
                    </a:extLst>
                  </a:tr>
                </a:tbl>
              </a:graphicData>
            </a:graphic>
          </p:graphicFrame>
        </mc:Choice>
        <mc:Fallback xmlns="">
          <p:graphicFrame>
            <p:nvGraphicFramePr>
              <p:cNvPr id="5" name="表格 5">
                <a:extLst>
                  <a:ext uri="{FF2B5EF4-FFF2-40B4-BE49-F238E27FC236}">
                    <a16:creationId xmlns:a16="http://schemas.microsoft.com/office/drawing/2014/main" id="{72C1DB32-1C75-1944-BC23-B072BC68AEA8}"/>
                  </a:ext>
                </a:extLst>
              </p:cNvPr>
              <p:cNvGraphicFramePr>
                <a:graphicFrameLocks noGrp="1"/>
              </p:cNvGraphicFramePr>
              <p:nvPr>
                <p:extLst>
                  <p:ext uri="{D42A27DB-BD31-4B8C-83A1-F6EECF244321}">
                    <p14:modId xmlns:p14="http://schemas.microsoft.com/office/powerpoint/2010/main" val="2482144848"/>
                  </p:ext>
                </p:extLst>
              </p:nvPr>
            </p:nvGraphicFramePr>
            <p:xfrm>
              <a:off x="2166965" y="410620"/>
              <a:ext cx="8127999" cy="37016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635488861"/>
                        </a:ext>
                      </a:extLst>
                    </a:gridCol>
                    <a:gridCol w="2709333">
                      <a:extLst>
                        <a:ext uri="{9D8B030D-6E8A-4147-A177-3AD203B41FA5}">
                          <a16:colId xmlns:a16="http://schemas.microsoft.com/office/drawing/2014/main" val="1828949967"/>
                        </a:ext>
                      </a:extLst>
                    </a:gridCol>
                    <a:gridCol w="2709333">
                      <a:extLst>
                        <a:ext uri="{9D8B030D-6E8A-4147-A177-3AD203B41FA5}">
                          <a16:colId xmlns:a16="http://schemas.microsoft.com/office/drawing/2014/main" val="2715245895"/>
                        </a:ext>
                      </a:extLst>
                    </a:gridCol>
                  </a:tblGrid>
                  <a:tr h="370840">
                    <a:tc>
                      <a:txBody>
                        <a:bodyPr/>
                        <a:lstStyle/>
                        <a:p>
                          <a:pPr algn="ctr"/>
                          <a:r>
                            <a:rPr lang="en-US" dirty="0">
                              <a:solidFill>
                                <a:sysClr val="windowText" lastClr="000000"/>
                              </a:solidFill>
                            </a:rPr>
                            <a:t>Telescope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SKA1-LOW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PUMA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4436874"/>
                      </a:ext>
                    </a:extLst>
                  </a:tr>
                  <a:tr h="370840">
                    <a:tc>
                      <a:txBody>
                        <a:bodyPr/>
                        <a:lstStyle/>
                        <a:p>
                          <a:pPr algn="ctr"/>
                          <a:r>
                            <a:rPr lang="en-US" dirty="0">
                              <a:solidFill>
                                <a:sysClr val="windowText" lastClr="000000"/>
                              </a:solidFill>
                            </a:rPr>
                            <a:t>Redshift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dirty="0">
                              <a:solidFill>
                                <a:sysClr val="windowText" lastClr="000000"/>
                              </a:solidFill>
                            </a:rPr>
                            <a:t>3.5&lt;z&lt;5.5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510125"/>
                      </a:ext>
                    </a:extLst>
                  </a:tr>
                  <a:tr h="370840">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467" t="-210345" r="-200000" b="-731034"/>
                          </a:stretch>
                        </a:blipFill>
                      </a:tcPr>
                    </a:tc>
                    <a:tc>
                      <a:txBody>
                        <a:bodyPr/>
                        <a:lstStyle/>
                        <a:p>
                          <a:pPr algn="ctr"/>
                          <a:r>
                            <a:rPr lang="en-US" dirty="0">
                              <a:solidFill>
                                <a:sysClr val="windowText" lastClr="000000"/>
                              </a:solidFill>
                            </a:rPr>
                            <a:t>5000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1000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194547"/>
                      </a:ext>
                    </a:extLst>
                  </a:tr>
                  <a:tr h="459256">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467" t="-250000" r="-200000" b="-488889"/>
                          </a:stretch>
                        </a:blipFill>
                      </a:tcPr>
                    </a:tc>
                    <a:tc>
                      <a:txBody>
                        <a:bodyPr/>
                        <a:lstStyle/>
                        <a:p>
                          <a:pPr algn="ctr"/>
                          <a:r>
                            <a:rPr lang="en-US" dirty="0">
                              <a:solidFill>
                                <a:sysClr val="windowText" lastClr="000000"/>
                              </a:solidFill>
                            </a:rPr>
                            <a:t>One pointing (FOV)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718369"/>
                      </a:ext>
                    </a:extLst>
                  </a:tr>
                  <a:tr h="661797">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467" t="-242308" r="-200000" b="-238462"/>
                          </a:stretch>
                        </a:blipFill>
                      </a:tcPr>
                    </a:tc>
                    <a:tc>
                      <a:txBody>
                        <a:bodyPr/>
                        <a:lstStyle/>
                        <a:p>
                          <a:pPr algn="ctr"/>
                          <a:r>
                            <a:rPr lang="en-US" dirty="0">
                              <a:solidFill>
                                <a:sysClr val="windowText" lastClr="000000"/>
                              </a:solidFill>
                            </a:rPr>
                            <a:t>40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6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2637550"/>
                      </a:ext>
                    </a:extLst>
                  </a:tr>
                  <a:tr h="370840">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467" t="-613793" r="-200000" b="-327586"/>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ysClr val="windowText" lastClr="000000"/>
                              </a:solidFill>
                            </a:rPr>
                            <a:t>~ 1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ysClr val="windowText" lastClr="000000"/>
                              </a:solidFill>
                            </a:rPr>
                            <a:t>~ 1.5 km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9231830"/>
                      </a:ext>
                    </a:extLst>
                  </a:tr>
                  <a:tr h="365760">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467" t="-713793" r="-200000" b="-227586"/>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ysClr val="windowText" lastClr="000000"/>
                              </a:solidFill>
                            </a:rPr>
                            <a:t>224 stations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ysClr val="windowText" lastClr="000000"/>
                              </a:solidFill>
                            </a:rPr>
                            <a:t>~ 32000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098525"/>
                      </a:ext>
                    </a:extLst>
                  </a:tr>
                  <a:tr h="365760">
                    <a:tc>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467" t="-813793" r="-200000" b="-127586"/>
                          </a:stretch>
                        </a:blipFill>
                      </a:tcPr>
                    </a:tc>
                    <a:tc>
                      <a:txBody>
                        <a:bodyPr/>
                        <a:lstStyle/>
                        <a:p>
                          <a:pPr algn="ctr"/>
                          <a:r>
                            <a:rPr lang="en-US" dirty="0">
                              <a:solidFill>
                                <a:sysClr val="windowText" lastClr="000000"/>
                              </a:solidFill>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4892173"/>
                      </a:ext>
                    </a:extLst>
                  </a:tr>
                  <a:tr h="365760">
                    <a:tc>
                      <a:txBody>
                        <a:bodyPr/>
                        <a:lstStyle/>
                        <a:p>
                          <a:pPr algn="ctr"/>
                          <a:r>
                            <a:rPr lang="en-US" altLang="zh-CN" dirty="0">
                              <a:solidFill>
                                <a:sysClr val="windowText" lastClr="000000"/>
                              </a:solidFill>
                            </a:rPr>
                            <a:t>wedge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7781760"/>
                      </a:ext>
                    </a:extLst>
                  </a:tr>
                </a:tbl>
              </a:graphicData>
            </a:graphic>
          </p:graphicFrame>
        </mc:Fallback>
      </mc:AlternateContent>
      <p:pic>
        <p:nvPicPr>
          <p:cNvPr id="6" name="图片 5">
            <a:extLst>
              <a:ext uri="{FF2B5EF4-FFF2-40B4-BE49-F238E27FC236}">
                <a16:creationId xmlns:a16="http://schemas.microsoft.com/office/drawing/2014/main" id="{3A4A97FB-EFAF-A84A-AD69-8D5EC61F0231}"/>
              </a:ext>
            </a:extLst>
          </p:cNvPr>
          <p:cNvPicPr>
            <a:picLocks noChangeAspect="1"/>
          </p:cNvPicPr>
          <p:nvPr/>
        </p:nvPicPr>
        <p:blipFill>
          <a:blip r:embed="rId3"/>
          <a:stretch>
            <a:fillRect/>
          </a:stretch>
        </p:blipFill>
        <p:spPr>
          <a:xfrm>
            <a:off x="690843" y="4668418"/>
            <a:ext cx="2527300" cy="469900"/>
          </a:xfrm>
          <a:prstGeom prst="rect">
            <a:avLst/>
          </a:prstGeom>
        </p:spPr>
      </p:pic>
      <p:pic>
        <p:nvPicPr>
          <p:cNvPr id="7" name="图片 6">
            <a:extLst>
              <a:ext uri="{FF2B5EF4-FFF2-40B4-BE49-F238E27FC236}">
                <a16:creationId xmlns:a16="http://schemas.microsoft.com/office/drawing/2014/main" id="{1DCC1BE1-9AFA-3C4A-8BE7-7FF1B5561639}"/>
              </a:ext>
            </a:extLst>
          </p:cNvPr>
          <p:cNvPicPr>
            <a:picLocks noChangeAspect="1"/>
          </p:cNvPicPr>
          <p:nvPr/>
        </p:nvPicPr>
        <p:blipFill>
          <a:blip r:embed="rId4"/>
          <a:stretch>
            <a:fillRect/>
          </a:stretch>
        </p:blipFill>
        <p:spPr>
          <a:xfrm>
            <a:off x="3364193" y="4690656"/>
            <a:ext cx="1625600" cy="469900"/>
          </a:xfrm>
          <a:prstGeom prst="rect">
            <a:avLst/>
          </a:prstGeom>
        </p:spPr>
      </p:pic>
      <p:pic>
        <p:nvPicPr>
          <p:cNvPr id="8" name="图片 7">
            <a:extLst>
              <a:ext uri="{FF2B5EF4-FFF2-40B4-BE49-F238E27FC236}">
                <a16:creationId xmlns:a16="http://schemas.microsoft.com/office/drawing/2014/main" id="{8D095E3F-666D-A54F-BBA3-0266938789FE}"/>
              </a:ext>
            </a:extLst>
          </p:cNvPr>
          <p:cNvPicPr>
            <a:picLocks noChangeAspect="1"/>
          </p:cNvPicPr>
          <p:nvPr/>
        </p:nvPicPr>
        <p:blipFill rotWithShape="1">
          <a:blip r:embed="rId5"/>
          <a:srcRect t="12069" b="-1"/>
          <a:stretch/>
        </p:blipFill>
        <p:spPr>
          <a:xfrm>
            <a:off x="5135843" y="4773206"/>
            <a:ext cx="2159000" cy="323850"/>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9D3E7830-82F8-D949-86EB-52B87F01FD16}"/>
                  </a:ext>
                </a:extLst>
              </p:cNvPr>
              <p:cNvSpPr txBox="1"/>
              <p:nvPr/>
            </p:nvSpPr>
            <p:spPr>
              <a:xfrm>
                <a:off x="690843" y="5299046"/>
                <a:ext cx="4998163"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30 k bins in log space from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𝑚𝑖𝑛</m:t>
                        </m:r>
                      </m:sub>
                    </m:sSub>
                  </m:oMath>
                </a14:m>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to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𝑘</m:t>
                        </m:r>
                      </m:e>
                      <m:sub>
                        <m:r>
                          <a:rPr lang="en-US" altLang="zh-CN" b="0" i="1" smtClean="0">
                            <a:latin typeface="Cambria Math" panose="02040503050406030204" pitchFamily="18" charset="0"/>
                          </a:rPr>
                          <m:t>𝑚𝑎𝑥</m:t>
                        </m:r>
                      </m:sub>
                    </m:sSub>
                  </m:oMath>
                </a14:m>
                <a:r>
                  <a:rPr lang="en-US" dirty="0">
                    <a:latin typeface="Calibri" panose="020F0502020204030204" pitchFamily="34" charset="0"/>
                    <a:cs typeface="Calibri" panose="020F0502020204030204" pitchFamily="34" charset="0"/>
                  </a:rPr>
                  <a:t>=0.4 Mpc</a:t>
                </a:r>
                <a:r>
                  <a:rPr lang="en-US" baseline="30000" dirty="0">
                    <a:latin typeface="Calibri" panose="020F0502020204030204" pitchFamily="34" charset="0"/>
                    <a:cs typeface="Calibri" panose="020F0502020204030204" pitchFamily="34" charset="0"/>
                  </a:rPr>
                  <a:t>-1</a:t>
                </a:r>
              </a:p>
            </p:txBody>
          </p:sp>
        </mc:Choice>
        <mc:Fallback xmlns="">
          <p:sp>
            <p:nvSpPr>
              <p:cNvPr id="9" name="文本框 8">
                <a:extLst>
                  <a:ext uri="{FF2B5EF4-FFF2-40B4-BE49-F238E27FC236}">
                    <a16:creationId xmlns:a16="http://schemas.microsoft.com/office/drawing/2014/main" id="{9D3E7830-82F8-D949-86EB-52B87F01FD16}"/>
                  </a:ext>
                </a:extLst>
              </p:cNvPr>
              <p:cNvSpPr txBox="1">
                <a:spLocks noRot="1" noChangeAspect="1" noMove="1" noResize="1" noEditPoints="1" noAdjustHandles="1" noChangeArrowheads="1" noChangeShapeType="1" noTextEdit="1"/>
              </p:cNvSpPr>
              <p:nvPr/>
            </p:nvSpPr>
            <p:spPr>
              <a:xfrm>
                <a:off x="690843" y="5299046"/>
                <a:ext cx="4998163" cy="369332"/>
              </a:xfrm>
              <a:prstGeom prst="rect">
                <a:avLst/>
              </a:prstGeom>
              <a:blipFill>
                <a:blip r:embed="rId6"/>
                <a:stretch>
                  <a:fillRect l="-1015" t="-6667" b="-26667"/>
                </a:stretch>
              </a:blipFill>
            </p:spPr>
            <p:txBody>
              <a:bodyPr/>
              <a:lstStyle/>
              <a:p>
                <a:r>
                  <a:rPr lang="en-US">
                    <a:noFill/>
                  </a:rPr>
                  <a:t> </a:t>
                </a:r>
              </a:p>
            </p:txBody>
          </p:sp>
        </mc:Fallback>
      </mc:AlternateContent>
      <p:pic>
        <p:nvPicPr>
          <p:cNvPr id="10" name="图片 9">
            <a:extLst>
              <a:ext uri="{FF2B5EF4-FFF2-40B4-BE49-F238E27FC236}">
                <a16:creationId xmlns:a16="http://schemas.microsoft.com/office/drawing/2014/main" id="{800BCEBA-24E9-164F-AD82-3462EE4CA70B}"/>
              </a:ext>
            </a:extLst>
          </p:cNvPr>
          <p:cNvPicPr>
            <a:picLocks noChangeAspect="1"/>
          </p:cNvPicPr>
          <p:nvPr/>
        </p:nvPicPr>
        <p:blipFill>
          <a:blip r:embed="rId7"/>
          <a:stretch>
            <a:fillRect/>
          </a:stretch>
        </p:blipFill>
        <p:spPr>
          <a:xfrm>
            <a:off x="1678545" y="5743368"/>
            <a:ext cx="3646184" cy="612982"/>
          </a:xfrm>
          <a:prstGeom prst="rect">
            <a:avLst/>
          </a:prstGeom>
        </p:spPr>
      </p:pic>
      <p:sp>
        <p:nvSpPr>
          <p:cNvPr id="11" name="文本框 10">
            <a:extLst>
              <a:ext uri="{FF2B5EF4-FFF2-40B4-BE49-F238E27FC236}">
                <a16:creationId xmlns:a16="http://schemas.microsoft.com/office/drawing/2014/main" id="{46906FCF-25C6-FF42-9B16-6DA0009FBA26}"/>
              </a:ext>
            </a:extLst>
          </p:cNvPr>
          <p:cNvSpPr txBox="1"/>
          <p:nvPr/>
        </p:nvSpPr>
        <p:spPr>
          <a:xfrm>
            <a:off x="690843" y="5785425"/>
            <a:ext cx="879280"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wedge:</a:t>
            </a:r>
          </a:p>
        </p:txBody>
      </p:sp>
      <p:pic>
        <p:nvPicPr>
          <p:cNvPr id="12" name="图片 11">
            <a:extLst>
              <a:ext uri="{FF2B5EF4-FFF2-40B4-BE49-F238E27FC236}">
                <a16:creationId xmlns:a16="http://schemas.microsoft.com/office/drawing/2014/main" id="{13055BCA-641E-DF43-8E4D-A64E9A1829F2}"/>
              </a:ext>
            </a:extLst>
          </p:cNvPr>
          <p:cNvPicPr>
            <a:picLocks noChangeAspect="1"/>
          </p:cNvPicPr>
          <p:nvPr/>
        </p:nvPicPr>
        <p:blipFill>
          <a:blip r:embed="rId8"/>
          <a:stretch>
            <a:fillRect/>
          </a:stretch>
        </p:blipFill>
        <p:spPr>
          <a:xfrm>
            <a:off x="8015845" y="4280197"/>
            <a:ext cx="2616953" cy="2441278"/>
          </a:xfrm>
          <a:prstGeom prst="rect">
            <a:avLst/>
          </a:prstGeom>
        </p:spPr>
      </p:pic>
    </p:spTree>
    <p:extLst>
      <p:ext uri="{BB962C8B-B14F-4D97-AF65-F5344CB8AC3E}">
        <p14:creationId xmlns:p14="http://schemas.microsoft.com/office/powerpoint/2010/main" val="390360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E9A530C1-F48B-9A40-828A-644AA749A6C4}"/>
              </a:ext>
            </a:extLst>
          </p:cNvPr>
          <p:cNvSpPr/>
          <p:nvPr/>
        </p:nvSpPr>
        <p:spPr>
          <a:xfrm>
            <a:off x="0" y="6811843"/>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032156C1-5E29-8B43-8C07-C1F2AA258195}"/>
              </a:ext>
            </a:extLst>
          </p:cNvPr>
          <p:cNvGrpSpPr/>
          <p:nvPr/>
        </p:nvGrpSpPr>
        <p:grpSpPr>
          <a:xfrm>
            <a:off x="7089816" y="1448413"/>
            <a:ext cx="3418232" cy="3839723"/>
            <a:chOff x="7049238" y="2569567"/>
            <a:chExt cx="3418232" cy="3839723"/>
          </a:xfrm>
        </p:grpSpPr>
        <p:grpSp>
          <p:nvGrpSpPr>
            <p:cNvPr id="27" name="组合 26">
              <a:extLst>
                <a:ext uri="{FF2B5EF4-FFF2-40B4-BE49-F238E27FC236}">
                  <a16:creationId xmlns:a16="http://schemas.microsoft.com/office/drawing/2014/main" id="{CAA2EE4B-F021-6843-9ED0-5E068CC8B4D8}"/>
                </a:ext>
              </a:extLst>
            </p:cNvPr>
            <p:cNvGrpSpPr/>
            <p:nvPr/>
          </p:nvGrpSpPr>
          <p:grpSpPr>
            <a:xfrm>
              <a:off x="7049238" y="2569567"/>
              <a:ext cx="3418232" cy="3839723"/>
              <a:chOff x="7049238" y="2569567"/>
              <a:chExt cx="3418232" cy="3839723"/>
            </a:xfrm>
          </p:grpSpPr>
          <p:pic>
            <p:nvPicPr>
              <p:cNvPr id="30" name="图片 29">
                <a:extLst>
                  <a:ext uri="{FF2B5EF4-FFF2-40B4-BE49-F238E27FC236}">
                    <a16:creationId xmlns:a16="http://schemas.microsoft.com/office/drawing/2014/main" id="{A281F7A2-510A-AB43-A602-B5455E07A765}"/>
                  </a:ext>
                </a:extLst>
              </p:cNvPr>
              <p:cNvPicPr>
                <a:picLocks noChangeAspect="1"/>
              </p:cNvPicPr>
              <p:nvPr/>
            </p:nvPicPr>
            <p:blipFill>
              <a:blip r:embed="rId3"/>
              <a:stretch>
                <a:fillRect/>
              </a:stretch>
            </p:blipFill>
            <p:spPr>
              <a:xfrm>
                <a:off x="7049238" y="2937064"/>
                <a:ext cx="3418232" cy="3224893"/>
              </a:xfrm>
              <a:prstGeom prst="rect">
                <a:avLst/>
              </a:prstGeom>
            </p:spPr>
          </p:pic>
          <p:sp>
            <p:nvSpPr>
              <p:cNvPr id="31" name="文本框 30">
                <a:extLst>
                  <a:ext uri="{FF2B5EF4-FFF2-40B4-BE49-F238E27FC236}">
                    <a16:creationId xmlns:a16="http://schemas.microsoft.com/office/drawing/2014/main" id="{72456855-5B6E-214A-95E6-BA4BC224908E}"/>
                  </a:ext>
                </a:extLst>
              </p:cNvPr>
              <p:cNvSpPr txBox="1"/>
              <p:nvPr/>
            </p:nvSpPr>
            <p:spPr>
              <a:xfrm>
                <a:off x="7968085" y="6070736"/>
                <a:ext cx="1895071" cy="338554"/>
              </a:xfrm>
              <a:prstGeom prst="rect">
                <a:avLst/>
              </a:prstGeom>
              <a:noFill/>
            </p:spPr>
            <p:txBody>
              <a:bodyPr wrap="none" rtlCol="0">
                <a:spAutoFit/>
              </a:bodyPr>
              <a:lstStyle/>
              <a:p>
                <a:pPr algn="ctr"/>
                <a:r>
                  <a:rPr kumimoji="1" lang="en-US" altLang="zh-CN" sz="1600" dirty="0">
                    <a:latin typeface="Calibri" panose="020F0502020204030204" pitchFamily="34" charset="0"/>
                    <a:cs typeface="Calibri" panose="020F0502020204030204" pitchFamily="34" charset="0"/>
                  </a:rPr>
                  <a:t>(</a:t>
                </a:r>
                <a:r>
                  <a:rPr lang="de-DE" altLang="zh-CN" sz="1600" dirty="0">
                    <a:latin typeface="Calibri" panose="020F0502020204030204" pitchFamily="34" charset="0"/>
                    <a:cs typeface="Calibri" panose="020F0502020204030204" pitchFamily="34" charset="0"/>
                  </a:rPr>
                  <a:t>Bullock et al. 2017</a:t>
                </a:r>
                <a:r>
                  <a:rPr kumimoji="1" lang="en-US" altLang="zh-CN" sz="1600" dirty="0">
                    <a:latin typeface="Calibri" panose="020F0502020204030204" pitchFamily="34" charset="0"/>
                    <a:cs typeface="Calibri" panose="020F0502020204030204" pitchFamily="34" charset="0"/>
                  </a:rPr>
                  <a:t>)</a:t>
                </a:r>
                <a:endParaRPr kumimoji="1" lang="zh-CN" altLang="en-US" sz="1600" dirty="0">
                  <a:latin typeface="Calibri" panose="020F0502020204030204" pitchFamily="34" charset="0"/>
                  <a:cs typeface="Calibri" panose="020F0502020204030204" pitchFamily="34" charset="0"/>
                </a:endParaRPr>
              </a:p>
            </p:txBody>
          </p:sp>
          <p:sp>
            <p:nvSpPr>
              <p:cNvPr id="32" name="文本框 31">
                <a:extLst>
                  <a:ext uri="{FF2B5EF4-FFF2-40B4-BE49-F238E27FC236}">
                    <a16:creationId xmlns:a16="http://schemas.microsoft.com/office/drawing/2014/main" id="{B84417CF-70E0-0347-8C45-4B702648BD5F}"/>
                  </a:ext>
                </a:extLst>
              </p:cNvPr>
              <p:cNvSpPr txBox="1"/>
              <p:nvPr/>
            </p:nvSpPr>
            <p:spPr>
              <a:xfrm>
                <a:off x="7659174" y="2569567"/>
                <a:ext cx="2365846" cy="369332"/>
              </a:xfrm>
              <a:prstGeom prst="rect">
                <a:avLst/>
              </a:prstGeom>
              <a:noFill/>
            </p:spPr>
            <p:txBody>
              <a:bodyPr wrap="square">
                <a:spAutoFit/>
              </a:bodyPr>
              <a:lstStyle/>
              <a:p>
                <a:pPr algn="ctr"/>
                <a:r>
                  <a:rPr lang="de-DE" altLang="zh-CN" b="1" dirty="0" err="1">
                    <a:latin typeface="Calibri" panose="020F0502020204030204" pitchFamily="34" charset="0"/>
                    <a:cs typeface="Calibri" panose="020F0502020204030204" pitchFamily="34" charset="0"/>
                  </a:rPr>
                  <a:t>Cusp</a:t>
                </a:r>
                <a:r>
                  <a:rPr lang="de-DE" altLang="zh-CN" b="1" dirty="0">
                    <a:latin typeface="Calibri" panose="020F0502020204030204" pitchFamily="34" charset="0"/>
                    <a:cs typeface="Calibri" panose="020F0502020204030204" pitchFamily="34" charset="0"/>
                  </a:rPr>
                  <a:t>-core </a:t>
                </a:r>
                <a:r>
                  <a:rPr lang="de-DE" altLang="zh-CN" b="1" dirty="0" err="1">
                    <a:latin typeface="Calibri" panose="020F0502020204030204" pitchFamily="34" charset="0"/>
                    <a:cs typeface="Calibri" panose="020F0502020204030204" pitchFamily="34" charset="0"/>
                  </a:rPr>
                  <a:t>problem</a:t>
                </a:r>
                <a:endParaRPr lang="zh-CN" altLang="en-US" b="1" dirty="0">
                  <a:latin typeface="Calibri" panose="020F0502020204030204" pitchFamily="34" charset="0"/>
                  <a:cs typeface="Calibri" panose="020F0502020204030204" pitchFamily="34" charset="0"/>
                </a:endParaRPr>
              </a:p>
            </p:txBody>
          </p:sp>
        </p:grpSp>
        <mc:AlternateContent xmlns:mc="http://schemas.openxmlformats.org/markup-compatibility/2006">
          <mc:Choice xmlns:a14="http://schemas.microsoft.com/office/drawing/2010/main" Requires="a14">
            <p:sp>
              <p:nvSpPr>
                <p:cNvPr id="28" name="文本框 27">
                  <a:extLst>
                    <a:ext uri="{FF2B5EF4-FFF2-40B4-BE49-F238E27FC236}">
                      <a16:creationId xmlns:a16="http://schemas.microsoft.com/office/drawing/2014/main" id="{48459E64-DFDA-8D49-AF1B-8ECAD473346D}"/>
                    </a:ext>
                  </a:extLst>
                </p:cNvPr>
                <p:cNvSpPr txBox="1"/>
                <p:nvPr/>
              </p:nvSpPr>
              <p:spPr>
                <a:xfrm>
                  <a:off x="7626165" y="3570181"/>
                  <a:ext cx="10194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𝜌</m:t>
                        </m:r>
                        <m:r>
                          <a:rPr kumimoji="1" lang="zh-CN" altLang="en-US" i="1" smtClean="0">
                            <a:latin typeface="Cambria Math" panose="02040503050406030204" pitchFamily="18" charset="0"/>
                          </a:rPr>
                          <m:t>∝</m:t>
                        </m:r>
                        <m:sSup>
                          <m:sSupPr>
                            <m:ctrlPr>
                              <a:rPr kumimoji="1" lang="en-US" altLang="zh-CN" i="1" smtClean="0">
                                <a:latin typeface="Cambria Math" panose="02040503050406030204" pitchFamily="18" charset="0"/>
                              </a:rPr>
                            </m:ctrlPr>
                          </m:sSupPr>
                          <m:e>
                            <m:r>
                              <a:rPr kumimoji="1" lang="en-US" altLang="zh-CN" b="0" i="1" smtClean="0">
                                <a:latin typeface="Cambria Math" panose="02040503050406030204" pitchFamily="18" charset="0"/>
                              </a:rPr>
                              <m:t>𝑟</m:t>
                            </m:r>
                          </m:e>
                          <m:sup>
                            <m:r>
                              <a:rPr kumimoji="1" lang="en-US" altLang="zh-CN" b="0" i="1" smtClean="0">
                                <a:latin typeface="Cambria Math" panose="02040503050406030204" pitchFamily="18" charset="0"/>
                              </a:rPr>
                              <m:t>−1</m:t>
                            </m:r>
                          </m:sup>
                        </m:sSup>
                      </m:oMath>
                    </m:oMathPara>
                  </a14:m>
                  <a:endParaRPr kumimoji="1" lang="zh-CN" altLang="en-US" dirty="0">
                    <a:latin typeface="Calibri" panose="020F0502020204030204" pitchFamily="34" charset="0"/>
                    <a:cs typeface="Calibri" panose="020F0502020204030204" pitchFamily="34" charset="0"/>
                  </a:endParaRPr>
                </a:p>
              </p:txBody>
            </p:sp>
          </mc:Choice>
          <mc:Fallback>
            <p:sp>
              <p:nvSpPr>
                <p:cNvPr id="28" name="文本框 27">
                  <a:extLst>
                    <a:ext uri="{FF2B5EF4-FFF2-40B4-BE49-F238E27FC236}">
                      <a16:creationId xmlns:a16="http://schemas.microsoft.com/office/drawing/2014/main" id="{48459E64-DFDA-8D49-AF1B-8ECAD473346D}"/>
                    </a:ext>
                  </a:extLst>
                </p:cNvPr>
                <p:cNvSpPr txBox="1">
                  <a:spLocks noRot="1" noChangeAspect="1" noMove="1" noResize="1" noEditPoints="1" noAdjustHandles="1" noChangeArrowheads="1" noChangeShapeType="1" noTextEdit="1"/>
                </p:cNvSpPr>
                <p:nvPr/>
              </p:nvSpPr>
              <p:spPr>
                <a:xfrm>
                  <a:off x="7626165" y="3570181"/>
                  <a:ext cx="1019446"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文本框 28">
                  <a:extLst>
                    <a:ext uri="{FF2B5EF4-FFF2-40B4-BE49-F238E27FC236}">
                      <a16:creationId xmlns:a16="http://schemas.microsoft.com/office/drawing/2014/main" id="{FFBC8C06-8CEA-A04F-836B-34DEB0E70FC1}"/>
                    </a:ext>
                  </a:extLst>
                </p:cNvPr>
                <p:cNvSpPr txBox="1"/>
                <p:nvPr/>
              </p:nvSpPr>
              <p:spPr>
                <a:xfrm>
                  <a:off x="8488870" y="4434179"/>
                  <a:ext cx="12246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zh-CN" altLang="en-US" i="1" smtClean="0">
                            <a:latin typeface="Cambria Math" panose="02040503050406030204" pitchFamily="18" charset="0"/>
                          </a:rPr>
                          <m:t>𝜌</m:t>
                        </m:r>
                        <m:r>
                          <a:rPr kumimoji="1" lang="en-US" altLang="zh-CN" b="0" i="1" smtClean="0">
                            <a:latin typeface="Cambria Math" panose="02040503050406030204" pitchFamily="18" charset="0"/>
                          </a:rPr>
                          <m:t> ~ </m:t>
                        </m:r>
                        <m:r>
                          <m:rPr>
                            <m:sty m:val="p"/>
                          </m:rPr>
                          <a:rPr kumimoji="1" lang="en-US" altLang="zh-CN" b="0" i="0" smtClean="0">
                            <a:latin typeface="Cambria Math" panose="02040503050406030204" pitchFamily="18" charset="0"/>
                          </a:rPr>
                          <m:t>const</m:t>
                        </m:r>
                        <m:r>
                          <a:rPr kumimoji="1" lang="en-US" altLang="zh-CN" b="0" i="0" smtClean="0">
                            <a:latin typeface="Cambria Math" panose="02040503050406030204" pitchFamily="18" charset="0"/>
                          </a:rPr>
                          <m:t>.</m:t>
                        </m:r>
                      </m:oMath>
                    </m:oMathPara>
                  </a14:m>
                  <a:endParaRPr kumimoji="1" lang="zh-CN" altLang="en-US" dirty="0">
                    <a:latin typeface="Calibri" panose="020F0502020204030204" pitchFamily="34" charset="0"/>
                    <a:cs typeface="Calibri" panose="020F0502020204030204" pitchFamily="34" charset="0"/>
                  </a:endParaRPr>
                </a:p>
              </p:txBody>
            </p:sp>
          </mc:Choice>
          <mc:Fallback>
            <p:sp>
              <p:nvSpPr>
                <p:cNvPr id="29" name="文本框 28">
                  <a:extLst>
                    <a:ext uri="{FF2B5EF4-FFF2-40B4-BE49-F238E27FC236}">
                      <a16:creationId xmlns:a16="http://schemas.microsoft.com/office/drawing/2014/main" id="{FFBC8C06-8CEA-A04F-836B-34DEB0E70FC1}"/>
                    </a:ext>
                  </a:extLst>
                </p:cNvPr>
                <p:cNvSpPr txBox="1">
                  <a:spLocks noRot="1" noChangeAspect="1" noMove="1" noResize="1" noEditPoints="1" noAdjustHandles="1" noChangeArrowheads="1" noChangeShapeType="1" noTextEdit="1"/>
                </p:cNvSpPr>
                <p:nvPr/>
              </p:nvSpPr>
              <p:spPr>
                <a:xfrm>
                  <a:off x="8488870" y="4434179"/>
                  <a:ext cx="1224630" cy="369332"/>
                </a:xfrm>
                <a:prstGeom prst="rect">
                  <a:avLst/>
                </a:prstGeom>
                <a:blipFill>
                  <a:blip r:embed="rId5"/>
                  <a:stretch>
                    <a:fillRect b="-16667"/>
                  </a:stretch>
                </a:blipFill>
              </p:spPr>
              <p:txBody>
                <a:bodyPr/>
                <a:lstStyle/>
                <a:p>
                  <a:r>
                    <a:rPr lang="en-US">
                      <a:noFill/>
                    </a:rPr>
                    <a:t> </a:t>
                  </a:r>
                </a:p>
              </p:txBody>
            </p:sp>
          </mc:Fallback>
        </mc:AlternateContent>
      </p:grpSp>
      <p:grpSp>
        <p:nvGrpSpPr>
          <p:cNvPr id="4" name="组合 3">
            <a:extLst>
              <a:ext uri="{FF2B5EF4-FFF2-40B4-BE49-F238E27FC236}">
                <a16:creationId xmlns:a16="http://schemas.microsoft.com/office/drawing/2014/main" id="{4B23EBA2-2B02-104A-8E6F-3C5414287602}"/>
              </a:ext>
            </a:extLst>
          </p:cNvPr>
          <p:cNvGrpSpPr/>
          <p:nvPr/>
        </p:nvGrpSpPr>
        <p:grpSpPr>
          <a:xfrm>
            <a:off x="1245386" y="1604693"/>
            <a:ext cx="5588011" cy="3648613"/>
            <a:chOff x="1119675" y="1944907"/>
            <a:chExt cx="5588011" cy="3648613"/>
          </a:xfrm>
        </p:grpSpPr>
        <p:grpSp>
          <p:nvGrpSpPr>
            <p:cNvPr id="16" name="组合 15">
              <a:extLst>
                <a:ext uri="{FF2B5EF4-FFF2-40B4-BE49-F238E27FC236}">
                  <a16:creationId xmlns:a16="http://schemas.microsoft.com/office/drawing/2014/main" id="{7435E6E2-291A-A147-9277-D3F310E4783F}"/>
                </a:ext>
              </a:extLst>
            </p:cNvPr>
            <p:cNvGrpSpPr/>
            <p:nvPr/>
          </p:nvGrpSpPr>
          <p:grpSpPr>
            <a:xfrm>
              <a:off x="1119675" y="1944907"/>
              <a:ext cx="5588011" cy="3648613"/>
              <a:chOff x="831153" y="3115224"/>
              <a:chExt cx="5588011" cy="3648613"/>
            </a:xfrm>
          </p:grpSpPr>
          <p:pic>
            <p:nvPicPr>
              <p:cNvPr id="18" name="图片 17">
                <a:extLst>
                  <a:ext uri="{FF2B5EF4-FFF2-40B4-BE49-F238E27FC236}">
                    <a16:creationId xmlns:a16="http://schemas.microsoft.com/office/drawing/2014/main" id="{FD407914-7DA6-7148-9DEF-ECBC116F386C}"/>
                  </a:ext>
                </a:extLst>
              </p:cNvPr>
              <p:cNvPicPr>
                <a:picLocks noChangeAspect="1"/>
              </p:cNvPicPr>
              <p:nvPr/>
            </p:nvPicPr>
            <p:blipFill>
              <a:blip r:embed="rId6"/>
              <a:stretch>
                <a:fillRect/>
              </a:stretch>
            </p:blipFill>
            <p:spPr>
              <a:xfrm>
                <a:off x="831153" y="3599904"/>
                <a:ext cx="4904816" cy="2413232"/>
              </a:xfrm>
              <a:prstGeom prst="rect">
                <a:avLst/>
              </a:prstGeom>
            </p:spPr>
          </p:pic>
          <p:sp>
            <p:nvSpPr>
              <p:cNvPr id="19" name="文本框 18">
                <a:extLst>
                  <a:ext uri="{FF2B5EF4-FFF2-40B4-BE49-F238E27FC236}">
                    <a16:creationId xmlns:a16="http://schemas.microsoft.com/office/drawing/2014/main" id="{CBE2EBA9-F8E6-CF4D-BC1E-B770C0546203}"/>
                  </a:ext>
                </a:extLst>
              </p:cNvPr>
              <p:cNvSpPr txBox="1"/>
              <p:nvPr/>
            </p:nvSpPr>
            <p:spPr>
              <a:xfrm>
                <a:off x="1958680" y="3115224"/>
                <a:ext cx="2729273" cy="369332"/>
              </a:xfrm>
              <a:prstGeom prst="rect">
                <a:avLst/>
              </a:prstGeom>
              <a:noFill/>
            </p:spPr>
            <p:txBody>
              <a:bodyPr wrap="none" rtlCol="0">
                <a:spAutoFit/>
              </a:bodyPr>
              <a:lstStyle/>
              <a:p>
                <a:pPr algn="ctr"/>
                <a:r>
                  <a:rPr kumimoji="1" lang="en-US" altLang="zh-CN" b="1" dirty="0">
                    <a:latin typeface="Calibri" panose="020F0502020204030204" pitchFamily="34" charset="0"/>
                    <a:cs typeface="Calibri" panose="020F0502020204030204" pitchFamily="34" charset="0"/>
                  </a:rPr>
                  <a:t>Missing satellites problem </a:t>
                </a:r>
                <a:endParaRPr kumimoji="1" lang="zh-CN" altLang="en-US" b="1" dirty="0">
                  <a:latin typeface="Calibri" panose="020F0502020204030204" pitchFamily="34" charset="0"/>
                  <a:cs typeface="Calibri" panose="020F0502020204030204" pitchFamily="34" charset="0"/>
                </a:endParaRPr>
              </a:p>
            </p:txBody>
          </p:sp>
          <p:sp>
            <p:nvSpPr>
              <p:cNvPr id="20" name="文本框 19">
                <a:extLst>
                  <a:ext uri="{FF2B5EF4-FFF2-40B4-BE49-F238E27FC236}">
                    <a16:creationId xmlns:a16="http://schemas.microsoft.com/office/drawing/2014/main" id="{5680F182-AB34-A047-890E-7FE07AC18FC5}"/>
                  </a:ext>
                </a:extLst>
              </p:cNvPr>
              <p:cNvSpPr txBox="1"/>
              <p:nvPr/>
            </p:nvSpPr>
            <p:spPr>
              <a:xfrm>
                <a:off x="2389032" y="6425283"/>
                <a:ext cx="1895071" cy="338554"/>
              </a:xfrm>
              <a:prstGeom prst="rect">
                <a:avLst/>
              </a:prstGeom>
              <a:noFill/>
            </p:spPr>
            <p:txBody>
              <a:bodyPr wrap="none" rtlCol="0">
                <a:spAutoFit/>
              </a:bodyPr>
              <a:lstStyle/>
              <a:p>
                <a:pPr algn="ctr"/>
                <a:r>
                  <a:rPr kumimoji="1" lang="en-US" altLang="zh-CN" sz="1600" dirty="0">
                    <a:latin typeface="Calibri" panose="020F0502020204030204" pitchFamily="34" charset="0"/>
                    <a:cs typeface="Calibri" panose="020F0502020204030204" pitchFamily="34" charset="0"/>
                  </a:rPr>
                  <a:t>(</a:t>
                </a:r>
                <a:r>
                  <a:rPr lang="de-DE" altLang="zh-CN" sz="1600" dirty="0">
                    <a:latin typeface="Calibri" panose="020F0502020204030204" pitchFamily="34" charset="0"/>
                    <a:cs typeface="Calibri" panose="020F0502020204030204" pitchFamily="34" charset="0"/>
                  </a:rPr>
                  <a:t>Bullock et al. 2017</a:t>
                </a:r>
                <a:r>
                  <a:rPr kumimoji="1" lang="en-US" altLang="zh-CN" sz="1600" dirty="0">
                    <a:latin typeface="Calibri" panose="020F0502020204030204" pitchFamily="34" charset="0"/>
                    <a:cs typeface="Calibri" panose="020F0502020204030204" pitchFamily="34" charset="0"/>
                  </a:rPr>
                  <a:t>)</a:t>
                </a:r>
                <a:endParaRPr kumimoji="1" lang="zh-CN" altLang="en-US" sz="1600" dirty="0">
                  <a:latin typeface="Calibri" panose="020F0502020204030204" pitchFamily="34" charset="0"/>
                  <a:cs typeface="Calibri" panose="020F0502020204030204" pitchFamily="34" charset="0"/>
                </a:endParaRPr>
              </a:p>
            </p:txBody>
          </p:sp>
          <p:sp>
            <p:nvSpPr>
              <p:cNvPr id="21" name="文本框 20">
                <a:extLst>
                  <a:ext uri="{FF2B5EF4-FFF2-40B4-BE49-F238E27FC236}">
                    <a16:creationId xmlns:a16="http://schemas.microsoft.com/office/drawing/2014/main" id="{EC6E2D99-6C3C-EB44-83CD-4DEFFEE5FEA9}"/>
                  </a:ext>
                </a:extLst>
              </p:cNvPr>
              <p:cNvSpPr txBox="1"/>
              <p:nvPr/>
            </p:nvSpPr>
            <p:spPr>
              <a:xfrm>
                <a:off x="5668638" y="4702848"/>
                <a:ext cx="750526" cy="307777"/>
              </a:xfrm>
              <a:prstGeom prst="rect">
                <a:avLst/>
              </a:prstGeom>
              <a:noFill/>
            </p:spPr>
            <p:txBody>
              <a:bodyPr wrap="none" rtlCol="0">
                <a:spAutoFit/>
              </a:bodyPr>
              <a:lstStyle/>
              <a:p>
                <a:r>
                  <a:rPr kumimoji="1" lang="en-US" altLang="zh-CN" sz="1400" dirty="0">
                    <a:latin typeface="Calibri" panose="020F0502020204030204" pitchFamily="34" charset="0"/>
                    <a:cs typeface="Calibri" panose="020F0502020204030204" pitchFamily="34" charset="0"/>
                  </a:rPr>
                  <a:t>500 kpc</a:t>
                </a:r>
                <a:endParaRPr kumimoji="1" lang="zh-CN" altLang="en-US" sz="1400" dirty="0">
                  <a:latin typeface="Calibri" panose="020F0502020204030204" pitchFamily="34" charset="0"/>
                  <a:cs typeface="Calibri" panose="020F0502020204030204" pitchFamily="34" charset="0"/>
                </a:endParaRPr>
              </a:p>
            </p:txBody>
          </p:sp>
          <p:cxnSp>
            <p:nvCxnSpPr>
              <p:cNvPr id="22" name="直线箭头连接符 21">
                <a:extLst>
                  <a:ext uri="{FF2B5EF4-FFF2-40B4-BE49-F238E27FC236}">
                    <a16:creationId xmlns:a16="http://schemas.microsoft.com/office/drawing/2014/main" id="{583EAC4E-D6C7-0540-BAD0-B30BAA87AF72}"/>
                  </a:ext>
                </a:extLst>
              </p:cNvPr>
              <p:cNvCxnSpPr>
                <a:cxnSpLocks/>
              </p:cNvCxnSpPr>
              <p:nvPr/>
            </p:nvCxnSpPr>
            <p:spPr>
              <a:xfrm flipH="1" flipV="1">
                <a:off x="5865486" y="3653244"/>
                <a:ext cx="10906" cy="9993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线箭头连接符 22">
                <a:extLst>
                  <a:ext uri="{FF2B5EF4-FFF2-40B4-BE49-F238E27FC236}">
                    <a16:creationId xmlns:a16="http://schemas.microsoft.com/office/drawing/2014/main" id="{45C5ABE7-75BE-6046-B64D-35E4A1738D6B}"/>
                  </a:ext>
                </a:extLst>
              </p:cNvPr>
              <p:cNvCxnSpPr>
                <a:cxnSpLocks/>
              </p:cNvCxnSpPr>
              <p:nvPr/>
            </p:nvCxnSpPr>
            <p:spPr>
              <a:xfrm flipH="1">
                <a:off x="5876392" y="5010625"/>
                <a:ext cx="1" cy="9685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线连接符 23">
                <a:extLst>
                  <a:ext uri="{FF2B5EF4-FFF2-40B4-BE49-F238E27FC236}">
                    <a16:creationId xmlns:a16="http://schemas.microsoft.com/office/drawing/2014/main" id="{6F2E8650-CEB3-7449-B829-2BB1ED375D7D}"/>
                  </a:ext>
                </a:extLst>
              </p:cNvPr>
              <p:cNvCxnSpPr>
                <a:cxnSpLocks/>
              </p:cNvCxnSpPr>
              <p:nvPr/>
            </p:nvCxnSpPr>
            <p:spPr>
              <a:xfrm>
                <a:off x="5668638" y="3653244"/>
                <a:ext cx="393697"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线连接符 24">
                <a:extLst>
                  <a:ext uri="{FF2B5EF4-FFF2-40B4-BE49-F238E27FC236}">
                    <a16:creationId xmlns:a16="http://schemas.microsoft.com/office/drawing/2014/main" id="{0D45731A-A83A-2F45-9FA8-0FD65FE37F7B}"/>
                  </a:ext>
                </a:extLst>
              </p:cNvPr>
              <p:cNvCxnSpPr>
                <a:cxnSpLocks/>
              </p:cNvCxnSpPr>
              <p:nvPr/>
            </p:nvCxnSpPr>
            <p:spPr>
              <a:xfrm>
                <a:off x="5668638" y="5979203"/>
                <a:ext cx="427362" cy="0"/>
              </a:xfrm>
              <a:prstGeom prst="line">
                <a:avLst/>
              </a:prstGeom>
            </p:spPr>
            <p:style>
              <a:lnRef idx="1">
                <a:schemeClr val="dk1"/>
              </a:lnRef>
              <a:fillRef idx="0">
                <a:schemeClr val="dk1"/>
              </a:fillRef>
              <a:effectRef idx="0">
                <a:schemeClr val="dk1"/>
              </a:effectRef>
              <a:fontRef idx="minor">
                <a:schemeClr val="tx1"/>
              </a:fontRef>
            </p:style>
          </p:cxnSp>
        </p:grpSp>
        <p:sp>
          <p:nvSpPr>
            <p:cNvPr id="2" name="文本框 1">
              <a:extLst>
                <a:ext uri="{FF2B5EF4-FFF2-40B4-BE49-F238E27FC236}">
                  <a16:creationId xmlns:a16="http://schemas.microsoft.com/office/drawing/2014/main" id="{10706A08-EE7D-EF48-8F7B-7AC942F3C9E0}"/>
                </a:ext>
              </a:extLst>
            </p:cNvPr>
            <p:cNvSpPr txBox="1"/>
            <p:nvPr/>
          </p:nvSpPr>
          <p:spPr>
            <a:xfrm>
              <a:off x="1603122" y="4867765"/>
              <a:ext cx="1715213"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N-body simulation</a:t>
              </a:r>
            </a:p>
          </p:txBody>
        </p:sp>
        <p:sp>
          <p:nvSpPr>
            <p:cNvPr id="3" name="文本框 2">
              <a:extLst>
                <a:ext uri="{FF2B5EF4-FFF2-40B4-BE49-F238E27FC236}">
                  <a16:creationId xmlns:a16="http://schemas.microsoft.com/office/drawing/2014/main" id="{977C5B55-1484-EE46-84D6-7A077CEBA041}"/>
                </a:ext>
              </a:extLst>
            </p:cNvPr>
            <p:cNvSpPr txBox="1"/>
            <p:nvPr/>
          </p:nvSpPr>
          <p:spPr>
            <a:xfrm>
              <a:off x="3669616" y="4860090"/>
              <a:ext cx="2354875"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observed satellite galaxies</a:t>
              </a:r>
            </a:p>
          </p:txBody>
        </p:sp>
      </p:grpSp>
      <p:sp>
        <p:nvSpPr>
          <p:cNvPr id="6" name="灯片编号占位符 5">
            <a:extLst>
              <a:ext uri="{FF2B5EF4-FFF2-40B4-BE49-F238E27FC236}">
                <a16:creationId xmlns:a16="http://schemas.microsoft.com/office/drawing/2014/main" id="{6714448A-DAA6-9140-8CFF-F708ED1A6CD1}"/>
              </a:ext>
            </a:extLst>
          </p:cNvPr>
          <p:cNvSpPr>
            <a:spLocks noGrp="1"/>
          </p:cNvSpPr>
          <p:nvPr>
            <p:ph type="sldNum" sz="quarter" idx="12"/>
          </p:nvPr>
        </p:nvSpPr>
        <p:spPr/>
        <p:txBody>
          <a:bodyPr/>
          <a:lstStyle/>
          <a:p>
            <a:fld id="{5B07A7B4-EF7B-3C4E-A4BB-97398DD181CF}" type="slidenum">
              <a:rPr kumimoji="1" lang="zh-CN" altLang="en-US" smtClean="0">
                <a:latin typeface="Calibri" panose="020F0502020204030204" pitchFamily="34" charset="0"/>
                <a:cs typeface="Calibri" panose="020F0502020204030204" pitchFamily="34" charset="0"/>
              </a:rPr>
              <a:t>2</a:t>
            </a:fld>
            <a:endParaRPr kumimoji="1" lang="zh-CN" altLang="en-US">
              <a:latin typeface="Calibri" panose="020F0502020204030204" pitchFamily="34" charset="0"/>
              <a:cs typeface="Calibri" panose="020F0502020204030204" pitchFamily="34" charset="0"/>
            </a:endParaRPr>
          </a:p>
        </p:txBody>
      </p:sp>
      <p:sp>
        <p:nvSpPr>
          <p:cNvPr id="34" name="文本框 33">
            <a:extLst>
              <a:ext uri="{FF2B5EF4-FFF2-40B4-BE49-F238E27FC236}">
                <a16:creationId xmlns:a16="http://schemas.microsoft.com/office/drawing/2014/main" id="{CE3DDDE1-1B71-6949-B998-C827ED0BBD02}"/>
              </a:ext>
            </a:extLst>
          </p:cNvPr>
          <p:cNvSpPr txBox="1"/>
          <p:nvPr/>
        </p:nvSpPr>
        <p:spPr>
          <a:xfrm>
            <a:off x="288587" y="250917"/>
            <a:ext cx="7175682" cy="584775"/>
          </a:xfrm>
          <a:prstGeom prst="rect">
            <a:avLst/>
          </a:prstGeom>
          <a:noFill/>
        </p:spPr>
        <p:txBody>
          <a:bodyPr wrap="none" rtlCol="0">
            <a:spAutoFit/>
          </a:bodyPr>
          <a:lstStyle/>
          <a:p>
            <a:r>
              <a:rPr lang="en-US" altLang="zh-CN" sz="3200" b="1" dirty="0">
                <a:latin typeface="Calibri" panose="020F0502020204030204" pitchFamily="34" charset="0"/>
                <a:cs typeface="Calibri" panose="020F0502020204030204" pitchFamily="34" charset="0"/>
              </a:rPr>
              <a:t>Small-scale challenges to the CDM model</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156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E9A530C1-F48B-9A40-828A-644AA749A6C4}"/>
              </a:ext>
            </a:extLst>
          </p:cNvPr>
          <p:cNvSpPr/>
          <p:nvPr/>
        </p:nvSpPr>
        <p:spPr>
          <a:xfrm>
            <a:off x="0" y="6811843"/>
            <a:ext cx="12192000" cy="104775"/>
          </a:xfrm>
          <a:prstGeom prst="rect">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pic>
        <p:nvPicPr>
          <p:cNvPr id="2" name="图片 1">
            <a:extLst>
              <a:ext uri="{FF2B5EF4-FFF2-40B4-BE49-F238E27FC236}">
                <a16:creationId xmlns:a16="http://schemas.microsoft.com/office/drawing/2014/main" id="{AEE0F9E8-F417-E540-B5F8-23F394C477E2}"/>
              </a:ext>
            </a:extLst>
          </p:cNvPr>
          <p:cNvPicPr>
            <a:picLocks noChangeAspect="1"/>
          </p:cNvPicPr>
          <p:nvPr/>
        </p:nvPicPr>
        <p:blipFill>
          <a:blip r:embed="rId3"/>
          <a:stretch>
            <a:fillRect/>
          </a:stretch>
        </p:blipFill>
        <p:spPr>
          <a:xfrm>
            <a:off x="607155" y="1718238"/>
            <a:ext cx="3318408" cy="3287017"/>
          </a:xfrm>
          <a:prstGeom prst="rect">
            <a:avLst/>
          </a:prstGeom>
        </p:spPr>
      </p:pic>
      <p:sp>
        <p:nvSpPr>
          <p:cNvPr id="3" name="文本框 2">
            <a:extLst>
              <a:ext uri="{FF2B5EF4-FFF2-40B4-BE49-F238E27FC236}">
                <a16:creationId xmlns:a16="http://schemas.microsoft.com/office/drawing/2014/main" id="{B40A538C-B7FF-2E4F-987E-937A15C98C32}"/>
              </a:ext>
            </a:extLst>
          </p:cNvPr>
          <p:cNvSpPr txBox="1"/>
          <p:nvPr/>
        </p:nvSpPr>
        <p:spPr>
          <a:xfrm>
            <a:off x="1365305" y="1299926"/>
            <a:ext cx="1949701"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Warm Dark Matter</a:t>
            </a:r>
          </a:p>
        </p:txBody>
      </p:sp>
      <p:sp>
        <p:nvSpPr>
          <p:cNvPr id="4" name="文本框 3">
            <a:extLst>
              <a:ext uri="{FF2B5EF4-FFF2-40B4-BE49-F238E27FC236}">
                <a16:creationId xmlns:a16="http://schemas.microsoft.com/office/drawing/2014/main" id="{041BDA24-CEFB-C942-B165-BD88098763A9}"/>
              </a:ext>
            </a:extLst>
          </p:cNvPr>
          <p:cNvSpPr txBox="1"/>
          <p:nvPr/>
        </p:nvSpPr>
        <p:spPr>
          <a:xfrm>
            <a:off x="1499228" y="5139762"/>
            <a:ext cx="1688283" cy="338554"/>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(Bose et al. 2016)</a:t>
            </a:r>
          </a:p>
        </p:txBody>
      </p:sp>
      <p:pic>
        <p:nvPicPr>
          <p:cNvPr id="5" name="图片 4">
            <a:extLst>
              <a:ext uri="{FF2B5EF4-FFF2-40B4-BE49-F238E27FC236}">
                <a16:creationId xmlns:a16="http://schemas.microsoft.com/office/drawing/2014/main" id="{524A35FC-AB90-9849-9E3F-98CF73487198}"/>
              </a:ext>
            </a:extLst>
          </p:cNvPr>
          <p:cNvPicPr>
            <a:picLocks noChangeAspect="1"/>
          </p:cNvPicPr>
          <p:nvPr/>
        </p:nvPicPr>
        <p:blipFill>
          <a:blip r:embed="rId4"/>
          <a:stretch>
            <a:fillRect/>
          </a:stretch>
        </p:blipFill>
        <p:spPr>
          <a:xfrm>
            <a:off x="4096639" y="1673487"/>
            <a:ext cx="3453676" cy="3374098"/>
          </a:xfrm>
          <a:prstGeom prst="rect">
            <a:avLst/>
          </a:prstGeom>
        </p:spPr>
      </p:pic>
      <p:sp>
        <p:nvSpPr>
          <p:cNvPr id="6" name="文本框 5">
            <a:extLst>
              <a:ext uri="{FF2B5EF4-FFF2-40B4-BE49-F238E27FC236}">
                <a16:creationId xmlns:a16="http://schemas.microsoft.com/office/drawing/2014/main" id="{D7539ABD-DA4B-9F42-BDE9-A69FC97A791B}"/>
              </a:ext>
            </a:extLst>
          </p:cNvPr>
          <p:cNvSpPr txBox="1"/>
          <p:nvPr/>
        </p:nvSpPr>
        <p:spPr>
          <a:xfrm>
            <a:off x="5031046" y="1293937"/>
            <a:ext cx="1889940"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Fuzzy Dark Matter</a:t>
            </a:r>
          </a:p>
        </p:txBody>
      </p:sp>
      <p:sp>
        <p:nvSpPr>
          <p:cNvPr id="33" name="文本框 32">
            <a:extLst>
              <a:ext uri="{FF2B5EF4-FFF2-40B4-BE49-F238E27FC236}">
                <a16:creationId xmlns:a16="http://schemas.microsoft.com/office/drawing/2014/main" id="{0A61A5D7-42D9-194A-AFD4-43525DB71754}"/>
              </a:ext>
            </a:extLst>
          </p:cNvPr>
          <p:cNvSpPr txBox="1"/>
          <p:nvPr/>
        </p:nvSpPr>
        <p:spPr>
          <a:xfrm>
            <a:off x="8398487" y="1304155"/>
            <a:ext cx="2793329"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Self-interacting Dark Matter</a:t>
            </a:r>
          </a:p>
        </p:txBody>
      </p:sp>
      <p:sp>
        <p:nvSpPr>
          <p:cNvPr id="34" name="文本框 33">
            <a:extLst>
              <a:ext uri="{FF2B5EF4-FFF2-40B4-BE49-F238E27FC236}">
                <a16:creationId xmlns:a16="http://schemas.microsoft.com/office/drawing/2014/main" id="{C81270E3-8799-874B-90EE-250DC786E7C9}"/>
              </a:ext>
            </a:extLst>
          </p:cNvPr>
          <p:cNvSpPr txBox="1"/>
          <p:nvPr/>
        </p:nvSpPr>
        <p:spPr>
          <a:xfrm>
            <a:off x="5100026" y="5134627"/>
            <a:ext cx="1903085"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a:t>
            </a:r>
            <a:r>
              <a:rPr lang="es-ES" altLang="zh-CN" sz="1600" dirty="0" err="1">
                <a:effectLst/>
                <a:latin typeface="Calibri" panose="020F0502020204030204" pitchFamily="34" charset="0"/>
                <a:cs typeface="Calibri" panose="020F0502020204030204" pitchFamily="34" charset="0"/>
              </a:rPr>
              <a:t>Murgia</a:t>
            </a:r>
            <a:r>
              <a:rPr lang="en-US" altLang="zh-CN" sz="1600" dirty="0">
                <a:effectLst/>
                <a:latin typeface="Calibri" panose="020F0502020204030204" pitchFamily="34" charset="0"/>
                <a:cs typeface="Calibri" panose="020F0502020204030204" pitchFamily="34" charset="0"/>
              </a:rPr>
              <a:t> et al. 2017)</a:t>
            </a:r>
            <a:endParaRPr lang="es-ES" altLang="zh-CN" dirty="0">
              <a:effectLst/>
              <a:latin typeface="Calibri" panose="020F0502020204030204" pitchFamily="34" charset="0"/>
              <a:cs typeface="Calibri" panose="020F0502020204030204" pitchFamily="34" charset="0"/>
            </a:endParaRPr>
          </a:p>
        </p:txBody>
      </p:sp>
      <p:sp>
        <p:nvSpPr>
          <p:cNvPr id="36" name="文本框 35">
            <a:extLst>
              <a:ext uri="{FF2B5EF4-FFF2-40B4-BE49-F238E27FC236}">
                <a16:creationId xmlns:a16="http://schemas.microsoft.com/office/drawing/2014/main" id="{BFA77983-3997-1240-9BB6-180E6985AACD}"/>
              </a:ext>
            </a:extLst>
          </p:cNvPr>
          <p:cNvSpPr txBox="1"/>
          <p:nvPr/>
        </p:nvSpPr>
        <p:spPr>
          <a:xfrm>
            <a:off x="8749000" y="5134627"/>
            <a:ext cx="2480841" cy="338554"/>
          </a:xfrm>
          <a:prstGeom prst="rect">
            <a:avLst/>
          </a:prstGeom>
          <a:noFill/>
        </p:spPr>
        <p:txBody>
          <a:bodyPr wrap="square">
            <a:spAutoFit/>
          </a:bodyPr>
          <a:lstStyle/>
          <a:p>
            <a:pPr algn="ctr"/>
            <a:r>
              <a:rPr lang="en-US" sz="1600" dirty="0">
                <a:latin typeface="Calibri" panose="020F0502020204030204" pitchFamily="34" charset="0"/>
                <a:cs typeface="Calibri" panose="020F0502020204030204" pitchFamily="34" charset="0"/>
              </a:rPr>
              <a:t>(Hou et al. 2018)</a:t>
            </a:r>
          </a:p>
        </p:txBody>
      </p:sp>
      <p:sp>
        <p:nvSpPr>
          <p:cNvPr id="9" name="灯片编号占位符 8">
            <a:extLst>
              <a:ext uri="{FF2B5EF4-FFF2-40B4-BE49-F238E27FC236}">
                <a16:creationId xmlns:a16="http://schemas.microsoft.com/office/drawing/2014/main" id="{ACF25C48-56CA-3D4E-A99F-9CE4DC678007}"/>
              </a:ext>
            </a:extLst>
          </p:cNvPr>
          <p:cNvSpPr>
            <a:spLocks noGrp="1"/>
          </p:cNvSpPr>
          <p:nvPr>
            <p:ph type="sldNum" sz="quarter" idx="12"/>
          </p:nvPr>
        </p:nvSpPr>
        <p:spPr/>
        <p:txBody>
          <a:bodyPr/>
          <a:lstStyle/>
          <a:p>
            <a:fld id="{5B07A7B4-EF7B-3C4E-A4BB-97398DD181CF}" type="slidenum">
              <a:rPr kumimoji="1" lang="zh-CN" altLang="en-US" smtClean="0">
                <a:latin typeface="Calibri" panose="020F0502020204030204" pitchFamily="34" charset="0"/>
                <a:cs typeface="Calibri" panose="020F0502020204030204" pitchFamily="34" charset="0"/>
              </a:rPr>
              <a:t>3</a:t>
            </a:fld>
            <a:endParaRPr kumimoji="1" lang="zh-CN" altLang="en-US">
              <a:latin typeface="Calibri" panose="020F0502020204030204" pitchFamily="34" charset="0"/>
              <a:cs typeface="Calibri" panose="020F0502020204030204" pitchFamily="34" charset="0"/>
            </a:endParaRPr>
          </a:p>
        </p:txBody>
      </p:sp>
      <p:pic>
        <p:nvPicPr>
          <p:cNvPr id="8" name="图片 7">
            <a:extLst>
              <a:ext uri="{FF2B5EF4-FFF2-40B4-BE49-F238E27FC236}">
                <a16:creationId xmlns:a16="http://schemas.microsoft.com/office/drawing/2014/main" id="{ED3BB9F2-E3E0-994F-A8D8-BB4669D4D00F}"/>
              </a:ext>
            </a:extLst>
          </p:cNvPr>
          <p:cNvPicPr>
            <a:picLocks noChangeAspect="1"/>
          </p:cNvPicPr>
          <p:nvPr/>
        </p:nvPicPr>
        <p:blipFill>
          <a:blip r:embed="rId5"/>
          <a:stretch>
            <a:fillRect/>
          </a:stretch>
        </p:blipFill>
        <p:spPr>
          <a:xfrm>
            <a:off x="7721391" y="1874837"/>
            <a:ext cx="3863454" cy="2862730"/>
          </a:xfrm>
          <a:prstGeom prst="rect">
            <a:avLst/>
          </a:prstGeom>
        </p:spPr>
      </p:pic>
      <p:sp>
        <p:nvSpPr>
          <p:cNvPr id="20" name="文本框 19">
            <a:extLst>
              <a:ext uri="{FF2B5EF4-FFF2-40B4-BE49-F238E27FC236}">
                <a16:creationId xmlns:a16="http://schemas.microsoft.com/office/drawing/2014/main" id="{0B2B1608-742A-1C42-85F4-7012E624756E}"/>
              </a:ext>
            </a:extLst>
          </p:cNvPr>
          <p:cNvSpPr txBox="1"/>
          <p:nvPr/>
        </p:nvSpPr>
        <p:spPr>
          <a:xfrm>
            <a:off x="288587" y="250917"/>
            <a:ext cx="7432804" cy="584775"/>
          </a:xfrm>
          <a:prstGeom prst="rect">
            <a:avLst/>
          </a:prstGeom>
          <a:noFill/>
        </p:spPr>
        <p:txBody>
          <a:bodyPr wrap="none" rtlCol="0">
            <a:spAutoFit/>
          </a:bodyPr>
          <a:lstStyle/>
          <a:p>
            <a:r>
              <a:rPr lang="en-US" altLang="zh-CN" sz="3200" b="1" dirty="0">
                <a:latin typeface="Calibri" panose="020F0502020204030204" pitchFamily="34" charset="0"/>
                <a:cs typeface="Calibri" panose="020F0502020204030204" pitchFamily="34" charset="0"/>
              </a:rPr>
              <a:t>Other DM models: small-scale suppression</a:t>
            </a:r>
            <a:endParaRPr lang="en-US" sz="3200" b="1"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88C1DA82-6623-B24F-A7BD-63B329F030BC}"/>
              </a:ext>
            </a:extLst>
          </p:cNvPr>
          <p:cNvSpPr txBox="1"/>
          <p:nvPr/>
        </p:nvSpPr>
        <p:spPr>
          <a:xfrm>
            <a:off x="2682822" y="5708494"/>
            <a:ext cx="6826356" cy="400110"/>
          </a:xfrm>
          <a:prstGeom prst="rect">
            <a:avLst/>
          </a:prstGeom>
          <a:noFill/>
        </p:spPr>
        <p:txBody>
          <a:bodyPr wrap="none" rtlCol="0">
            <a:spAutoFit/>
          </a:bodyPr>
          <a:lstStyle/>
          <a:p>
            <a:pPr algn="ctr"/>
            <a:r>
              <a:rPr lang="en-US" sz="2000" dirty="0">
                <a:latin typeface="Calibri" panose="020F0502020204030204" pitchFamily="34" charset="0"/>
                <a:cs typeface="Calibri" panose="020F0502020204030204" pitchFamily="34" charset="0"/>
              </a:rPr>
              <a:t>Lyman alpha forest, satellite galaxy population, stellar streams…</a:t>
            </a:r>
          </a:p>
        </p:txBody>
      </p:sp>
    </p:spTree>
    <p:extLst>
      <p:ext uri="{BB962C8B-B14F-4D97-AF65-F5344CB8AC3E}">
        <p14:creationId xmlns:p14="http://schemas.microsoft.com/office/powerpoint/2010/main" val="112219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BDDE9195-71DF-F54D-AD04-FCF36DF8EF8B}"/>
              </a:ext>
            </a:extLst>
          </p:cNvPr>
          <p:cNvSpPr txBox="1"/>
          <p:nvPr/>
        </p:nvSpPr>
        <p:spPr>
          <a:xfrm>
            <a:off x="7089435" y="5051946"/>
            <a:ext cx="2515662" cy="523220"/>
          </a:xfrm>
          <a:prstGeom prst="rect">
            <a:avLst/>
          </a:prstGeom>
          <a:noFill/>
        </p:spPr>
        <p:txBody>
          <a:bodyPr wrap="square">
            <a:spAutoFit/>
          </a:bodyPr>
          <a:lstStyle/>
          <a:p>
            <a:pPr algn="ctr"/>
            <a:r>
              <a:rPr lang="en-US" altLang="zh-CN" sz="2800" b="1" i="1" noProof="1">
                <a:solidFill>
                  <a:srgbClr val="C00000"/>
                </a:solidFill>
                <a:latin typeface="Calibri" panose="020F0502020204030204" pitchFamily="34" charset="0"/>
                <a:cs typeface="Calibri" panose="020F0502020204030204" pitchFamily="34" charset="0"/>
              </a:rPr>
              <a:t>k</a:t>
            </a:r>
            <a:r>
              <a:rPr lang="en-US" altLang="zh-CN" sz="2800" b="1" noProof="1">
                <a:solidFill>
                  <a:srgbClr val="C00000"/>
                </a:solidFill>
                <a:latin typeface="Calibri" panose="020F0502020204030204" pitchFamily="34" charset="0"/>
                <a:cs typeface="Calibri" panose="020F0502020204030204" pitchFamily="34" charset="0"/>
              </a:rPr>
              <a:t> ≲ 0.4 Mpc</a:t>
            </a:r>
            <a:r>
              <a:rPr lang="en-US" altLang="zh-CN" sz="2800" b="1" baseline="30000" noProof="1">
                <a:solidFill>
                  <a:srgbClr val="C00000"/>
                </a:solidFill>
                <a:latin typeface="Calibri" panose="020F0502020204030204" pitchFamily="34" charset="0"/>
                <a:cs typeface="Calibri" panose="020F0502020204030204" pitchFamily="34" charset="0"/>
              </a:rPr>
              <a:t>−1</a:t>
            </a:r>
            <a:endParaRPr lang="en-US" sz="2800" b="1" dirty="0">
              <a:solidFill>
                <a:srgbClr val="C00000"/>
              </a:solidFill>
              <a:latin typeface="Calibri" panose="020F0502020204030204" pitchFamily="34" charset="0"/>
              <a:cs typeface="Calibri" panose="020F0502020204030204" pitchFamily="34" charset="0"/>
            </a:endParaRPr>
          </a:p>
        </p:txBody>
      </p:sp>
      <p:grpSp>
        <p:nvGrpSpPr>
          <p:cNvPr id="3" name="组合 2">
            <a:extLst>
              <a:ext uri="{FF2B5EF4-FFF2-40B4-BE49-F238E27FC236}">
                <a16:creationId xmlns:a16="http://schemas.microsoft.com/office/drawing/2014/main" id="{018B861D-4D0E-F549-989F-7C77E255570A}"/>
              </a:ext>
            </a:extLst>
          </p:cNvPr>
          <p:cNvGrpSpPr/>
          <p:nvPr/>
        </p:nvGrpSpPr>
        <p:grpSpPr>
          <a:xfrm>
            <a:off x="400739" y="1408413"/>
            <a:ext cx="4584916" cy="3668400"/>
            <a:chOff x="115988" y="1578914"/>
            <a:chExt cx="4584916" cy="3662222"/>
          </a:xfrm>
        </p:grpSpPr>
        <p:pic>
          <p:nvPicPr>
            <p:cNvPr id="32" name="图片 31">
              <a:extLst>
                <a:ext uri="{FF2B5EF4-FFF2-40B4-BE49-F238E27FC236}">
                  <a16:creationId xmlns:a16="http://schemas.microsoft.com/office/drawing/2014/main" id="{3BCCD63C-553F-EA4F-A6F7-4A500EDCAAD7}"/>
                </a:ext>
              </a:extLst>
            </p:cNvPr>
            <p:cNvPicPr>
              <a:picLocks noChangeAspect="1"/>
            </p:cNvPicPr>
            <p:nvPr/>
          </p:nvPicPr>
          <p:blipFill>
            <a:blip r:embed="rId3"/>
            <a:stretch>
              <a:fillRect/>
            </a:stretch>
          </p:blipFill>
          <p:spPr>
            <a:xfrm>
              <a:off x="115988" y="1616864"/>
              <a:ext cx="4584916" cy="3268672"/>
            </a:xfrm>
            <a:prstGeom prst="rect">
              <a:avLst/>
            </a:prstGeom>
          </p:spPr>
        </p:pic>
        <p:sp>
          <p:nvSpPr>
            <p:cNvPr id="8" name="文本框 7">
              <a:extLst>
                <a:ext uri="{FF2B5EF4-FFF2-40B4-BE49-F238E27FC236}">
                  <a16:creationId xmlns:a16="http://schemas.microsoft.com/office/drawing/2014/main" id="{562C787F-E4DB-F94A-AD07-1EEF1081CC6E}"/>
                </a:ext>
              </a:extLst>
            </p:cNvPr>
            <p:cNvSpPr txBox="1"/>
            <p:nvPr/>
          </p:nvSpPr>
          <p:spPr>
            <a:xfrm>
              <a:off x="1188093" y="4871804"/>
              <a:ext cx="2512226"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matter power spectrum</a:t>
              </a:r>
            </a:p>
          </p:txBody>
        </p:sp>
        <p:sp>
          <p:nvSpPr>
            <p:cNvPr id="9" name="文本框 8">
              <a:extLst>
                <a:ext uri="{FF2B5EF4-FFF2-40B4-BE49-F238E27FC236}">
                  <a16:creationId xmlns:a16="http://schemas.microsoft.com/office/drawing/2014/main" id="{ADD86234-2B3D-4A46-895E-B1B55135DF90}"/>
                </a:ext>
              </a:extLst>
            </p:cNvPr>
            <p:cNvSpPr txBox="1"/>
            <p:nvPr/>
          </p:nvSpPr>
          <p:spPr>
            <a:xfrm>
              <a:off x="584666" y="1578914"/>
              <a:ext cx="3748847"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WDM: suppress small-scale structures</a:t>
              </a:r>
            </a:p>
          </p:txBody>
        </p:sp>
        <p:sp>
          <p:nvSpPr>
            <p:cNvPr id="10" name="文本框 9">
              <a:extLst>
                <a:ext uri="{FF2B5EF4-FFF2-40B4-BE49-F238E27FC236}">
                  <a16:creationId xmlns:a16="http://schemas.microsoft.com/office/drawing/2014/main" id="{7B231820-4C88-8B41-BDC2-49090848DC0D}"/>
                </a:ext>
              </a:extLst>
            </p:cNvPr>
            <p:cNvSpPr txBox="1"/>
            <p:nvPr/>
          </p:nvSpPr>
          <p:spPr>
            <a:xfrm>
              <a:off x="1543545" y="2930472"/>
              <a:ext cx="1221809" cy="369332"/>
            </a:xfrm>
            <a:prstGeom prst="rect">
              <a:avLst/>
            </a:prstGeom>
            <a:noFill/>
          </p:spPr>
          <p:txBody>
            <a:bodyPr wrap="none" rtlCol="0">
              <a:spAutoFit/>
            </a:bodyPr>
            <a:lstStyle/>
            <a:p>
              <a:r>
                <a:rPr lang="en-US" i="1" dirty="0">
                  <a:latin typeface="Calibri" panose="020F0502020204030204" pitchFamily="34" charset="0"/>
                  <a:cs typeface="Calibri" panose="020F0502020204030204" pitchFamily="34" charset="0"/>
                </a:rPr>
                <a:t>k </a:t>
              </a:r>
              <a:r>
                <a:rPr lang="en-US" dirty="0">
                  <a:latin typeface="Calibri" panose="020F0502020204030204" pitchFamily="34" charset="0"/>
                  <a:cs typeface="Calibri" panose="020F0502020204030204" pitchFamily="34" charset="0"/>
                </a:rPr>
                <a:t>&gt; 1 Mpc</a:t>
              </a:r>
              <a:r>
                <a:rPr lang="en-US" baseline="30000" dirty="0">
                  <a:latin typeface="Calibri" panose="020F0502020204030204" pitchFamily="34" charset="0"/>
                  <a:cs typeface="Calibri" panose="020F0502020204030204" pitchFamily="34" charset="0"/>
                </a:rPr>
                <a:t>-1</a:t>
              </a:r>
            </a:p>
          </p:txBody>
        </p:sp>
        <p:cxnSp>
          <p:nvCxnSpPr>
            <p:cNvPr id="24" name="直线箭头连接符 23">
              <a:extLst>
                <a:ext uri="{FF2B5EF4-FFF2-40B4-BE49-F238E27FC236}">
                  <a16:creationId xmlns:a16="http://schemas.microsoft.com/office/drawing/2014/main" id="{AD68FEA8-D704-2D45-9D44-72C45C2DA5F4}"/>
                </a:ext>
              </a:extLst>
            </p:cNvPr>
            <p:cNvCxnSpPr>
              <a:cxnSpLocks/>
            </p:cNvCxnSpPr>
            <p:nvPr/>
          </p:nvCxnSpPr>
          <p:spPr>
            <a:xfrm>
              <a:off x="1558158" y="2912012"/>
              <a:ext cx="1086568"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文本框 19">
            <a:extLst>
              <a:ext uri="{FF2B5EF4-FFF2-40B4-BE49-F238E27FC236}">
                <a16:creationId xmlns:a16="http://schemas.microsoft.com/office/drawing/2014/main" id="{3769CF17-0156-2245-BF77-8DF1511BBB1A}"/>
              </a:ext>
            </a:extLst>
          </p:cNvPr>
          <p:cNvSpPr txBox="1"/>
          <p:nvPr/>
        </p:nvSpPr>
        <p:spPr>
          <a:xfrm>
            <a:off x="288587" y="250917"/>
            <a:ext cx="7577267" cy="584775"/>
          </a:xfrm>
          <a:prstGeom prst="rect">
            <a:avLst/>
          </a:prstGeom>
          <a:noFill/>
        </p:spPr>
        <p:txBody>
          <a:bodyPr wrap="none" rtlCol="0">
            <a:spAutoFit/>
          </a:bodyPr>
          <a:lstStyle/>
          <a:p>
            <a:r>
              <a:rPr lang="en-US" altLang="zh-CN" sz="3200" b="1" dirty="0">
                <a:latin typeface="Calibri" panose="020F0502020204030204" pitchFamily="34" charset="0"/>
                <a:cs typeface="Calibri" panose="020F0502020204030204" pitchFamily="34" charset="0"/>
              </a:rPr>
              <a:t>Constrain WDM by large-scale observations</a:t>
            </a:r>
            <a:endParaRPr lang="en-US" sz="3200" b="1" dirty="0">
              <a:latin typeface="Calibri" panose="020F0502020204030204" pitchFamily="34" charset="0"/>
              <a:cs typeface="Calibri" panose="020F0502020204030204" pitchFamily="34" charset="0"/>
            </a:endParaRPr>
          </a:p>
        </p:txBody>
      </p:sp>
      <p:grpSp>
        <p:nvGrpSpPr>
          <p:cNvPr id="6" name="组合 5">
            <a:extLst>
              <a:ext uri="{FF2B5EF4-FFF2-40B4-BE49-F238E27FC236}">
                <a16:creationId xmlns:a16="http://schemas.microsoft.com/office/drawing/2014/main" id="{4C5A7665-B55D-E94D-88CE-794BFE269998}"/>
              </a:ext>
            </a:extLst>
          </p:cNvPr>
          <p:cNvGrpSpPr/>
          <p:nvPr/>
        </p:nvGrpSpPr>
        <p:grpSpPr>
          <a:xfrm>
            <a:off x="4806921" y="1162346"/>
            <a:ext cx="6397569" cy="3843327"/>
            <a:chOff x="4806921" y="1162346"/>
            <a:chExt cx="6397569" cy="3843327"/>
          </a:xfrm>
        </p:grpSpPr>
        <p:grpSp>
          <p:nvGrpSpPr>
            <p:cNvPr id="18" name="组合 17">
              <a:extLst>
                <a:ext uri="{FF2B5EF4-FFF2-40B4-BE49-F238E27FC236}">
                  <a16:creationId xmlns:a16="http://schemas.microsoft.com/office/drawing/2014/main" id="{707E0EFB-E545-A547-971B-40A9EA870D5A}"/>
                </a:ext>
              </a:extLst>
            </p:cNvPr>
            <p:cNvGrpSpPr/>
            <p:nvPr/>
          </p:nvGrpSpPr>
          <p:grpSpPr>
            <a:xfrm>
              <a:off x="4806921" y="1162346"/>
              <a:ext cx="6397569" cy="3823200"/>
              <a:chOff x="4708818" y="573558"/>
              <a:chExt cx="6397569" cy="3818113"/>
            </a:xfrm>
          </p:grpSpPr>
          <p:pic>
            <p:nvPicPr>
              <p:cNvPr id="13" name="图片 12">
                <a:extLst>
                  <a:ext uri="{FF2B5EF4-FFF2-40B4-BE49-F238E27FC236}">
                    <a16:creationId xmlns:a16="http://schemas.microsoft.com/office/drawing/2014/main" id="{D7818AA6-66AA-AE49-B6AD-27E3EFBD71DB}"/>
                  </a:ext>
                </a:extLst>
              </p:cNvPr>
              <p:cNvPicPr>
                <a:picLocks noChangeAspect="1"/>
              </p:cNvPicPr>
              <p:nvPr/>
            </p:nvPicPr>
            <p:blipFill rotWithShape="1">
              <a:blip r:embed="rId4"/>
              <a:srcRect l="528" r="50000" b="52572"/>
              <a:stretch/>
            </p:blipFill>
            <p:spPr>
              <a:xfrm>
                <a:off x="4708818" y="942890"/>
                <a:ext cx="3198786" cy="3066677"/>
              </a:xfrm>
              <a:prstGeom prst="rect">
                <a:avLst/>
              </a:prstGeom>
            </p:spPr>
          </p:pic>
          <p:sp>
            <p:nvSpPr>
              <p:cNvPr id="14" name="文本框 13">
                <a:extLst>
                  <a:ext uri="{FF2B5EF4-FFF2-40B4-BE49-F238E27FC236}">
                    <a16:creationId xmlns:a16="http://schemas.microsoft.com/office/drawing/2014/main" id="{89F7549F-EB88-6C4C-B1BF-06AE0CEDD915}"/>
                  </a:ext>
                </a:extLst>
              </p:cNvPr>
              <p:cNvSpPr txBox="1"/>
              <p:nvPr/>
            </p:nvSpPr>
            <p:spPr>
              <a:xfrm>
                <a:off x="5089461" y="584598"/>
                <a:ext cx="2914225" cy="369332"/>
              </a:xfrm>
              <a:prstGeom prst="rect">
                <a:avLst/>
              </a:prstGeom>
              <a:noFill/>
            </p:spPr>
            <p:txBody>
              <a:bodyPr wrap="square">
                <a:spAutoFit/>
              </a:bodyPr>
              <a:lstStyle/>
              <a:p>
                <a:pPr algn="ctr"/>
                <a:r>
                  <a:rPr lang="de-DE" altLang="zh-CN" noProof="1">
                    <a:latin typeface="Calibri" panose="020F0502020204030204" pitchFamily="34" charset="0"/>
                    <a:cs typeface="Calibri" panose="020F0502020204030204" pitchFamily="34" charset="0"/>
                  </a:rPr>
                  <a:t>Ly</a:t>
                </a:r>
                <a:r>
                  <a:rPr lang="el-GR" altLang="zh-CN" noProof="1">
                    <a:latin typeface="Calibri" panose="020F0502020204030204" pitchFamily="34" charset="0"/>
                    <a:cs typeface="Calibri" panose="020F0502020204030204" pitchFamily="34" charset="0"/>
                  </a:rPr>
                  <a:t>α </a:t>
                </a:r>
                <a:r>
                  <a:rPr lang="de-DE" altLang="zh-CN" noProof="1">
                    <a:latin typeface="Calibri" panose="020F0502020204030204" pitchFamily="34" charset="0"/>
                    <a:cs typeface="Calibri" panose="020F0502020204030204" pitchFamily="34" charset="0"/>
                  </a:rPr>
                  <a:t>forest power spectrum</a:t>
                </a:r>
                <a:endParaRPr lang="en-US" noProof="1">
                  <a:latin typeface="Calibri" panose="020F0502020204030204" pitchFamily="34" charset="0"/>
                  <a:cs typeface="Calibri" panose="020F0502020204030204" pitchFamily="34" charset="0"/>
                </a:endParaRPr>
              </a:p>
            </p:txBody>
          </p:sp>
          <p:sp>
            <p:nvSpPr>
              <p:cNvPr id="15" name="文本框 14">
                <a:extLst>
                  <a:ext uri="{FF2B5EF4-FFF2-40B4-BE49-F238E27FC236}">
                    <a16:creationId xmlns:a16="http://schemas.microsoft.com/office/drawing/2014/main" id="{7504C565-C472-7148-96F0-FA8CF3B9CE75}"/>
                  </a:ext>
                </a:extLst>
              </p:cNvPr>
              <p:cNvSpPr txBox="1"/>
              <p:nvPr/>
            </p:nvSpPr>
            <p:spPr>
              <a:xfrm>
                <a:off x="8376282" y="573558"/>
                <a:ext cx="2698573" cy="369332"/>
              </a:xfrm>
              <a:prstGeom prst="rect">
                <a:avLst/>
              </a:prstGeom>
              <a:noFill/>
            </p:spPr>
            <p:txBody>
              <a:bodyPr wrap="square">
                <a:spAutoFit/>
              </a:bodyPr>
              <a:lstStyle/>
              <a:p>
                <a:pPr algn="ctr"/>
                <a:r>
                  <a:rPr lang="en-US" altLang="zh-CN" dirty="0">
                    <a:latin typeface="Calibri" panose="020F0502020204030204" pitchFamily="34" charset="0"/>
                    <a:cs typeface="Calibri" panose="020F0502020204030204" pitchFamily="34" charset="0"/>
                  </a:rPr>
                  <a:t> </a:t>
                </a:r>
                <a:r>
                  <a:rPr lang="en-US" altLang="zh-CN" noProof="1">
                    <a:latin typeface="Calibri" panose="020F0502020204030204" pitchFamily="34" charset="0"/>
                    <a:cs typeface="Calibri" panose="020F0502020204030204" pitchFamily="34" charset="0"/>
                  </a:rPr>
                  <a:t>21 cm IM </a:t>
                </a:r>
                <a:r>
                  <a:rPr lang="de-DE" altLang="zh-CN" noProof="1">
                    <a:latin typeface="Calibri" panose="020F0502020204030204" pitchFamily="34" charset="0"/>
                    <a:cs typeface="Calibri" panose="020F0502020204030204" pitchFamily="34" charset="0"/>
                  </a:rPr>
                  <a:t>power spectrum</a:t>
                </a:r>
                <a:endParaRPr lang="en-US" noProof="1">
                  <a:latin typeface="Calibri" panose="020F0502020204030204" pitchFamily="34" charset="0"/>
                  <a:cs typeface="Calibri" panose="020F0502020204030204" pitchFamily="34" charset="0"/>
                </a:endParaRPr>
              </a:p>
            </p:txBody>
          </p:sp>
          <p:pic>
            <p:nvPicPr>
              <p:cNvPr id="17" name="图片 16">
                <a:extLst>
                  <a:ext uri="{FF2B5EF4-FFF2-40B4-BE49-F238E27FC236}">
                    <a16:creationId xmlns:a16="http://schemas.microsoft.com/office/drawing/2014/main" id="{A8E2B7A9-5D7F-F34E-B81C-7D0BA1F61AC1}"/>
                  </a:ext>
                </a:extLst>
              </p:cNvPr>
              <p:cNvPicPr>
                <a:picLocks noChangeAspect="1"/>
              </p:cNvPicPr>
              <p:nvPr/>
            </p:nvPicPr>
            <p:blipFill rotWithShape="1">
              <a:blip r:embed="rId4"/>
              <a:srcRect l="528" t="47157" r="50000"/>
              <a:stretch/>
            </p:blipFill>
            <p:spPr>
              <a:xfrm>
                <a:off x="7907602" y="974912"/>
                <a:ext cx="3198785" cy="3416759"/>
              </a:xfrm>
              <a:prstGeom prst="rect">
                <a:avLst/>
              </a:prstGeom>
            </p:spPr>
          </p:pic>
        </p:grpSp>
        <p:pic>
          <p:nvPicPr>
            <p:cNvPr id="23" name="图片 22">
              <a:extLst>
                <a:ext uri="{FF2B5EF4-FFF2-40B4-BE49-F238E27FC236}">
                  <a16:creationId xmlns:a16="http://schemas.microsoft.com/office/drawing/2014/main" id="{C5AB4245-152B-094D-A759-063198E631C7}"/>
                </a:ext>
              </a:extLst>
            </p:cNvPr>
            <p:cNvPicPr>
              <a:picLocks noChangeAspect="1"/>
            </p:cNvPicPr>
            <p:nvPr/>
          </p:nvPicPr>
          <p:blipFill rotWithShape="1">
            <a:blip r:embed="rId4"/>
            <a:srcRect l="9782" t="92206" r="50000"/>
            <a:stretch/>
          </p:blipFill>
          <p:spPr>
            <a:xfrm>
              <a:off x="5405479" y="4500788"/>
              <a:ext cx="2601727" cy="504885"/>
            </a:xfrm>
            <a:prstGeom prst="rect">
              <a:avLst/>
            </a:prstGeom>
          </p:spPr>
        </p:pic>
      </p:grpSp>
    </p:spTree>
    <p:extLst>
      <p:ext uri="{BB962C8B-B14F-4D97-AF65-F5344CB8AC3E}">
        <p14:creationId xmlns:p14="http://schemas.microsoft.com/office/powerpoint/2010/main" val="12956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1AE9295-E8E2-E847-89ED-115DF41C5F52}"/>
              </a:ext>
            </a:extLst>
          </p:cNvPr>
          <p:cNvSpPr txBox="1"/>
          <p:nvPr/>
        </p:nvSpPr>
        <p:spPr>
          <a:xfrm>
            <a:off x="518515" y="200840"/>
            <a:ext cx="10025373" cy="461665"/>
          </a:xfrm>
          <a:prstGeom prst="rect">
            <a:avLst/>
          </a:prstGeom>
          <a:noFill/>
        </p:spPr>
        <p:txBody>
          <a:bodyPr wrap="none" rtlCol="0">
            <a:spAutoFit/>
          </a:bodyPr>
          <a:lstStyle/>
          <a:p>
            <a:r>
              <a:rPr lang="en-US" altLang="zh-CN" sz="2400" b="1" noProof="1">
                <a:latin typeface="Calibri" panose="020F0502020204030204" pitchFamily="34" charset="0"/>
                <a:cs typeface="Calibri" panose="020F0502020204030204" pitchFamily="34" charset="0"/>
              </a:rPr>
              <a:t>How does the small-scale suppression effect of WDM migrate to large scales?</a:t>
            </a:r>
          </a:p>
        </p:txBody>
      </p:sp>
      <p:grpSp>
        <p:nvGrpSpPr>
          <p:cNvPr id="24" name="组合 23">
            <a:extLst>
              <a:ext uri="{FF2B5EF4-FFF2-40B4-BE49-F238E27FC236}">
                <a16:creationId xmlns:a16="http://schemas.microsoft.com/office/drawing/2014/main" id="{F5747D0F-52EE-6E4C-ACF2-BB684960853D}"/>
              </a:ext>
            </a:extLst>
          </p:cNvPr>
          <p:cNvGrpSpPr/>
          <p:nvPr/>
        </p:nvGrpSpPr>
        <p:grpSpPr>
          <a:xfrm>
            <a:off x="1004208" y="1016038"/>
            <a:ext cx="4526141" cy="5641122"/>
            <a:chOff x="1004208" y="1016038"/>
            <a:chExt cx="4526141" cy="5641122"/>
          </a:xfrm>
        </p:grpSpPr>
        <p:grpSp>
          <p:nvGrpSpPr>
            <p:cNvPr id="5" name="组合 4">
              <a:extLst>
                <a:ext uri="{FF2B5EF4-FFF2-40B4-BE49-F238E27FC236}">
                  <a16:creationId xmlns:a16="http://schemas.microsoft.com/office/drawing/2014/main" id="{86859127-3106-3C4B-9938-7C4B9966FF37}"/>
                </a:ext>
              </a:extLst>
            </p:cNvPr>
            <p:cNvGrpSpPr/>
            <p:nvPr/>
          </p:nvGrpSpPr>
          <p:grpSpPr>
            <a:xfrm>
              <a:off x="1004208" y="1385370"/>
              <a:ext cx="4480714" cy="5271790"/>
              <a:chOff x="1802691" y="943224"/>
              <a:chExt cx="4480714" cy="5271790"/>
            </a:xfrm>
          </p:grpSpPr>
          <p:pic>
            <p:nvPicPr>
              <p:cNvPr id="6" name="图片 5">
                <a:extLst>
                  <a:ext uri="{FF2B5EF4-FFF2-40B4-BE49-F238E27FC236}">
                    <a16:creationId xmlns:a16="http://schemas.microsoft.com/office/drawing/2014/main" id="{82999D60-CEC0-DB49-BB25-1308C9CE8B7A}"/>
                  </a:ext>
                </a:extLst>
              </p:cNvPr>
              <p:cNvPicPr>
                <a:picLocks noChangeAspect="1"/>
              </p:cNvPicPr>
              <p:nvPr/>
            </p:nvPicPr>
            <p:blipFill>
              <a:blip r:embed="rId3"/>
              <a:stretch>
                <a:fillRect/>
              </a:stretch>
            </p:blipFill>
            <p:spPr>
              <a:xfrm>
                <a:off x="1802691" y="943224"/>
                <a:ext cx="4480714" cy="4933236"/>
              </a:xfrm>
              <a:prstGeom prst="rect">
                <a:avLst/>
              </a:prstGeom>
            </p:spPr>
          </p:pic>
          <p:sp>
            <p:nvSpPr>
              <p:cNvPr id="7" name="文本框 6">
                <a:extLst>
                  <a:ext uri="{FF2B5EF4-FFF2-40B4-BE49-F238E27FC236}">
                    <a16:creationId xmlns:a16="http://schemas.microsoft.com/office/drawing/2014/main" id="{93F86EA0-407A-0B42-A0F5-39A0BED4224E}"/>
                  </a:ext>
                </a:extLst>
              </p:cNvPr>
              <p:cNvSpPr txBox="1"/>
              <p:nvPr/>
            </p:nvSpPr>
            <p:spPr>
              <a:xfrm>
                <a:off x="3396188" y="5876460"/>
                <a:ext cx="1939954" cy="338554"/>
              </a:xfrm>
              <a:prstGeom prst="rect">
                <a:avLst/>
              </a:prstGeom>
              <a:noFill/>
            </p:spPr>
            <p:txBody>
              <a:bodyPr wrap="none" rtlCol="0">
                <a:spAutoFit/>
              </a:bodyPr>
              <a:lstStyle/>
              <a:p>
                <a:pPr algn="ctr"/>
                <a:r>
                  <a:rPr lang="en-US" sz="1600" dirty="0">
                    <a:latin typeface="Calibri" panose="020F0502020204030204" pitchFamily="34" charset="0"/>
                    <a:ea typeface="+mj-ea"/>
                    <a:cs typeface="Calibri" panose="020F0502020204030204" pitchFamily="34" charset="0"/>
                  </a:rPr>
                  <a:t>(</a:t>
                </a:r>
                <a:r>
                  <a:rPr lang="es-ES" altLang="zh-CN" sz="1600" dirty="0">
                    <a:effectLst/>
                    <a:latin typeface="Calibri" panose="020F0502020204030204" pitchFamily="34" charset="0"/>
                    <a:ea typeface="+mj-ea"/>
                    <a:cs typeface="Calibri" panose="020F0502020204030204" pitchFamily="34" charset="0"/>
                  </a:rPr>
                  <a:t>D</a:t>
                </a:r>
                <a:r>
                  <a:rPr lang="en-US" altLang="zh-CN" sz="1600" dirty="0">
                    <a:effectLst/>
                    <a:latin typeface="Calibri" panose="020F0502020204030204" pitchFamily="34" charset="0"/>
                    <a:ea typeface="+mj-ea"/>
                    <a:cs typeface="Calibri" panose="020F0502020204030204" pitchFamily="34" charset="0"/>
                  </a:rPr>
                  <a:t>’</a:t>
                </a:r>
                <a:r>
                  <a:rPr lang="es-ES" altLang="zh-CN" sz="1600" dirty="0" err="1">
                    <a:effectLst/>
                    <a:latin typeface="Calibri" panose="020F0502020204030204" pitchFamily="34" charset="0"/>
                    <a:ea typeface="+mj-ea"/>
                    <a:cs typeface="Calibri" panose="020F0502020204030204" pitchFamily="34" charset="0"/>
                  </a:rPr>
                  <a:t>Aloisio</a:t>
                </a:r>
                <a:r>
                  <a:rPr lang="es-ES" altLang="zh-CN" sz="1600" dirty="0">
                    <a:effectLst/>
                    <a:latin typeface="Calibri" panose="020F0502020204030204" pitchFamily="34" charset="0"/>
                    <a:ea typeface="+mj-ea"/>
                    <a:cs typeface="Calibri" panose="020F0502020204030204" pitchFamily="34" charset="0"/>
                  </a:rPr>
                  <a:t> et al.</a:t>
                </a:r>
                <a:r>
                  <a:rPr lang="en-US" altLang="zh-CN" sz="1600" dirty="0">
                    <a:effectLst/>
                    <a:latin typeface="Calibri" panose="020F0502020204030204" pitchFamily="34" charset="0"/>
                    <a:ea typeface="+mj-ea"/>
                    <a:cs typeface="Calibri" panose="020F0502020204030204" pitchFamily="34" charset="0"/>
                  </a:rPr>
                  <a:t> 2019)</a:t>
                </a:r>
                <a:endParaRPr lang="es-ES" altLang="zh-CN" sz="1600" dirty="0">
                  <a:effectLst/>
                  <a:latin typeface="Calibri" panose="020F0502020204030204" pitchFamily="34" charset="0"/>
                  <a:ea typeface="+mj-ea"/>
                  <a:cs typeface="Calibri" panose="020F0502020204030204" pitchFamily="34" charset="0"/>
                </a:endParaRPr>
              </a:p>
            </p:txBody>
          </p:sp>
        </p:grpSp>
        <p:sp>
          <p:nvSpPr>
            <p:cNvPr id="9" name="文本框 8">
              <a:extLst>
                <a:ext uri="{FF2B5EF4-FFF2-40B4-BE49-F238E27FC236}">
                  <a16:creationId xmlns:a16="http://schemas.microsoft.com/office/drawing/2014/main" id="{EFD6B79B-FF8B-B742-BD03-E757CDB925C5}"/>
                </a:ext>
              </a:extLst>
            </p:cNvPr>
            <p:cNvSpPr txBox="1"/>
            <p:nvPr/>
          </p:nvSpPr>
          <p:spPr>
            <a:xfrm>
              <a:off x="1269503" y="1016038"/>
              <a:ext cx="4260846"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Large scale: reionization is inhomogeneous.</a:t>
              </a:r>
            </a:p>
          </p:txBody>
        </p:sp>
      </p:grpSp>
      <p:grpSp>
        <p:nvGrpSpPr>
          <p:cNvPr id="25" name="组合 24">
            <a:extLst>
              <a:ext uri="{FF2B5EF4-FFF2-40B4-BE49-F238E27FC236}">
                <a16:creationId xmlns:a16="http://schemas.microsoft.com/office/drawing/2014/main" id="{D28E7A80-1A3E-D447-9A56-36C40AE94E80}"/>
              </a:ext>
            </a:extLst>
          </p:cNvPr>
          <p:cNvGrpSpPr/>
          <p:nvPr/>
        </p:nvGrpSpPr>
        <p:grpSpPr>
          <a:xfrm>
            <a:off x="4605755" y="1016038"/>
            <a:ext cx="6198066" cy="4746951"/>
            <a:chOff x="4605755" y="1016038"/>
            <a:chExt cx="6198066" cy="4746951"/>
          </a:xfrm>
        </p:grpSpPr>
        <p:pic>
          <p:nvPicPr>
            <p:cNvPr id="8" name="图片 7">
              <a:extLst>
                <a:ext uri="{FF2B5EF4-FFF2-40B4-BE49-F238E27FC236}">
                  <a16:creationId xmlns:a16="http://schemas.microsoft.com/office/drawing/2014/main" id="{88D1CC68-1EF3-674F-98CB-5795161FF378}"/>
                </a:ext>
              </a:extLst>
            </p:cNvPr>
            <p:cNvPicPr>
              <a:picLocks noChangeAspect="1"/>
            </p:cNvPicPr>
            <p:nvPr/>
          </p:nvPicPr>
          <p:blipFill>
            <a:blip r:embed="rId4"/>
            <a:stretch>
              <a:fillRect/>
            </a:stretch>
          </p:blipFill>
          <p:spPr>
            <a:xfrm>
              <a:off x="6453867" y="1940986"/>
              <a:ext cx="3831440" cy="3822003"/>
            </a:xfrm>
            <a:prstGeom prst="rect">
              <a:avLst/>
            </a:prstGeom>
          </p:spPr>
        </p:pic>
        <p:sp>
          <p:nvSpPr>
            <p:cNvPr id="10" name="文本框 9">
              <a:extLst>
                <a:ext uri="{FF2B5EF4-FFF2-40B4-BE49-F238E27FC236}">
                  <a16:creationId xmlns:a16="http://schemas.microsoft.com/office/drawing/2014/main" id="{DE84E16E-B0B4-E14E-B4D0-A645E71E8049}"/>
                </a:ext>
              </a:extLst>
            </p:cNvPr>
            <p:cNvSpPr txBox="1"/>
            <p:nvPr/>
          </p:nvSpPr>
          <p:spPr>
            <a:xfrm>
              <a:off x="5935353" y="1016038"/>
              <a:ext cx="4868468"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Small scale: post-reionization evolution is sensitive to DM models.</a:t>
              </a:r>
            </a:p>
          </p:txBody>
        </p:sp>
        <p:cxnSp>
          <p:nvCxnSpPr>
            <p:cNvPr id="12" name="直线连接符 11">
              <a:extLst>
                <a:ext uri="{FF2B5EF4-FFF2-40B4-BE49-F238E27FC236}">
                  <a16:creationId xmlns:a16="http://schemas.microsoft.com/office/drawing/2014/main" id="{B6154E1B-A521-944F-BFB9-CDD329A26FA7}"/>
                </a:ext>
              </a:extLst>
            </p:cNvPr>
            <p:cNvCxnSpPr>
              <a:cxnSpLocks/>
            </p:cNvCxnSpPr>
            <p:nvPr/>
          </p:nvCxnSpPr>
          <p:spPr>
            <a:xfrm flipV="1">
              <a:off x="4605755" y="2002517"/>
              <a:ext cx="1916208" cy="1250766"/>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20BE5486-A73A-0E4C-A1D2-53176F6F34C3}"/>
                </a:ext>
              </a:extLst>
            </p:cNvPr>
            <p:cNvCxnSpPr>
              <a:cxnSpLocks/>
            </p:cNvCxnSpPr>
            <p:nvPr/>
          </p:nvCxnSpPr>
          <p:spPr>
            <a:xfrm>
              <a:off x="4605755" y="3314280"/>
              <a:ext cx="1910098" cy="2387712"/>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1" name="文本框 20">
            <a:extLst>
              <a:ext uri="{FF2B5EF4-FFF2-40B4-BE49-F238E27FC236}">
                <a16:creationId xmlns:a16="http://schemas.microsoft.com/office/drawing/2014/main" id="{1CFAEDC3-4167-A94A-B7BF-3DBFBA1823E5}"/>
              </a:ext>
            </a:extLst>
          </p:cNvPr>
          <p:cNvSpPr txBox="1"/>
          <p:nvPr/>
        </p:nvSpPr>
        <p:spPr>
          <a:xfrm>
            <a:off x="4631421" y="599108"/>
            <a:ext cx="2328445" cy="400110"/>
          </a:xfrm>
          <a:prstGeom prst="rect">
            <a:avLst/>
          </a:prstGeom>
          <a:noFill/>
        </p:spPr>
        <p:txBody>
          <a:bodyPr wrap="square">
            <a:spAutoFit/>
          </a:bodyPr>
          <a:lstStyle/>
          <a:p>
            <a:pPr algn="ctr"/>
            <a:r>
              <a:rPr lang="de-DE" altLang="zh-CN" sz="2000" b="1" dirty="0" err="1">
                <a:solidFill>
                  <a:srgbClr val="FF0000"/>
                </a:solidFill>
                <a:latin typeface="Calibri" panose="020F0502020204030204" pitchFamily="34" charset="0"/>
                <a:cs typeface="Calibri" panose="020F0502020204030204" pitchFamily="34" charset="0"/>
              </a:rPr>
              <a:t>R</a:t>
            </a:r>
            <a:r>
              <a:rPr lang="de-DE" altLang="zh-CN" sz="2000" b="1" i="0" dirty="0" err="1">
                <a:solidFill>
                  <a:srgbClr val="FF0000"/>
                </a:solidFill>
                <a:effectLst/>
                <a:latin typeface="Calibri" panose="020F0502020204030204" pitchFamily="34" charset="0"/>
                <a:cs typeface="Calibri" panose="020F0502020204030204" pitchFamily="34" charset="0"/>
              </a:rPr>
              <a:t>eionization</a:t>
            </a:r>
            <a:r>
              <a:rPr lang="de-DE" altLang="zh-CN" sz="2000" b="1" i="0" dirty="0">
                <a:solidFill>
                  <a:srgbClr val="FF0000"/>
                </a:solidFill>
                <a:effectLst/>
                <a:latin typeface="Calibri" panose="020F0502020204030204" pitchFamily="34" charset="0"/>
                <a:cs typeface="Calibri" panose="020F0502020204030204" pitchFamily="34" charset="0"/>
              </a:rPr>
              <a:t> </a:t>
            </a:r>
            <a:r>
              <a:rPr lang="de-DE" altLang="zh-CN" sz="2000" b="1" i="0" dirty="0" err="1">
                <a:solidFill>
                  <a:srgbClr val="FF0000"/>
                </a:solidFill>
                <a:effectLst/>
                <a:latin typeface="Calibri" panose="020F0502020204030204" pitchFamily="34" charset="0"/>
                <a:cs typeface="Calibri" panose="020F0502020204030204" pitchFamily="34" charset="0"/>
              </a:rPr>
              <a:t>relics</a:t>
            </a:r>
            <a:r>
              <a:rPr lang="de-DE" altLang="zh-CN" sz="2000" b="1" i="0" dirty="0">
                <a:solidFill>
                  <a:srgbClr val="FF0000"/>
                </a:solidFill>
                <a:effectLst/>
                <a:latin typeface="Calibri" panose="020F0502020204030204" pitchFamily="34" charset="0"/>
                <a:cs typeface="Calibri" panose="020F0502020204030204" pitchFamily="34" charset="0"/>
              </a:rPr>
              <a:t>!</a:t>
            </a:r>
            <a:endParaRPr lang="en-US" sz="2000" dirty="0">
              <a:solidFill>
                <a:srgbClr val="FF0000"/>
              </a:solidFill>
            </a:endParaRPr>
          </a:p>
        </p:txBody>
      </p:sp>
    </p:spTree>
    <p:extLst>
      <p:ext uri="{BB962C8B-B14F-4D97-AF65-F5344CB8AC3E}">
        <p14:creationId xmlns:p14="http://schemas.microsoft.com/office/powerpoint/2010/main" val="253490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C54CF2C-E2F5-BF44-A73B-3FC79A311BAE}"/>
              </a:ext>
            </a:extLst>
          </p:cNvPr>
          <p:cNvSpPr txBox="1"/>
          <p:nvPr/>
        </p:nvSpPr>
        <p:spPr>
          <a:xfrm>
            <a:off x="288587" y="250917"/>
            <a:ext cx="6428170" cy="584775"/>
          </a:xfrm>
          <a:prstGeom prst="rect">
            <a:avLst/>
          </a:prstGeom>
          <a:noFill/>
        </p:spPr>
        <p:txBody>
          <a:bodyPr wrap="none" rtlCol="0">
            <a:spAutoFit/>
          </a:bodyPr>
          <a:lstStyle/>
          <a:p>
            <a:r>
              <a:rPr lang="de-DE" altLang="zh-CN" sz="3200" b="1" dirty="0" err="1">
                <a:latin typeface="Calibri" panose="020F0502020204030204" pitchFamily="34" charset="0"/>
                <a:cs typeface="Calibri" panose="020F0502020204030204" pitchFamily="34" charset="0"/>
              </a:rPr>
              <a:t>R</a:t>
            </a:r>
            <a:r>
              <a:rPr lang="de-DE" altLang="zh-CN" sz="3200" b="1" i="0" dirty="0" err="1">
                <a:effectLst/>
                <a:latin typeface="Calibri" panose="020F0502020204030204" pitchFamily="34" charset="0"/>
                <a:cs typeface="Calibri" panose="020F0502020204030204" pitchFamily="34" charset="0"/>
              </a:rPr>
              <a:t>eionization</a:t>
            </a:r>
            <a:r>
              <a:rPr lang="de-DE" altLang="zh-CN" sz="3200" b="1" i="0" dirty="0">
                <a:effectLst/>
                <a:latin typeface="Calibri" panose="020F0502020204030204" pitchFamily="34" charset="0"/>
                <a:cs typeface="Calibri" panose="020F0502020204030204" pitchFamily="34" charset="0"/>
              </a:rPr>
              <a:t> </a:t>
            </a:r>
            <a:r>
              <a:rPr lang="de-DE" altLang="zh-CN" sz="3200" b="1" i="0" dirty="0" err="1">
                <a:effectLst/>
                <a:latin typeface="Calibri" panose="020F0502020204030204" pitchFamily="34" charset="0"/>
                <a:cs typeface="Calibri" panose="020F0502020204030204" pitchFamily="34" charset="0"/>
              </a:rPr>
              <a:t>relic</a:t>
            </a:r>
            <a:r>
              <a:rPr lang="en-US" sz="3200" b="1" dirty="0">
                <a:latin typeface="Calibri" panose="020F0502020204030204" pitchFamily="34" charset="0"/>
                <a:cs typeface="Calibri" panose="020F0502020204030204" pitchFamily="34" charset="0"/>
              </a:rPr>
              <a:t>: </a:t>
            </a:r>
            <a:r>
              <a:rPr lang="en-US" altLang="zh-CN" sz="3200" b="1" dirty="0">
                <a:latin typeface="Calibri" panose="020F0502020204030204" pitchFamily="34" charset="0"/>
                <a:cs typeface="Calibri" panose="020F0502020204030204" pitchFamily="34" charset="0"/>
              </a:rPr>
              <a:t>IGM thermal state</a:t>
            </a:r>
            <a:endParaRPr lang="en-US" sz="3200" b="1"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63193808-0BAD-834A-B40C-9D29F461B4B2}"/>
              </a:ext>
            </a:extLst>
          </p:cNvPr>
          <p:cNvSpPr txBox="1"/>
          <p:nvPr/>
        </p:nvSpPr>
        <p:spPr>
          <a:xfrm>
            <a:off x="1619962" y="1229541"/>
            <a:ext cx="2357889"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Thermal history of IGM</a:t>
            </a:r>
          </a:p>
        </p:txBody>
      </p:sp>
      <p:pic>
        <p:nvPicPr>
          <p:cNvPr id="6" name="图片 5">
            <a:extLst>
              <a:ext uri="{FF2B5EF4-FFF2-40B4-BE49-F238E27FC236}">
                <a16:creationId xmlns:a16="http://schemas.microsoft.com/office/drawing/2014/main" id="{F1F088FA-EBD2-7D47-AD82-EF885817CB63}"/>
              </a:ext>
            </a:extLst>
          </p:cNvPr>
          <p:cNvPicPr>
            <a:picLocks noChangeAspect="1"/>
          </p:cNvPicPr>
          <p:nvPr/>
        </p:nvPicPr>
        <p:blipFill rotWithShape="1">
          <a:blip r:embed="rId3"/>
          <a:srcRect l="31224" t="19187" r="36436" b="11451"/>
          <a:stretch/>
        </p:blipFill>
        <p:spPr>
          <a:xfrm rot="5400000">
            <a:off x="1347736" y="705117"/>
            <a:ext cx="2957209" cy="4756826"/>
          </a:xfrm>
          <a:prstGeom prst="rect">
            <a:avLst/>
          </a:prstGeom>
        </p:spPr>
      </p:pic>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0E5F420E-1510-584D-9360-0DC7A52BF6CD}"/>
                  </a:ext>
                </a:extLst>
              </p:cNvPr>
              <p:cNvSpPr txBox="1"/>
              <p:nvPr/>
            </p:nvSpPr>
            <p:spPr>
              <a:xfrm>
                <a:off x="342127" y="4659159"/>
                <a:ext cx="5783571" cy="1295868"/>
              </a:xfrm>
              <a:prstGeom prst="rect">
                <a:avLst/>
              </a:prstGeom>
              <a:noFill/>
            </p:spPr>
            <p:txBody>
              <a:bodyPr wrap="none" rtlCol="0">
                <a:spAutoFit/>
              </a:bodyPr>
              <a:lstStyle/>
              <a:p>
                <a:pPr>
                  <a:lnSpc>
                    <a:spcPct val="150000"/>
                  </a:lnSpc>
                </a:pPr>
                <a:r>
                  <a:rPr lang="en-US" dirty="0">
                    <a:latin typeface="Calibri" panose="020F0502020204030204" pitchFamily="34" charset="0"/>
                    <a:cs typeface="Calibri" panose="020F0502020204030204" pitchFamily="34" charset="0"/>
                  </a:rPr>
                  <a:t>Reionization heats gas to T~</a:t>
                </a:r>
                <a14:m>
                  <m:oMath xmlns:m="http://schemas.openxmlformats.org/officeDocument/2006/math">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b="0" i="1" smtClean="0">
                            <a:latin typeface="Cambria Math" panose="02040503050406030204" pitchFamily="18" charset="0"/>
                          </a:rPr>
                          <m:t>4</m:t>
                        </m:r>
                      </m:sup>
                    </m:sSup>
                  </m:oMath>
                </a14:m>
                <a:r>
                  <a:rPr lang="en-US" dirty="0">
                    <a:latin typeface="Calibri" panose="020F0502020204030204" pitchFamily="34" charset="0"/>
                    <a:cs typeface="Calibri" panose="020F0502020204030204" pitchFamily="34" charset="0"/>
                  </a:rPr>
                  <a:t> K.</a:t>
                </a:r>
              </a:p>
              <a:p>
                <a:pPr>
                  <a:lnSpc>
                    <a:spcPct val="150000"/>
                  </a:lnSpc>
                </a:pPr>
                <a:r>
                  <a:rPr lang="en-US" dirty="0">
                    <a:latin typeface="Calibri" panose="020F0502020204030204" pitchFamily="34" charset="0"/>
                    <a:cs typeface="Calibri" panose="020F0502020204030204" pitchFamily="34" charset="0"/>
                  </a:rPr>
                  <a:t>Then: adiabatic expansion, photoheating by UV background,</a:t>
                </a:r>
              </a:p>
              <a:p>
                <a:pPr>
                  <a:lnSpc>
                    <a:spcPct val="150000"/>
                  </a:lnSpc>
                </a:pPr>
                <a:r>
                  <a:rPr lang="en-US" dirty="0">
                    <a:latin typeface="Calibri" panose="020F0502020204030204" pitchFamily="34" charset="0"/>
                    <a:cs typeface="Calibri" panose="020F0502020204030204" pitchFamily="34" charset="0"/>
                  </a:rPr>
                  <a:t>Compton cooling</a:t>
                </a:r>
              </a:p>
            </p:txBody>
          </p:sp>
        </mc:Choice>
        <mc:Fallback>
          <p:sp>
            <p:nvSpPr>
              <p:cNvPr id="8" name="文本框 7">
                <a:extLst>
                  <a:ext uri="{FF2B5EF4-FFF2-40B4-BE49-F238E27FC236}">
                    <a16:creationId xmlns:a16="http://schemas.microsoft.com/office/drawing/2014/main" id="{0E5F420E-1510-584D-9360-0DC7A52BF6CD}"/>
                  </a:ext>
                </a:extLst>
              </p:cNvPr>
              <p:cNvSpPr txBox="1">
                <a:spLocks noRot="1" noChangeAspect="1" noMove="1" noResize="1" noEditPoints="1" noAdjustHandles="1" noChangeArrowheads="1" noChangeShapeType="1" noTextEdit="1"/>
              </p:cNvSpPr>
              <p:nvPr/>
            </p:nvSpPr>
            <p:spPr>
              <a:xfrm>
                <a:off x="342127" y="4659159"/>
                <a:ext cx="5783571" cy="1295868"/>
              </a:xfrm>
              <a:prstGeom prst="rect">
                <a:avLst/>
              </a:prstGeom>
              <a:blipFill>
                <a:blip r:embed="rId4"/>
                <a:stretch>
                  <a:fillRect l="-656" r="-875" b="-6796"/>
                </a:stretch>
              </a:blipFill>
            </p:spPr>
            <p:txBody>
              <a:bodyPr/>
              <a:lstStyle/>
              <a:p>
                <a:r>
                  <a:rPr lang="en-US">
                    <a:noFill/>
                  </a:rPr>
                  <a:t> </a:t>
                </a:r>
              </a:p>
            </p:txBody>
          </p:sp>
        </mc:Fallback>
      </mc:AlternateContent>
      <p:grpSp>
        <p:nvGrpSpPr>
          <p:cNvPr id="9" name="组合 8">
            <a:extLst>
              <a:ext uri="{FF2B5EF4-FFF2-40B4-BE49-F238E27FC236}">
                <a16:creationId xmlns:a16="http://schemas.microsoft.com/office/drawing/2014/main" id="{169DA163-102B-E840-AFD9-B9EC8C4F126E}"/>
              </a:ext>
            </a:extLst>
          </p:cNvPr>
          <p:cNvGrpSpPr/>
          <p:nvPr/>
        </p:nvGrpSpPr>
        <p:grpSpPr>
          <a:xfrm>
            <a:off x="4792424" y="1229541"/>
            <a:ext cx="7399576" cy="3817912"/>
            <a:chOff x="4792424" y="1229541"/>
            <a:chExt cx="7399576" cy="3817912"/>
          </a:xfrm>
        </p:grpSpPr>
        <p:sp>
          <p:nvSpPr>
            <p:cNvPr id="17" name="文本框 16">
              <a:extLst>
                <a:ext uri="{FF2B5EF4-FFF2-40B4-BE49-F238E27FC236}">
                  <a16:creationId xmlns:a16="http://schemas.microsoft.com/office/drawing/2014/main" id="{97F70CCF-95D8-524F-AC22-245F656946DB}"/>
                </a:ext>
              </a:extLst>
            </p:cNvPr>
            <p:cNvSpPr txBox="1"/>
            <p:nvPr/>
          </p:nvSpPr>
          <p:spPr>
            <a:xfrm>
              <a:off x="6063931" y="1243212"/>
              <a:ext cx="1543308" cy="369332"/>
            </a:xfrm>
            <a:prstGeom prst="rect">
              <a:avLst/>
            </a:prstGeom>
            <a:solidFill>
              <a:schemeClr val="bg1"/>
            </a:solidFill>
          </p:spPr>
          <p:txBody>
            <a:bodyPr wrap="none" rtlCol="0">
              <a:spAutoFit/>
            </a:bodyPr>
            <a:lstStyle/>
            <a:p>
              <a:pPr algn="ctr"/>
              <a:r>
                <a:rPr lang="en-US" dirty="0" err="1">
                  <a:latin typeface="Calibri" panose="020F0502020204030204" pitchFamily="34" charset="0"/>
                  <a:cs typeface="Calibri" panose="020F0502020204030204" pitchFamily="34" charset="0"/>
                </a:rPr>
                <a:t>reionize</a:t>
              </a:r>
              <a:r>
                <a:rPr lang="en-US" dirty="0">
                  <a:latin typeface="Calibri" panose="020F0502020204030204" pitchFamily="34" charset="0"/>
                  <a:cs typeface="Calibri" panose="020F0502020204030204" pitchFamily="34" charset="0"/>
                </a:rPr>
                <a:t> at z=6</a:t>
              </a:r>
            </a:p>
          </p:txBody>
        </p:sp>
        <p:sp>
          <p:nvSpPr>
            <p:cNvPr id="18" name="文本框 17">
              <a:extLst>
                <a:ext uri="{FF2B5EF4-FFF2-40B4-BE49-F238E27FC236}">
                  <a16:creationId xmlns:a16="http://schemas.microsoft.com/office/drawing/2014/main" id="{5648C495-AA35-2047-9A3C-DF42FF2E4005}"/>
                </a:ext>
              </a:extLst>
            </p:cNvPr>
            <p:cNvSpPr txBox="1"/>
            <p:nvPr/>
          </p:nvSpPr>
          <p:spPr>
            <a:xfrm>
              <a:off x="9407011" y="1243212"/>
              <a:ext cx="1660326" cy="369332"/>
            </a:xfrm>
            <a:prstGeom prst="rect">
              <a:avLst/>
            </a:prstGeom>
            <a:solidFill>
              <a:schemeClr val="bg1"/>
            </a:solidFill>
          </p:spPr>
          <p:txBody>
            <a:bodyPr wrap="none" rtlCol="0">
              <a:spAutoFit/>
            </a:bodyPr>
            <a:lstStyle/>
            <a:p>
              <a:pPr algn="ctr"/>
              <a:r>
                <a:rPr lang="en-US" dirty="0" err="1">
                  <a:latin typeface="Calibri" panose="020F0502020204030204" pitchFamily="34" charset="0"/>
                  <a:cs typeface="Calibri" panose="020F0502020204030204" pitchFamily="34" charset="0"/>
                </a:rPr>
                <a:t>reionize</a:t>
              </a:r>
              <a:r>
                <a:rPr lang="en-US" dirty="0">
                  <a:latin typeface="Calibri" panose="020F0502020204030204" pitchFamily="34" charset="0"/>
                  <a:cs typeface="Calibri" panose="020F0502020204030204" pitchFamily="34" charset="0"/>
                </a:rPr>
                <a:t> at z=12</a:t>
              </a:r>
            </a:p>
          </p:txBody>
        </p:sp>
        <p:grpSp>
          <p:nvGrpSpPr>
            <p:cNvPr id="7" name="组合 6">
              <a:extLst>
                <a:ext uri="{FF2B5EF4-FFF2-40B4-BE49-F238E27FC236}">
                  <a16:creationId xmlns:a16="http://schemas.microsoft.com/office/drawing/2014/main" id="{599B8072-1E1A-3F4B-AF41-8DD884109DAF}"/>
                </a:ext>
              </a:extLst>
            </p:cNvPr>
            <p:cNvGrpSpPr/>
            <p:nvPr/>
          </p:nvGrpSpPr>
          <p:grpSpPr>
            <a:xfrm>
              <a:off x="4792424" y="1229541"/>
              <a:ext cx="7399576" cy="3817912"/>
              <a:chOff x="4824405" y="215637"/>
              <a:chExt cx="7399576" cy="3817912"/>
            </a:xfrm>
          </p:grpSpPr>
          <p:pic>
            <p:nvPicPr>
              <p:cNvPr id="22" name="图片 21">
                <a:extLst>
                  <a:ext uri="{FF2B5EF4-FFF2-40B4-BE49-F238E27FC236}">
                    <a16:creationId xmlns:a16="http://schemas.microsoft.com/office/drawing/2014/main" id="{675D44CE-B76A-6F45-B3C7-2CB960F71AFA}"/>
                  </a:ext>
                </a:extLst>
              </p:cNvPr>
              <p:cNvPicPr>
                <a:picLocks noChangeAspect="1"/>
              </p:cNvPicPr>
              <p:nvPr/>
            </p:nvPicPr>
            <p:blipFill>
              <a:blip r:embed="rId5"/>
              <a:stretch>
                <a:fillRect/>
              </a:stretch>
            </p:blipFill>
            <p:spPr>
              <a:xfrm>
                <a:off x="4824405" y="215637"/>
                <a:ext cx="7399576" cy="3054234"/>
              </a:xfrm>
              <a:prstGeom prst="rect">
                <a:avLst/>
              </a:prstGeom>
            </p:spPr>
          </p:pic>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E94FDE84-21F5-0447-8929-BACFB1318102}"/>
                      </a:ext>
                    </a:extLst>
                  </p:cNvPr>
                  <p:cNvSpPr txBox="1"/>
                  <p:nvPr/>
                </p:nvSpPr>
                <p:spPr>
                  <a:xfrm>
                    <a:off x="5587930" y="2784553"/>
                    <a:ext cx="6109301" cy="1248996"/>
                  </a:xfrm>
                  <a:prstGeom prst="rect">
                    <a:avLst/>
                  </a:prstGeom>
                  <a:noFill/>
                </p:spPr>
                <p:txBody>
                  <a:bodyPr wrap="none" rtlCol="0">
                    <a:spAutoFit/>
                  </a:bodyPr>
                  <a:lstStyle/>
                  <a:p>
                    <a:pPr>
                      <a:lnSpc>
                        <a:spcPct val="150000"/>
                      </a:lnSpc>
                    </a:pPr>
                    <a:r>
                      <a:rPr lang="en-US" sz="1600" dirty="0">
                        <a:latin typeface="Calibri" panose="020F0502020204030204" pitchFamily="34" charset="0"/>
                        <a:cs typeface="Calibri" panose="020F0502020204030204" pitchFamily="34" charset="0"/>
                      </a:rPr>
                      <a:t>The IGM thermal state is sensitive to when IGM </a:t>
                    </a:r>
                    <a:r>
                      <a:rPr lang="en-US" sz="1600" dirty="0" err="1">
                        <a:latin typeface="Calibri" panose="020F0502020204030204" pitchFamily="34" charset="0"/>
                        <a:cs typeface="Calibri" panose="020F0502020204030204" pitchFamily="34" charset="0"/>
                      </a:rPr>
                      <a:t>reionizes</a:t>
                    </a:r>
                    <a:r>
                      <a:rPr lang="en-US" sz="1600" dirty="0">
                        <a:latin typeface="Calibri" panose="020F0502020204030204" pitchFamily="34" charset="0"/>
                        <a:cs typeface="Calibri" panose="020F0502020204030204" pitchFamily="34" charset="0"/>
                      </a:rPr>
                      <a:t>: </a:t>
                    </a:r>
                    <a:r>
                      <a:rPr lang="en-US" sz="1600" b="1" u="sng" dirty="0">
                        <a:latin typeface="Calibri" panose="020F0502020204030204" pitchFamily="34" charset="0"/>
                        <a:cs typeface="Calibri" panose="020F0502020204030204" pitchFamily="34" charset="0"/>
                      </a:rPr>
                      <a:t>thermal relic</a:t>
                    </a:r>
                  </a:p>
                  <a:p>
                    <a:pPr>
                      <a:lnSpc>
                        <a:spcPct val="150000"/>
                      </a:lnSpc>
                    </a:pPr>
                    <a:r>
                      <a:rPr lang="en-US" altLang="zh-CN" dirty="0">
                        <a:latin typeface="Calibri" panose="020F0502020204030204" pitchFamily="34" charset="0"/>
                        <a:cs typeface="Calibri" panose="020F0502020204030204" pitchFamily="34" charset="0"/>
                      </a:rPr>
                      <a:t>Optical depth</a:t>
                    </a:r>
                    <a:r>
                      <a:rPr kumimoji="1" lang="el-GR" altLang="zh-CN" sz="1800" b="0"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kumimoji="1" lang="el-GR" altLang="zh-CN" sz="1800" b="0" i="1" smtClean="0">
                            <a:latin typeface="Cambria Math" panose="02040503050406030204" pitchFamily="18" charset="0"/>
                            <a:ea typeface="Cambria Math" panose="02040503050406030204" pitchFamily="18" charset="0"/>
                          </a:rPr>
                          <m:t>∝</m:t>
                        </m:r>
                        <m:sSup>
                          <m:sSupPr>
                            <m:ctrlPr>
                              <a:rPr kumimoji="1" lang="el-GR" altLang="zh-CN" sz="1800" b="0" i="1" smtClean="0">
                                <a:latin typeface="Cambria Math" panose="02040503050406030204" pitchFamily="18" charset="0"/>
                                <a:ea typeface="Cambria Math" panose="02040503050406030204" pitchFamily="18" charset="0"/>
                              </a:rPr>
                            </m:ctrlPr>
                          </m:sSupPr>
                          <m:e>
                            <m:r>
                              <m:rPr>
                                <m:sty m:val="p"/>
                              </m:rPr>
                              <a:rPr kumimoji="1" lang="el-GR" altLang="zh-CN" sz="1800" i="1">
                                <a:latin typeface="Cambria Math" panose="02040503050406030204" pitchFamily="18" charset="0"/>
                                <a:ea typeface="Cambria Math" panose="02040503050406030204" pitchFamily="18" charset="0"/>
                              </a:rPr>
                              <m:t>Δ</m:t>
                            </m:r>
                          </m:e>
                          <m:sup>
                            <m:r>
                              <a:rPr kumimoji="1" lang="en-US" altLang="zh-CN" sz="1800" b="0" i="1" smtClean="0">
                                <a:latin typeface="Cambria Math" panose="02040503050406030204" pitchFamily="18" charset="0"/>
                                <a:ea typeface="Cambria Math" panose="02040503050406030204" pitchFamily="18" charset="0"/>
                              </a:rPr>
                              <m:t>2</m:t>
                            </m:r>
                          </m:sup>
                        </m:sSup>
                        <m:sSub>
                          <m:sSubPr>
                            <m:ctrlPr>
                              <a:rPr kumimoji="1" lang="el-GR" altLang="zh-CN" sz="1800" b="0" i="1" smtClean="0">
                                <a:latin typeface="Cambria Math" panose="02040503050406030204" pitchFamily="18" charset="0"/>
                                <a:ea typeface="Cambria Math" panose="02040503050406030204" pitchFamily="18" charset="0"/>
                              </a:rPr>
                            </m:ctrlPr>
                          </m:sSubPr>
                          <m:e>
                            <m:r>
                              <a:rPr kumimoji="1" lang="el-GR" altLang="zh-CN" sz="1800" b="0" i="1" smtClean="0">
                                <a:latin typeface="Cambria Math" panose="02040503050406030204" pitchFamily="18" charset="0"/>
                                <a:ea typeface="Cambria Math" panose="02040503050406030204" pitchFamily="18" charset="0"/>
                              </a:rPr>
                              <m:t>𝛼</m:t>
                            </m:r>
                          </m:e>
                          <m:sub>
                            <m:r>
                              <a:rPr kumimoji="1" lang="en-US" altLang="zh-CN" sz="1800" b="0" i="1" smtClean="0">
                                <a:latin typeface="Cambria Math" panose="02040503050406030204" pitchFamily="18" charset="0"/>
                                <a:ea typeface="Cambria Math" panose="02040503050406030204" pitchFamily="18" charset="0"/>
                              </a:rPr>
                              <m:t>𝐴</m:t>
                            </m:r>
                          </m:sub>
                        </m:sSub>
                        <m:d>
                          <m:dPr>
                            <m:ctrlPr>
                              <a:rPr kumimoji="1" lang="en-US" altLang="zh-CN" sz="1800" b="0" i="1" smtClean="0">
                                <a:latin typeface="Cambria Math" panose="02040503050406030204" pitchFamily="18" charset="0"/>
                                <a:ea typeface="Cambria Math" panose="02040503050406030204" pitchFamily="18" charset="0"/>
                              </a:rPr>
                            </m:ctrlPr>
                          </m:dPr>
                          <m:e>
                            <m:r>
                              <a:rPr kumimoji="1" lang="en-US" altLang="zh-CN" sz="1800" b="0" i="1" smtClean="0">
                                <a:latin typeface="Cambria Math" panose="02040503050406030204" pitchFamily="18" charset="0"/>
                                <a:ea typeface="Cambria Math" panose="02040503050406030204" pitchFamily="18" charset="0"/>
                              </a:rPr>
                              <m:t>𝑇</m:t>
                            </m:r>
                          </m:e>
                        </m:d>
                      </m:oMath>
                    </a14:m>
                    <a:endParaRPr kumimoji="1" lang="en-US" altLang="zh-CN" b="1" dirty="0">
                      <a:latin typeface="Calibri" panose="020F0502020204030204" pitchFamily="34" charset="0"/>
                      <a:cs typeface="Calibri" panose="020F0502020204030204" pitchFamily="34" charset="0"/>
                    </a:endParaRPr>
                  </a:p>
                  <a:p>
                    <a:pPr>
                      <a:lnSpc>
                        <a:spcPct val="150000"/>
                      </a:lnSpc>
                    </a:pPr>
                    <a:r>
                      <a:rPr lang="en-US" b="1" dirty="0">
                        <a:latin typeface="Calibri" panose="020F0502020204030204" pitchFamily="34" charset="0"/>
                        <a:cs typeface="Calibri" panose="020F0502020204030204" pitchFamily="34" charset="0"/>
                      </a:rPr>
                      <a:t>Transparency of IGM is </a:t>
                    </a:r>
                    <a:r>
                      <a:rPr lang="en-US" altLang="zh-CN" sz="1800" b="1" dirty="0">
                        <a:latin typeface="Calibri" panose="020F0502020204030204" pitchFamily="34" charset="0"/>
                        <a:cs typeface="Calibri" panose="020F0502020204030204" pitchFamily="34" charset="0"/>
                      </a:rPr>
                      <a:t>sensitive to </a:t>
                    </a:r>
                    <a:r>
                      <a:rPr lang="en-US" altLang="zh-CN" sz="1800" b="1" dirty="0" err="1">
                        <a:solidFill>
                          <a:srgbClr val="FF0000"/>
                        </a:solidFill>
                        <a:latin typeface="Calibri" panose="020F0502020204030204" pitchFamily="34" charset="0"/>
                        <a:cs typeface="Calibri" panose="020F0502020204030204" pitchFamily="34" charset="0"/>
                      </a:rPr>
                      <a:t>z</a:t>
                    </a:r>
                    <a:r>
                      <a:rPr lang="en-US" altLang="zh-CN" sz="1800" b="1" baseline="-25000" dirty="0" err="1">
                        <a:solidFill>
                          <a:srgbClr val="FF0000"/>
                        </a:solidFill>
                        <a:latin typeface="Calibri" panose="020F0502020204030204" pitchFamily="34" charset="0"/>
                        <a:cs typeface="Calibri" panose="020F0502020204030204" pitchFamily="34" charset="0"/>
                      </a:rPr>
                      <a:t>re</a:t>
                    </a:r>
                    <a:r>
                      <a:rPr lang="en-US" altLang="zh-CN" b="1"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-&gt; affect </a:t>
                    </a:r>
                    <a:r>
                      <a:rPr kumimoji="1" lang="en-US" altLang="zh-CN" b="1" dirty="0">
                        <a:latin typeface="Calibri" panose="020F0502020204030204" pitchFamily="34" charset="0"/>
                        <a:cs typeface="Calibri" panose="020F0502020204030204" pitchFamily="34" charset="0"/>
                      </a:rPr>
                      <a:t>Ly</a:t>
                    </a:r>
                    <a14:m>
                      <m:oMath xmlns:m="http://schemas.openxmlformats.org/officeDocument/2006/math">
                        <m:r>
                          <a:rPr kumimoji="1" lang="en-US" altLang="zh-CN" b="1" i="1">
                            <a:latin typeface="Cambria Math" panose="02040503050406030204" pitchFamily="18" charset="0"/>
                            <a:ea typeface="Cambria Math" panose="02040503050406030204" pitchFamily="18" charset="0"/>
                          </a:rPr>
                          <m:t>𝜶</m:t>
                        </m:r>
                      </m:oMath>
                    </a14:m>
                    <a:r>
                      <a:rPr kumimoji="1" lang="en-US" altLang="zh-CN" b="1" dirty="0">
                        <a:latin typeface="Calibri" panose="020F0502020204030204" pitchFamily="34" charset="0"/>
                        <a:cs typeface="Calibri" panose="020F0502020204030204" pitchFamily="34" charset="0"/>
                      </a:rPr>
                      <a:t> forest</a:t>
                    </a:r>
                    <a:endParaRPr lang="en-US" b="1" dirty="0">
                      <a:latin typeface="Calibri" panose="020F0502020204030204" pitchFamily="34" charset="0"/>
                      <a:cs typeface="Calibri" panose="020F0502020204030204" pitchFamily="34" charset="0"/>
                    </a:endParaRPr>
                  </a:p>
                </p:txBody>
              </p:sp>
            </mc:Choice>
            <mc:Fallback xmlns="">
              <p:sp>
                <p:nvSpPr>
                  <p:cNvPr id="19" name="文本框 18">
                    <a:extLst>
                      <a:ext uri="{FF2B5EF4-FFF2-40B4-BE49-F238E27FC236}">
                        <a16:creationId xmlns:a16="http://schemas.microsoft.com/office/drawing/2014/main" id="{E94FDE84-21F5-0447-8929-BACFB1318102}"/>
                      </a:ext>
                    </a:extLst>
                  </p:cNvPr>
                  <p:cNvSpPr txBox="1">
                    <a:spLocks noRot="1" noChangeAspect="1" noMove="1" noResize="1" noEditPoints="1" noAdjustHandles="1" noChangeArrowheads="1" noChangeShapeType="1" noTextEdit="1"/>
                  </p:cNvSpPr>
                  <p:nvPr/>
                </p:nvSpPr>
                <p:spPr>
                  <a:xfrm>
                    <a:off x="5587930" y="2784553"/>
                    <a:ext cx="6109301" cy="1248996"/>
                  </a:xfrm>
                  <a:prstGeom prst="rect">
                    <a:avLst/>
                  </a:prstGeom>
                  <a:blipFill>
                    <a:blip r:embed="rId7"/>
                    <a:stretch>
                      <a:fillRect l="-830" b="-8081"/>
                    </a:stretch>
                  </a:blipFill>
                </p:spPr>
                <p:txBody>
                  <a:bodyPr/>
                  <a:lstStyle/>
                  <a:p>
                    <a:r>
                      <a:rPr lang="en-US">
                        <a:noFill/>
                      </a:rPr>
                      <a:t> </a:t>
                    </a:r>
                  </a:p>
                </p:txBody>
              </p:sp>
            </mc:Fallback>
          </mc:AlternateContent>
        </p:grpSp>
      </p:grpSp>
      <p:sp>
        <p:nvSpPr>
          <p:cNvPr id="2" name="灯片编号占位符 1">
            <a:extLst>
              <a:ext uri="{FF2B5EF4-FFF2-40B4-BE49-F238E27FC236}">
                <a16:creationId xmlns:a16="http://schemas.microsoft.com/office/drawing/2014/main" id="{4CFE3410-9C2C-194F-BC44-9A3016C423DA}"/>
              </a:ext>
            </a:extLst>
          </p:cNvPr>
          <p:cNvSpPr>
            <a:spLocks noGrp="1"/>
          </p:cNvSpPr>
          <p:nvPr>
            <p:ph type="sldNum" sz="quarter" idx="12"/>
          </p:nvPr>
        </p:nvSpPr>
        <p:spPr/>
        <p:txBody>
          <a:bodyPr/>
          <a:lstStyle/>
          <a:p>
            <a:fld id="{379FFB05-B06A-7343-81AF-5A9C8885EAD3}" type="slidenum">
              <a:rPr lang="en-US" smtClean="0"/>
              <a:t>6</a:t>
            </a:fld>
            <a:endParaRPr lang="en-US"/>
          </a:p>
        </p:txBody>
      </p:sp>
      <p:sp>
        <p:nvSpPr>
          <p:cNvPr id="3" name="文本框 2">
            <a:extLst>
              <a:ext uri="{FF2B5EF4-FFF2-40B4-BE49-F238E27FC236}">
                <a16:creationId xmlns:a16="http://schemas.microsoft.com/office/drawing/2014/main" id="{E3A5FAF5-BF88-0B4A-B7FA-79CD08259109}"/>
              </a:ext>
            </a:extLst>
          </p:cNvPr>
          <p:cNvSpPr txBox="1"/>
          <p:nvPr/>
        </p:nvSpPr>
        <p:spPr>
          <a:xfrm>
            <a:off x="1736171" y="718307"/>
            <a:ext cx="219707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“sensitive” to local </a:t>
            </a:r>
            <a:r>
              <a:rPr lang="en-US" altLang="zh-CN" dirty="0" err="1">
                <a:latin typeface="Calibri" panose="020F0502020204030204" pitchFamily="34" charset="0"/>
                <a:cs typeface="Calibri" panose="020F0502020204030204" pitchFamily="34" charset="0"/>
              </a:rPr>
              <a:t>z</a:t>
            </a:r>
            <a:r>
              <a:rPr lang="en-US" altLang="zh-CN" baseline="-25000" dirty="0" err="1">
                <a:latin typeface="Calibri" panose="020F0502020204030204" pitchFamily="34" charset="0"/>
                <a:cs typeface="Calibri" panose="020F0502020204030204" pitchFamily="34" charset="0"/>
              </a:rPr>
              <a:t>re</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040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C54CF2C-E2F5-BF44-A73B-3FC79A311BAE}"/>
              </a:ext>
            </a:extLst>
          </p:cNvPr>
          <p:cNvSpPr txBox="1"/>
          <p:nvPr/>
        </p:nvSpPr>
        <p:spPr>
          <a:xfrm>
            <a:off x="499269" y="207640"/>
            <a:ext cx="2836995"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Effects of WDM</a:t>
            </a:r>
          </a:p>
        </p:txBody>
      </p:sp>
      <p:sp>
        <p:nvSpPr>
          <p:cNvPr id="3" name="文本框 2">
            <a:extLst>
              <a:ext uri="{FF2B5EF4-FFF2-40B4-BE49-F238E27FC236}">
                <a16:creationId xmlns:a16="http://schemas.microsoft.com/office/drawing/2014/main" id="{947C7774-08E3-5C49-B6E9-CE9DE296F5D7}"/>
              </a:ext>
            </a:extLst>
          </p:cNvPr>
          <p:cNvSpPr txBox="1"/>
          <p:nvPr/>
        </p:nvSpPr>
        <p:spPr>
          <a:xfrm>
            <a:off x="499269" y="5341590"/>
            <a:ext cx="5063566"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For lighter WDM, density contrast is smaller, thus </a:t>
            </a:r>
          </a:p>
          <a:p>
            <a:r>
              <a:rPr lang="en-US" dirty="0">
                <a:latin typeface="Calibri" panose="020F0502020204030204" pitchFamily="34" charset="0"/>
                <a:cs typeface="Calibri" panose="020F0502020204030204" pitchFamily="34" charset="0"/>
              </a:rPr>
              <a:t>dynamical response after reionization is less violent.</a:t>
            </a:r>
          </a:p>
        </p:txBody>
      </p:sp>
      <p:pic>
        <p:nvPicPr>
          <p:cNvPr id="11" name="图片 10">
            <a:extLst>
              <a:ext uri="{FF2B5EF4-FFF2-40B4-BE49-F238E27FC236}">
                <a16:creationId xmlns:a16="http://schemas.microsoft.com/office/drawing/2014/main" id="{F7E2A7FD-45B5-624B-B11C-531FA4ACF379}"/>
              </a:ext>
            </a:extLst>
          </p:cNvPr>
          <p:cNvPicPr>
            <a:picLocks noChangeAspect="1"/>
          </p:cNvPicPr>
          <p:nvPr/>
        </p:nvPicPr>
        <p:blipFill>
          <a:blip r:embed="rId3"/>
          <a:stretch>
            <a:fillRect/>
          </a:stretch>
        </p:blipFill>
        <p:spPr>
          <a:xfrm>
            <a:off x="512917" y="1038970"/>
            <a:ext cx="3831440" cy="3822003"/>
          </a:xfrm>
          <a:prstGeom prst="rect">
            <a:avLst/>
          </a:prstGeom>
        </p:spPr>
      </p:pic>
      <p:pic>
        <p:nvPicPr>
          <p:cNvPr id="17" name="图片 16">
            <a:extLst>
              <a:ext uri="{FF2B5EF4-FFF2-40B4-BE49-F238E27FC236}">
                <a16:creationId xmlns:a16="http://schemas.microsoft.com/office/drawing/2014/main" id="{D2052B29-FB6B-C347-9000-4E645877EAB8}"/>
              </a:ext>
            </a:extLst>
          </p:cNvPr>
          <p:cNvPicPr>
            <a:picLocks noChangeAspect="1"/>
          </p:cNvPicPr>
          <p:nvPr/>
        </p:nvPicPr>
        <p:blipFill>
          <a:blip r:embed="rId4"/>
          <a:stretch>
            <a:fillRect/>
          </a:stretch>
        </p:blipFill>
        <p:spPr>
          <a:xfrm>
            <a:off x="4600531" y="1488476"/>
            <a:ext cx="7189133" cy="1708197"/>
          </a:xfrm>
          <a:prstGeom prst="rect">
            <a:avLst/>
          </a:prstGeom>
        </p:spPr>
      </p:pic>
      <p:sp>
        <p:nvSpPr>
          <p:cNvPr id="19" name="文本框 18">
            <a:extLst>
              <a:ext uri="{FF2B5EF4-FFF2-40B4-BE49-F238E27FC236}">
                <a16:creationId xmlns:a16="http://schemas.microsoft.com/office/drawing/2014/main" id="{F391AD14-CBF7-7343-B934-500BE5D97A9C}"/>
              </a:ext>
            </a:extLst>
          </p:cNvPr>
          <p:cNvSpPr txBox="1"/>
          <p:nvPr/>
        </p:nvSpPr>
        <p:spPr>
          <a:xfrm>
            <a:off x="6731655" y="971963"/>
            <a:ext cx="2840736" cy="369332"/>
          </a:xfrm>
          <a:prstGeom prst="rect">
            <a:avLst/>
          </a:prstGeom>
          <a:noFill/>
        </p:spPr>
        <p:txBody>
          <a:bodyPr wrap="square">
            <a:spAutoFit/>
          </a:bodyPr>
          <a:lstStyle/>
          <a:p>
            <a:r>
              <a:rPr lang="en-US" altLang="zh-CN" dirty="0">
                <a:latin typeface="Calibri" panose="020F0502020204030204" pitchFamily="34" charset="0"/>
                <a:cs typeface="Calibri" panose="020F0502020204030204" pitchFamily="34" charset="0"/>
              </a:rPr>
              <a:t>different thermal history</a:t>
            </a:r>
            <a:endParaRPr lang="en-US" dirty="0">
              <a:latin typeface="Calibri" panose="020F0502020204030204" pitchFamily="34" charset="0"/>
              <a:cs typeface="Calibri" panose="020F0502020204030204" pitchFamily="34" charset="0"/>
            </a:endParaRPr>
          </a:p>
        </p:txBody>
      </p:sp>
      <p:pic>
        <p:nvPicPr>
          <p:cNvPr id="25" name="图片 24">
            <a:extLst>
              <a:ext uri="{FF2B5EF4-FFF2-40B4-BE49-F238E27FC236}">
                <a16:creationId xmlns:a16="http://schemas.microsoft.com/office/drawing/2014/main" id="{35352C10-27E0-AA48-B6F0-5EAFA0316CD3}"/>
              </a:ext>
            </a:extLst>
          </p:cNvPr>
          <p:cNvPicPr>
            <a:picLocks noChangeAspect="1"/>
          </p:cNvPicPr>
          <p:nvPr/>
        </p:nvPicPr>
        <p:blipFill rotWithShape="1">
          <a:blip r:embed="rId5"/>
          <a:srcRect t="46613"/>
          <a:stretch/>
        </p:blipFill>
        <p:spPr>
          <a:xfrm>
            <a:off x="6165899" y="3429000"/>
            <a:ext cx="2797824" cy="2987386"/>
          </a:xfrm>
          <a:prstGeom prst="rect">
            <a:avLst/>
          </a:prstGeom>
        </p:spPr>
      </p:pic>
      <p:sp>
        <p:nvSpPr>
          <p:cNvPr id="26" name="文本框 25">
            <a:extLst>
              <a:ext uri="{FF2B5EF4-FFF2-40B4-BE49-F238E27FC236}">
                <a16:creationId xmlns:a16="http://schemas.microsoft.com/office/drawing/2014/main" id="{5D3D557D-F722-894E-AD19-010F8BD7592E}"/>
              </a:ext>
            </a:extLst>
          </p:cNvPr>
          <p:cNvSpPr txBox="1"/>
          <p:nvPr/>
        </p:nvSpPr>
        <p:spPr>
          <a:xfrm>
            <a:off x="8963723" y="4407179"/>
            <a:ext cx="3060462" cy="738664"/>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Different transparency - </a:t>
            </a:r>
            <a:r>
              <a:rPr lang="en-US" sz="1400" b="1" dirty="0" err="1">
                <a:latin typeface="Calibri" panose="020F0502020204030204" pitchFamily="34" charset="0"/>
                <a:cs typeface="Calibri" panose="020F0502020204030204" pitchFamily="34" charset="0"/>
              </a:rPr>
              <a:t>z</a:t>
            </a:r>
            <a:r>
              <a:rPr lang="en-US" sz="1400" b="1" baseline="-25000" dirty="0" err="1">
                <a:latin typeface="Calibri" panose="020F0502020204030204" pitchFamily="34" charset="0"/>
                <a:cs typeface="Calibri" panose="020F0502020204030204" pitchFamily="34" charset="0"/>
              </a:rPr>
              <a:t>re</a:t>
            </a:r>
            <a:r>
              <a:rPr lang="en-US" sz="1400" b="1" dirty="0">
                <a:latin typeface="Calibri" panose="020F0502020204030204" pitchFamily="34" charset="0"/>
                <a:cs typeface="Calibri" panose="020F0502020204030204" pitchFamily="34" charset="0"/>
              </a:rPr>
              <a:t> relation:</a:t>
            </a:r>
          </a:p>
          <a:p>
            <a:r>
              <a:rPr lang="en-US" sz="1400" b="1" dirty="0">
                <a:latin typeface="Calibri" panose="020F0502020204030204" pitchFamily="34" charset="0"/>
                <a:cs typeface="Calibri" panose="020F0502020204030204" pitchFamily="34" charset="0"/>
              </a:rPr>
              <a:t>distinguishable signal in Ly</a:t>
            </a:r>
            <a:r>
              <a:rPr lang="el-GR" sz="1400" b="1" dirty="0">
                <a:latin typeface="Calibri" panose="020F0502020204030204" pitchFamily="34" charset="0"/>
                <a:cs typeface="Calibri" panose="020F0502020204030204" pitchFamily="34" charset="0"/>
              </a:rPr>
              <a:t>α </a:t>
            </a:r>
            <a:r>
              <a:rPr lang="en-US" sz="1400" b="1" dirty="0">
                <a:latin typeface="Calibri" panose="020F0502020204030204" pitchFamily="34" charset="0"/>
                <a:cs typeface="Calibri" panose="020F0502020204030204" pitchFamily="34" charset="0"/>
              </a:rPr>
              <a:t>forest power spectrum</a:t>
            </a:r>
          </a:p>
        </p:txBody>
      </p:sp>
      <p:sp>
        <p:nvSpPr>
          <p:cNvPr id="27" name="文本框 26">
            <a:extLst>
              <a:ext uri="{FF2B5EF4-FFF2-40B4-BE49-F238E27FC236}">
                <a16:creationId xmlns:a16="http://schemas.microsoft.com/office/drawing/2014/main" id="{9D4C77EB-D405-2F44-A35A-65D88F5CE648}"/>
              </a:ext>
            </a:extLst>
          </p:cNvPr>
          <p:cNvSpPr txBox="1"/>
          <p:nvPr/>
        </p:nvSpPr>
        <p:spPr>
          <a:xfrm>
            <a:off x="3800294" y="315361"/>
            <a:ext cx="5559022"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Free streaming velocity -&gt; suppress small-scale structures</a:t>
            </a:r>
          </a:p>
        </p:txBody>
      </p:sp>
      <p:sp>
        <p:nvSpPr>
          <p:cNvPr id="2" name="灯片编号占位符 1">
            <a:extLst>
              <a:ext uri="{FF2B5EF4-FFF2-40B4-BE49-F238E27FC236}">
                <a16:creationId xmlns:a16="http://schemas.microsoft.com/office/drawing/2014/main" id="{C8D03491-2ABA-1544-AA02-9E3A35285D8A}"/>
              </a:ext>
            </a:extLst>
          </p:cNvPr>
          <p:cNvSpPr>
            <a:spLocks noGrp="1"/>
          </p:cNvSpPr>
          <p:nvPr>
            <p:ph type="sldNum" sz="quarter" idx="12"/>
          </p:nvPr>
        </p:nvSpPr>
        <p:spPr/>
        <p:txBody>
          <a:bodyPr/>
          <a:lstStyle/>
          <a:p>
            <a:fld id="{379FFB05-B06A-7343-81AF-5A9C8885EAD3}" type="slidenum">
              <a:rPr lang="en-US" smtClean="0"/>
              <a:t>7</a:t>
            </a:fld>
            <a:endParaRPr lang="en-US"/>
          </a:p>
        </p:txBody>
      </p:sp>
    </p:spTree>
    <p:extLst>
      <p:ext uri="{BB962C8B-B14F-4D97-AF65-F5344CB8AC3E}">
        <p14:creationId xmlns:p14="http://schemas.microsoft.com/office/powerpoint/2010/main" val="77229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C740C91-E947-A848-8797-CA7B0C7D5531}"/>
              </a:ext>
            </a:extLst>
          </p:cNvPr>
          <p:cNvSpPr txBox="1"/>
          <p:nvPr/>
        </p:nvSpPr>
        <p:spPr>
          <a:xfrm>
            <a:off x="1527083" y="4834944"/>
            <a:ext cx="2778217" cy="338554"/>
          </a:xfrm>
          <a:prstGeom prst="rect">
            <a:avLst/>
          </a:prstGeom>
          <a:noFill/>
        </p:spPr>
        <p:txBody>
          <a:bodyPr wrap="square" rtlCol="0">
            <a:spAutoFit/>
          </a:bodyPr>
          <a:lstStyle/>
          <a:p>
            <a:pPr algn="ctr"/>
            <a:r>
              <a:rPr lang="en-US" altLang="zh-CN" sz="1600" dirty="0">
                <a:latin typeface="Calibri" panose="020F0502020204030204" pitchFamily="34" charset="0"/>
                <a:cs typeface="Calibri" panose="020F0502020204030204" pitchFamily="34" charset="0"/>
              </a:rPr>
              <a:t>(</a:t>
            </a:r>
            <a:r>
              <a:rPr lang="de-DE" altLang="zh-CN" sz="1600" dirty="0" err="1">
                <a:effectLst/>
                <a:latin typeface="Calibri" panose="020F0502020204030204" pitchFamily="34" charset="0"/>
                <a:cs typeface="Calibri" panose="020F0502020204030204" pitchFamily="34" charset="0"/>
              </a:rPr>
              <a:t>Sobacchi</a:t>
            </a:r>
            <a:r>
              <a:rPr lang="de-DE" altLang="zh-CN" sz="1600" dirty="0">
                <a:effectLst/>
                <a:latin typeface="Calibri" panose="020F0502020204030204" pitchFamily="34" charset="0"/>
                <a:cs typeface="Calibri" panose="020F0502020204030204" pitchFamily="34" charset="0"/>
              </a:rPr>
              <a:t> &amp; </a:t>
            </a:r>
            <a:r>
              <a:rPr lang="de-DE" altLang="zh-CN" sz="1600" dirty="0" err="1">
                <a:effectLst/>
                <a:latin typeface="Calibri" panose="020F0502020204030204" pitchFamily="34" charset="0"/>
                <a:cs typeface="Calibri" panose="020F0502020204030204" pitchFamily="34" charset="0"/>
              </a:rPr>
              <a:t>Mesinger</a:t>
            </a:r>
            <a:r>
              <a:rPr lang="de-DE" altLang="zh-CN" sz="1600" dirty="0">
                <a:effectLst/>
                <a:latin typeface="Calibri" panose="020F0502020204030204" pitchFamily="34" charset="0"/>
                <a:cs typeface="Calibri" panose="020F0502020204030204" pitchFamily="34" charset="0"/>
              </a:rPr>
              <a:t>, 2013)</a:t>
            </a:r>
          </a:p>
        </p:txBody>
      </p:sp>
      <p:pic>
        <p:nvPicPr>
          <p:cNvPr id="7" name="图片 6">
            <a:extLst>
              <a:ext uri="{FF2B5EF4-FFF2-40B4-BE49-F238E27FC236}">
                <a16:creationId xmlns:a16="http://schemas.microsoft.com/office/drawing/2014/main" id="{253D847B-9914-1042-8E0C-4FC8E42F9A03}"/>
              </a:ext>
            </a:extLst>
          </p:cNvPr>
          <p:cNvPicPr>
            <a:picLocks noChangeAspect="1"/>
          </p:cNvPicPr>
          <p:nvPr/>
        </p:nvPicPr>
        <p:blipFill>
          <a:blip r:embed="rId3"/>
          <a:stretch>
            <a:fillRect/>
          </a:stretch>
        </p:blipFill>
        <p:spPr>
          <a:xfrm>
            <a:off x="404390" y="1793146"/>
            <a:ext cx="4519942" cy="3040140"/>
          </a:xfrm>
          <a:prstGeom prst="rect">
            <a:avLst/>
          </a:prstGeom>
        </p:spPr>
      </p:pic>
      <p:sp>
        <p:nvSpPr>
          <p:cNvPr id="11" name="文本框 10">
            <a:extLst>
              <a:ext uri="{FF2B5EF4-FFF2-40B4-BE49-F238E27FC236}">
                <a16:creationId xmlns:a16="http://schemas.microsoft.com/office/drawing/2014/main" id="{8174735F-D11F-5747-9A2D-1C3A785B85E1}"/>
              </a:ext>
            </a:extLst>
          </p:cNvPr>
          <p:cNvSpPr txBox="1"/>
          <p:nvPr/>
        </p:nvSpPr>
        <p:spPr>
          <a:xfrm>
            <a:off x="5710616" y="939173"/>
            <a:ext cx="6222347" cy="1200329"/>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In the </a:t>
            </a:r>
            <a:r>
              <a:rPr lang="en-US" altLang="zh-CN" b="1" dirty="0">
                <a:latin typeface="Calibri" panose="020F0502020204030204" pitchFamily="34" charset="0"/>
                <a:cs typeface="Calibri" panose="020F0502020204030204" pitchFamily="34" charset="0"/>
              </a:rPr>
              <a:t>post</a:t>
            </a:r>
            <a:r>
              <a:rPr lang="en-US" altLang="zh-CN" dirty="0">
                <a:latin typeface="Calibri" panose="020F0502020204030204" pitchFamily="34" charset="0"/>
                <a:cs typeface="Calibri" panose="020F0502020204030204" pitchFamily="34" charset="0"/>
              </a:rPr>
              <a:t>-reionization era</a:t>
            </a:r>
            <a:r>
              <a:rPr lang="en-US" dirty="0">
                <a:latin typeface="Calibri" panose="020F0502020204030204" pitchFamily="34" charset="0"/>
                <a:cs typeface="Calibri" panose="020F0502020204030204" pitchFamily="34" charset="0"/>
              </a:rPr>
              <a:t>, 21 cm signal mainly comes from</a:t>
            </a:r>
          </a:p>
          <a:p>
            <a:r>
              <a:rPr lang="en-US" b="1" dirty="0">
                <a:latin typeface="Calibri" panose="020F0502020204030204" pitchFamily="34" charset="0"/>
                <a:cs typeface="Calibri" panose="020F0502020204030204" pitchFamily="34" charset="0"/>
              </a:rPr>
              <a:t>HI in halos and galaxies.</a:t>
            </a:r>
          </a:p>
          <a:p>
            <a:r>
              <a:rPr lang="en-US" altLang="zh-CN" dirty="0">
                <a:latin typeface="Calibri" panose="020F0502020204030204" pitchFamily="34" charset="0"/>
                <a:cs typeface="Calibri" panose="020F0502020204030204" pitchFamily="34" charset="0"/>
              </a:rPr>
              <a:t>Baryon mass in low-mass halos is sensitive to </a:t>
            </a:r>
            <a:r>
              <a:rPr lang="en-US" altLang="zh-CN" b="1" dirty="0" err="1">
                <a:solidFill>
                  <a:srgbClr val="FF0000"/>
                </a:solidFill>
                <a:latin typeface="Calibri" panose="020F0502020204030204" pitchFamily="34" charset="0"/>
                <a:cs typeface="Calibri" panose="020F0502020204030204" pitchFamily="34" charset="0"/>
              </a:rPr>
              <a:t>z</a:t>
            </a:r>
            <a:r>
              <a:rPr lang="en-US" altLang="zh-CN" b="1" baseline="-25000" dirty="0" err="1">
                <a:solidFill>
                  <a:srgbClr val="FF0000"/>
                </a:solidFill>
                <a:latin typeface="Calibri" panose="020F0502020204030204" pitchFamily="34" charset="0"/>
                <a:cs typeface="Calibri" panose="020F0502020204030204" pitchFamily="34" charset="0"/>
              </a:rPr>
              <a:t>re</a:t>
            </a:r>
            <a:r>
              <a:rPr lang="en-US" altLang="zh-CN" b="1" dirty="0">
                <a:latin typeface="Calibri" panose="020F0502020204030204" pitchFamily="34" charset="0"/>
                <a:cs typeface="Calibri" panose="020F0502020204030204" pitchFamily="34" charset="0"/>
              </a:rPr>
              <a:t> -&gt;</a:t>
            </a:r>
          </a:p>
          <a:p>
            <a:r>
              <a:rPr lang="en-US" altLang="zh-CN" dirty="0">
                <a:latin typeface="Calibri" panose="020F0502020204030204" pitchFamily="34" charset="0"/>
                <a:cs typeface="Calibri" panose="020F0502020204030204" pitchFamily="34" charset="0"/>
              </a:rPr>
              <a:t>affect HI density, and post-reionization </a:t>
            </a:r>
            <a:r>
              <a:rPr lang="en-US" altLang="zh-CN" b="1" dirty="0">
                <a:latin typeface="Calibri" panose="020F0502020204030204" pitchFamily="34" charset="0"/>
                <a:cs typeface="Calibri" panose="020F0502020204030204" pitchFamily="34" charset="0"/>
              </a:rPr>
              <a:t>21 cm power spectrum</a:t>
            </a:r>
            <a:endParaRPr lang="en-US" altLang="zh-CN" dirty="0">
              <a:latin typeface="Calibri" panose="020F0502020204030204" pitchFamily="34" charset="0"/>
              <a:cs typeface="Calibri" panose="020F0502020204030204" pitchFamily="34" charset="0"/>
            </a:endParaRPr>
          </a:p>
        </p:txBody>
      </p:sp>
      <p:sp>
        <p:nvSpPr>
          <p:cNvPr id="2" name="灯片编号占位符 1">
            <a:extLst>
              <a:ext uri="{FF2B5EF4-FFF2-40B4-BE49-F238E27FC236}">
                <a16:creationId xmlns:a16="http://schemas.microsoft.com/office/drawing/2014/main" id="{12515583-A6A5-CD4D-B385-545E6DB82317}"/>
              </a:ext>
            </a:extLst>
          </p:cNvPr>
          <p:cNvSpPr>
            <a:spLocks noGrp="1"/>
          </p:cNvSpPr>
          <p:nvPr>
            <p:ph type="sldNum" sz="quarter" idx="12"/>
          </p:nvPr>
        </p:nvSpPr>
        <p:spPr/>
        <p:txBody>
          <a:bodyPr/>
          <a:lstStyle/>
          <a:p>
            <a:fld id="{379FFB05-B06A-7343-81AF-5A9C8885EAD3}" type="slidenum">
              <a:rPr lang="en-US" smtClean="0"/>
              <a:t>8</a:t>
            </a:fld>
            <a:endParaRPr 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6EC4B7E-0F14-8E45-BC7D-B511F1B11FE1}"/>
                  </a:ext>
                </a:extLst>
              </p:cNvPr>
              <p:cNvSpPr txBox="1"/>
              <p:nvPr/>
            </p:nvSpPr>
            <p:spPr>
              <a:xfrm>
                <a:off x="288587" y="250917"/>
                <a:ext cx="8713026" cy="584775"/>
              </a:xfrm>
              <a:prstGeom prst="rect">
                <a:avLst/>
              </a:prstGeom>
              <a:noFill/>
            </p:spPr>
            <p:txBody>
              <a:bodyPr wrap="none" rtlCol="0">
                <a:spAutoFit/>
              </a:bodyPr>
              <a:lstStyle/>
              <a:p>
                <a:r>
                  <a:rPr lang="de-DE" altLang="zh-CN" sz="3200" b="1" dirty="0" err="1">
                    <a:latin typeface="Calibri" panose="020F0502020204030204" pitchFamily="34" charset="0"/>
                    <a:cs typeface="Calibri" panose="020F0502020204030204" pitchFamily="34" charset="0"/>
                  </a:rPr>
                  <a:t>Reionization</a:t>
                </a:r>
                <a:r>
                  <a:rPr lang="de-DE" altLang="zh-CN" sz="3200" b="1" dirty="0">
                    <a:latin typeface="Calibri" panose="020F0502020204030204" pitchFamily="34" charset="0"/>
                    <a:cs typeface="Calibri" panose="020F0502020204030204" pitchFamily="34" charset="0"/>
                  </a:rPr>
                  <a:t> </a:t>
                </a:r>
                <a:r>
                  <a:rPr lang="de-DE" altLang="zh-CN" sz="3200" b="1" dirty="0" err="1">
                    <a:latin typeface="Calibri" panose="020F0502020204030204" pitchFamily="34" charset="0"/>
                    <a:cs typeface="Calibri" panose="020F0502020204030204" pitchFamily="34" charset="0"/>
                  </a:rPr>
                  <a:t>relic</a:t>
                </a:r>
                <a:r>
                  <a:rPr lang="en-US" sz="3200" b="1" dirty="0">
                    <a:latin typeface="Calibri" panose="020F0502020204030204" pitchFamily="34" charset="0"/>
                    <a:cs typeface="Calibri" panose="020F0502020204030204" pitchFamily="34" charset="0"/>
                  </a:rPr>
                  <a:t>: suppress </a:t>
                </a:r>
                <a14:m>
                  <m:oMath xmlns:m="http://schemas.openxmlformats.org/officeDocument/2006/math">
                    <m:sSub>
                      <m:sSubPr>
                        <m:ctrlPr>
                          <a:rPr lang="en-US" sz="3200" b="1" i="1" smtClean="0">
                            <a:latin typeface="Cambria Math" panose="02040503050406030204" pitchFamily="18" charset="0"/>
                            <a:cs typeface="Calibri" panose="020F0502020204030204" pitchFamily="34" charset="0"/>
                          </a:rPr>
                        </m:ctrlPr>
                      </m:sSubPr>
                      <m:e>
                        <m:r>
                          <a:rPr lang="en-US" sz="3200" b="1" i="1" smtClean="0">
                            <a:latin typeface="Cambria Math" panose="02040503050406030204" pitchFamily="18" charset="0"/>
                            <a:cs typeface="Calibri" panose="020F0502020204030204" pitchFamily="34" charset="0"/>
                          </a:rPr>
                          <m:t>𝒇</m:t>
                        </m:r>
                      </m:e>
                      <m:sub>
                        <m:r>
                          <a:rPr lang="en-US" sz="3200" b="1" i="0" smtClean="0">
                            <a:latin typeface="Cambria Math" panose="02040503050406030204" pitchFamily="18" charset="0"/>
                            <a:cs typeface="Calibri" panose="020F0502020204030204" pitchFamily="34" charset="0"/>
                          </a:rPr>
                          <m:t>𝐛</m:t>
                        </m:r>
                      </m:sub>
                    </m:sSub>
                  </m:oMath>
                </a14:m>
                <a:r>
                  <a:rPr lang="en-US" sz="3200" b="1" dirty="0">
                    <a:latin typeface="Calibri" panose="020F0502020204030204" pitchFamily="34" charset="0"/>
                    <a:cs typeface="Calibri" panose="020F0502020204030204" pitchFamily="34" charset="0"/>
                  </a:rPr>
                  <a:t> in low-mass halos</a:t>
                </a:r>
              </a:p>
            </p:txBody>
          </p:sp>
        </mc:Choice>
        <mc:Fallback xmlns="">
          <p:sp>
            <p:nvSpPr>
              <p:cNvPr id="13" name="文本框 12">
                <a:extLst>
                  <a:ext uri="{FF2B5EF4-FFF2-40B4-BE49-F238E27FC236}">
                    <a16:creationId xmlns:a16="http://schemas.microsoft.com/office/drawing/2014/main" id="{36EC4B7E-0F14-8E45-BC7D-B511F1B11FE1}"/>
                  </a:ext>
                </a:extLst>
              </p:cNvPr>
              <p:cNvSpPr txBox="1">
                <a:spLocks noRot="1" noChangeAspect="1" noMove="1" noResize="1" noEditPoints="1" noAdjustHandles="1" noChangeArrowheads="1" noChangeShapeType="1" noTextEdit="1"/>
              </p:cNvSpPr>
              <p:nvPr/>
            </p:nvSpPr>
            <p:spPr>
              <a:xfrm>
                <a:off x="288587" y="250917"/>
                <a:ext cx="8713026" cy="584775"/>
              </a:xfrm>
              <a:prstGeom prst="rect">
                <a:avLst/>
              </a:prstGeom>
              <a:blipFill>
                <a:blip r:embed="rId4"/>
                <a:stretch>
                  <a:fillRect l="-1747" t="-12766" b="-31915"/>
                </a:stretch>
              </a:blipFill>
            </p:spPr>
            <p:txBody>
              <a:bodyPr/>
              <a:lstStyle/>
              <a:p>
                <a:r>
                  <a:rPr lang="en-US">
                    <a:noFill/>
                  </a:rPr>
                  <a:t> </a:t>
                </a:r>
              </a:p>
            </p:txBody>
          </p:sp>
        </mc:Fallback>
      </mc:AlternateContent>
      <p:sp>
        <p:nvSpPr>
          <p:cNvPr id="16" name="文本框 15">
            <a:extLst>
              <a:ext uri="{FF2B5EF4-FFF2-40B4-BE49-F238E27FC236}">
                <a16:creationId xmlns:a16="http://schemas.microsoft.com/office/drawing/2014/main" id="{CD73A2C7-10DC-464E-93BE-C017C2A35D6E}"/>
              </a:ext>
            </a:extLst>
          </p:cNvPr>
          <p:cNvSpPr txBox="1"/>
          <p:nvPr/>
        </p:nvSpPr>
        <p:spPr>
          <a:xfrm>
            <a:off x="504300" y="939173"/>
            <a:ext cx="4831425" cy="646331"/>
          </a:xfrm>
          <a:prstGeom prst="rect">
            <a:avLst/>
          </a:prstGeom>
          <a:noFill/>
        </p:spPr>
        <p:txBody>
          <a:bodyPr wrap="square">
            <a:spAutoFit/>
          </a:bodyPr>
          <a:lstStyle/>
          <a:p>
            <a:r>
              <a:rPr lang="en-US" altLang="zh-CN" dirty="0">
                <a:latin typeface="Calibri" panose="020F0502020204030204" pitchFamily="34" charset="0"/>
                <a:cs typeface="Calibri" panose="020F0502020204030204" pitchFamily="34" charset="0"/>
              </a:rPr>
              <a:t>Increased pressure suppresses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baryon infalling into low-mass halos.</a:t>
            </a:r>
          </a:p>
        </p:txBody>
      </p:sp>
      <p:sp>
        <p:nvSpPr>
          <p:cNvPr id="3" name="文本框 2">
            <a:extLst>
              <a:ext uri="{FF2B5EF4-FFF2-40B4-BE49-F238E27FC236}">
                <a16:creationId xmlns:a16="http://schemas.microsoft.com/office/drawing/2014/main" id="{809BD90D-5481-664D-BEEB-31F96C876130}"/>
              </a:ext>
            </a:extLst>
          </p:cNvPr>
          <p:cNvSpPr txBox="1"/>
          <p:nvPr/>
        </p:nvSpPr>
        <p:spPr>
          <a:xfrm>
            <a:off x="404390" y="5212020"/>
            <a:ext cx="5079083"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Earlier reionization has stronger suppression effect.</a:t>
            </a:r>
          </a:p>
        </p:txBody>
      </p:sp>
      <p:pic>
        <p:nvPicPr>
          <p:cNvPr id="17" name="图片 16">
            <a:extLst>
              <a:ext uri="{FF2B5EF4-FFF2-40B4-BE49-F238E27FC236}">
                <a16:creationId xmlns:a16="http://schemas.microsoft.com/office/drawing/2014/main" id="{5C0F997C-F57E-CB4F-A83D-71709BF4EC0F}"/>
              </a:ext>
            </a:extLst>
          </p:cNvPr>
          <p:cNvPicPr>
            <a:picLocks noChangeAspect="1"/>
          </p:cNvPicPr>
          <p:nvPr/>
        </p:nvPicPr>
        <p:blipFill rotWithShape="1">
          <a:blip r:embed="rId5"/>
          <a:srcRect r="64601"/>
          <a:stretch/>
        </p:blipFill>
        <p:spPr>
          <a:xfrm>
            <a:off x="6576449" y="2139502"/>
            <a:ext cx="3867192" cy="3641538"/>
          </a:xfrm>
          <a:prstGeom prst="rect">
            <a:avLst/>
          </a:prstGeom>
        </p:spPr>
      </p:pic>
      <p:sp>
        <p:nvSpPr>
          <p:cNvPr id="18" name="文本框 17">
            <a:extLst>
              <a:ext uri="{FF2B5EF4-FFF2-40B4-BE49-F238E27FC236}">
                <a16:creationId xmlns:a16="http://schemas.microsoft.com/office/drawing/2014/main" id="{95108DB7-B34D-C94A-B27F-8F7E6105AC34}"/>
              </a:ext>
            </a:extLst>
          </p:cNvPr>
          <p:cNvSpPr txBox="1"/>
          <p:nvPr/>
        </p:nvSpPr>
        <p:spPr>
          <a:xfrm>
            <a:off x="6148557" y="5710019"/>
            <a:ext cx="5346464" cy="646331"/>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In </a:t>
            </a:r>
            <a:r>
              <a:rPr lang="en-US" altLang="zh-CN" b="1" dirty="0">
                <a:latin typeface="Calibri" panose="020F0502020204030204" pitchFamily="34" charset="0"/>
                <a:cs typeface="Calibri" panose="020F0502020204030204" pitchFamily="34" charset="0"/>
              </a:rPr>
              <a:t>WDM</a:t>
            </a:r>
            <a:r>
              <a:rPr lang="en-US" altLang="zh-CN" dirty="0">
                <a:latin typeface="Calibri" panose="020F0502020204030204" pitchFamily="34" charset="0"/>
                <a:cs typeface="Calibri" panose="020F0502020204030204" pitchFamily="34" charset="0"/>
              </a:rPr>
              <a:t> models, there are </a:t>
            </a:r>
            <a:r>
              <a:rPr lang="en-US" altLang="zh-CN" b="1" dirty="0">
                <a:latin typeface="Calibri" panose="020F0502020204030204" pitchFamily="34" charset="0"/>
                <a:cs typeface="Calibri" panose="020F0502020204030204" pitchFamily="34" charset="0"/>
              </a:rPr>
              <a:t>fewer low-mass halos</a:t>
            </a:r>
            <a:r>
              <a:rPr lang="en-US" altLang="zh-CN" dirty="0">
                <a:latin typeface="Calibri" panose="020F0502020204030204" pitchFamily="34" charset="0"/>
                <a:cs typeface="Calibri" panose="020F0502020204030204" pitchFamily="34" charset="0"/>
              </a:rPr>
              <a:t> to be</a:t>
            </a:r>
          </a:p>
          <a:p>
            <a:r>
              <a:rPr lang="en-US" altLang="zh-CN" dirty="0">
                <a:latin typeface="Calibri" panose="020F0502020204030204" pitchFamily="34" charset="0"/>
                <a:cs typeface="Calibri" panose="020F0502020204030204" pitchFamily="34" charset="0"/>
              </a:rPr>
              <a:t>affected by reionization.</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35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8B4B63E-CB09-2C43-A5D8-CD7E16E69E04}"/>
              </a:ext>
            </a:extLst>
          </p:cNvPr>
          <p:cNvSpPr txBox="1"/>
          <p:nvPr/>
        </p:nvSpPr>
        <p:spPr>
          <a:xfrm>
            <a:off x="288587" y="250917"/>
            <a:ext cx="5329088" cy="584775"/>
          </a:xfrm>
          <a:prstGeom prst="rect">
            <a:avLst/>
          </a:prstGeom>
          <a:noFill/>
        </p:spPr>
        <p:txBody>
          <a:bodyPr wrap="none" rtlCol="0">
            <a:spAutoFit/>
          </a:bodyPr>
          <a:lstStyle/>
          <a:p>
            <a:r>
              <a:rPr lang="en-US" sz="3200" b="1" dirty="0">
                <a:latin typeface="Calibri" panose="020F0502020204030204" pitchFamily="34" charset="0"/>
                <a:cs typeface="Calibri" panose="020F0502020204030204" pitchFamily="34" charset="0"/>
              </a:rPr>
              <a:t>Combine with inhomogeneity </a:t>
            </a:r>
          </a:p>
        </p:txBody>
      </p:sp>
      <p:grpSp>
        <p:nvGrpSpPr>
          <p:cNvPr id="6" name="组合 5">
            <a:extLst>
              <a:ext uri="{FF2B5EF4-FFF2-40B4-BE49-F238E27FC236}">
                <a16:creationId xmlns:a16="http://schemas.microsoft.com/office/drawing/2014/main" id="{EC033F25-2E0C-0041-9CB2-56F5A10D1B1E}"/>
              </a:ext>
            </a:extLst>
          </p:cNvPr>
          <p:cNvGrpSpPr/>
          <p:nvPr/>
        </p:nvGrpSpPr>
        <p:grpSpPr>
          <a:xfrm>
            <a:off x="962650" y="835692"/>
            <a:ext cx="4480714" cy="5259303"/>
            <a:chOff x="1802691" y="943224"/>
            <a:chExt cx="4480714" cy="5259303"/>
          </a:xfrm>
        </p:grpSpPr>
        <p:pic>
          <p:nvPicPr>
            <p:cNvPr id="7" name="图片 6">
              <a:extLst>
                <a:ext uri="{FF2B5EF4-FFF2-40B4-BE49-F238E27FC236}">
                  <a16:creationId xmlns:a16="http://schemas.microsoft.com/office/drawing/2014/main" id="{CD49D6CB-272B-6046-AB49-FD2442044CE7}"/>
                </a:ext>
              </a:extLst>
            </p:cNvPr>
            <p:cNvPicPr>
              <a:picLocks noChangeAspect="1"/>
            </p:cNvPicPr>
            <p:nvPr/>
          </p:nvPicPr>
          <p:blipFill>
            <a:blip r:embed="rId3"/>
            <a:stretch>
              <a:fillRect/>
            </a:stretch>
          </p:blipFill>
          <p:spPr>
            <a:xfrm>
              <a:off x="1802691" y="943224"/>
              <a:ext cx="4480714" cy="4933236"/>
            </a:xfrm>
            <a:prstGeom prst="rect">
              <a:avLst/>
            </a:prstGeom>
          </p:spPr>
        </p:pic>
        <p:sp>
          <p:nvSpPr>
            <p:cNvPr id="8" name="文本框 7">
              <a:extLst>
                <a:ext uri="{FF2B5EF4-FFF2-40B4-BE49-F238E27FC236}">
                  <a16:creationId xmlns:a16="http://schemas.microsoft.com/office/drawing/2014/main" id="{5A70D531-ED69-FB4F-9F83-2C17D34A2C1A}"/>
                </a:ext>
              </a:extLst>
            </p:cNvPr>
            <p:cNvSpPr txBox="1"/>
            <p:nvPr/>
          </p:nvSpPr>
          <p:spPr>
            <a:xfrm>
              <a:off x="3188480" y="5863973"/>
              <a:ext cx="1939954" cy="338554"/>
            </a:xfrm>
            <a:prstGeom prst="rect">
              <a:avLst/>
            </a:prstGeom>
            <a:noFill/>
          </p:spPr>
          <p:txBody>
            <a:bodyPr wrap="none" rtlCol="0">
              <a:spAutoFit/>
            </a:bodyPr>
            <a:lstStyle/>
            <a:p>
              <a:pPr algn="ctr"/>
              <a:r>
                <a:rPr lang="en-US" sz="1600" dirty="0">
                  <a:latin typeface="Calibri" panose="020F0502020204030204" pitchFamily="34" charset="0"/>
                  <a:ea typeface="+mj-ea"/>
                  <a:cs typeface="Calibri" panose="020F0502020204030204" pitchFamily="34" charset="0"/>
                </a:rPr>
                <a:t>(</a:t>
              </a:r>
              <a:r>
                <a:rPr lang="es-ES" altLang="zh-CN" sz="1600" dirty="0">
                  <a:effectLst/>
                  <a:latin typeface="Calibri" panose="020F0502020204030204" pitchFamily="34" charset="0"/>
                  <a:ea typeface="+mj-ea"/>
                  <a:cs typeface="Calibri" panose="020F0502020204030204" pitchFamily="34" charset="0"/>
                </a:rPr>
                <a:t>D</a:t>
              </a:r>
              <a:r>
                <a:rPr lang="en-US" altLang="zh-CN" sz="1600" dirty="0">
                  <a:effectLst/>
                  <a:latin typeface="Calibri" panose="020F0502020204030204" pitchFamily="34" charset="0"/>
                  <a:ea typeface="+mj-ea"/>
                  <a:cs typeface="Calibri" panose="020F0502020204030204" pitchFamily="34" charset="0"/>
                </a:rPr>
                <a:t>’</a:t>
              </a:r>
              <a:r>
                <a:rPr lang="es-ES" altLang="zh-CN" sz="1600" dirty="0" err="1">
                  <a:effectLst/>
                  <a:latin typeface="Calibri" panose="020F0502020204030204" pitchFamily="34" charset="0"/>
                  <a:ea typeface="+mj-ea"/>
                  <a:cs typeface="Calibri" panose="020F0502020204030204" pitchFamily="34" charset="0"/>
                </a:rPr>
                <a:t>Aloisio</a:t>
              </a:r>
              <a:r>
                <a:rPr lang="es-ES" altLang="zh-CN" sz="1600" dirty="0">
                  <a:effectLst/>
                  <a:latin typeface="Calibri" panose="020F0502020204030204" pitchFamily="34" charset="0"/>
                  <a:ea typeface="+mj-ea"/>
                  <a:cs typeface="Calibri" panose="020F0502020204030204" pitchFamily="34" charset="0"/>
                </a:rPr>
                <a:t> et al.</a:t>
              </a:r>
              <a:r>
                <a:rPr lang="en-US" altLang="zh-CN" sz="1600" dirty="0">
                  <a:effectLst/>
                  <a:latin typeface="Calibri" panose="020F0502020204030204" pitchFamily="34" charset="0"/>
                  <a:ea typeface="+mj-ea"/>
                  <a:cs typeface="Calibri" panose="020F0502020204030204" pitchFamily="34" charset="0"/>
                </a:rPr>
                <a:t> 2019)</a:t>
              </a:r>
              <a:endParaRPr lang="es-ES" altLang="zh-CN" sz="1600" dirty="0">
                <a:effectLst/>
                <a:latin typeface="Calibri" panose="020F0502020204030204" pitchFamily="34" charset="0"/>
                <a:ea typeface="+mj-ea"/>
                <a:cs typeface="Calibri" panose="020F0502020204030204" pitchFamily="34" charset="0"/>
              </a:endParaRPr>
            </a:p>
          </p:txBody>
        </p:sp>
      </p:grpSp>
      <p:sp>
        <p:nvSpPr>
          <p:cNvPr id="9" name="文本框 8">
            <a:extLst>
              <a:ext uri="{FF2B5EF4-FFF2-40B4-BE49-F238E27FC236}">
                <a16:creationId xmlns:a16="http://schemas.microsoft.com/office/drawing/2014/main" id="{EADEBD26-989A-7248-BFE0-C9E34F0ADA21}"/>
              </a:ext>
            </a:extLst>
          </p:cNvPr>
          <p:cNvSpPr txBox="1"/>
          <p:nvPr/>
        </p:nvSpPr>
        <p:spPr>
          <a:xfrm>
            <a:off x="1032186" y="6132525"/>
            <a:ext cx="4852482"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Different positions </a:t>
            </a:r>
            <a:r>
              <a:rPr lang="en-US" b="1" dirty="0" err="1">
                <a:latin typeface="Calibri" panose="020F0502020204030204" pitchFamily="34" charset="0"/>
                <a:cs typeface="Calibri" panose="020F0502020204030204" pitchFamily="34" charset="0"/>
              </a:rPr>
              <a:t>reionize</a:t>
            </a:r>
            <a:r>
              <a:rPr lang="en-US" b="1" dirty="0">
                <a:latin typeface="Calibri" panose="020F0502020204030204" pitchFamily="34" charset="0"/>
                <a:cs typeface="Calibri" panose="020F0502020204030204" pitchFamily="34" charset="0"/>
              </a:rPr>
              <a:t> at different redshifts.</a:t>
            </a:r>
          </a:p>
        </p:txBody>
      </p:sp>
      <p:pic>
        <p:nvPicPr>
          <p:cNvPr id="10" name="图片 9">
            <a:extLst>
              <a:ext uri="{FF2B5EF4-FFF2-40B4-BE49-F238E27FC236}">
                <a16:creationId xmlns:a16="http://schemas.microsoft.com/office/drawing/2014/main" id="{C4C627D4-0661-A542-B434-7F6CC576F055}"/>
              </a:ext>
            </a:extLst>
          </p:cNvPr>
          <p:cNvPicPr>
            <a:picLocks noChangeAspect="1"/>
          </p:cNvPicPr>
          <p:nvPr/>
        </p:nvPicPr>
        <p:blipFill rotWithShape="1">
          <a:blip r:embed="rId4"/>
          <a:srcRect t="46613"/>
          <a:stretch/>
        </p:blipFill>
        <p:spPr>
          <a:xfrm>
            <a:off x="6552848" y="405818"/>
            <a:ext cx="3075893" cy="3284295"/>
          </a:xfrm>
          <a:prstGeom prst="rect">
            <a:avLst/>
          </a:prstGeom>
        </p:spPr>
      </p:pic>
      <p:pic>
        <p:nvPicPr>
          <p:cNvPr id="11" name="图片 10">
            <a:extLst>
              <a:ext uri="{FF2B5EF4-FFF2-40B4-BE49-F238E27FC236}">
                <a16:creationId xmlns:a16="http://schemas.microsoft.com/office/drawing/2014/main" id="{6B44409F-22AD-E542-B283-57A2231813B4}"/>
              </a:ext>
            </a:extLst>
          </p:cNvPr>
          <p:cNvPicPr>
            <a:picLocks noChangeAspect="1"/>
          </p:cNvPicPr>
          <p:nvPr/>
        </p:nvPicPr>
        <p:blipFill rotWithShape="1">
          <a:blip r:embed="rId5"/>
          <a:srcRect r="64601"/>
          <a:stretch/>
        </p:blipFill>
        <p:spPr>
          <a:xfrm>
            <a:off x="6325255" y="3690113"/>
            <a:ext cx="3303486" cy="3110724"/>
          </a:xfrm>
          <a:prstGeom prst="rect">
            <a:avLst/>
          </a:prstGeom>
        </p:spPr>
      </p:pic>
      <p:cxnSp>
        <p:nvCxnSpPr>
          <p:cNvPr id="13" name="直线箭头连接符 12">
            <a:extLst>
              <a:ext uri="{FF2B5EF4-FFF2-40B4-BE49-F238E27FC236}">
                <a16:creationId xmlns:a16="http://schemas.microsoft.com/office/drawing/2014/main" id="{C6F2B226-53DA-2045-A9EE-ECB610625917}"/>
              </a:ext>
            </a:extLst>
          </p:cNvPr>
          <p:cNvCxnSpPr>
            <a:cxnSpLocks/>
          </p:cNvCxnSpPr>
          <p:nvPr/>
        </p:nvCxnSpPr>
        <p:spPr>
          <a:xfrm>
            <a:off x="4494882" y="2710149"/>
            <a:ext cx="4935557" cy="132203"/>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14">
            <a:extLst>
              <a:ext uri="{FF2B5EF4-FFF2-40B4-BE49-F238E27FC236}">
                <a16:creationId xmlns:a16="http://schemas.microsoft.com/office/drawing/2014/main" id="{3D35762E-79A8-2F4F-945B-98D12CBE244E}"/>
              </a:ext>
            </a:extLst>
          </p:cNvPr>
          <p:cNvCxnSpPr>
            <a:cxnSpLocks/>
          </p:cNvCxnSpPr>
          <p:nvPr/>
        </p:nvCxnSpPr>
        <p:spPr>
          <a:xfrm>
            <a:off x="4505646" y="2686349"/>
            <a:ext cx="4924793" cy="3335959"/>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a:extLst>
              <a:ext uri="{FF2B5EF4-FFF2-40B4-BE49-F238E27FC236}">
                <a16:creationId xmlns:a16="http://schemas.microsoft.com/office/drawing/2014/main" id="{8A785FEE-6960-A44C-ABEC-4BC927981883}"/>
              </a:ext>
            </a:extLst>
          </p:cNvPr>
          <p:cNvCxnSpPr>
            <a:cxnSpLocks/>
          </p:cNvCxnSpPr>
          <p:nvPr/>
        </p:nvCxnSpPr>
        <p:spPr>
          <a:xfrm flipV="1">
            <a:off x="4307344" y="1128992"/>
            <a:ext cx="2852192" cy="2750148"/>
          </a:xfrm>
          <a:prstGeom prst="straightConnector1">
            <a:avLst/>
          </a:prstGeom>
          <a:ln w="381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708DD2C8-D715-FD45-B884-BD5272594F29}"/>
              </a:ext>
            </a:extLst>
          </p:cNvPr>
          <p:cNvCxnSpPr>
            <a:cxnSpLocks/>
          </p:cNvCxnSpPr>
          <p:nvPr/>
        </p:nvCxnSpPr>
        <p:spPr>
          <a:xfrm>
            <a:off x="4308375" y="3934349"/>
            <a:ext cx="2851161" cy="759528"/>
          </a:xfrm>
          <a:prstGeom prst="straightConnector1">
            <a:avLst/>
          </a:prstGeom>
          <a:ln w="381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EFCB7BE0-CCC2-774B-AD31-6E98E9154EB1}"/>
              </a:ext>
            </a:extLst>
          </p:cNvPr>
          <p:cNvSpPr>
            <a:spLocks noGrp="1"/>
          </p:cNvSpPr>
          <p:nvPr>
            <p:ph type="sldNum" sz="quarter" idx="12"/>
          </p:nvPr>
        </p:nvSpPr>
        <p:spPr/>
        <p:txBody>
          <a:bodyPr/>
          <a:lstStyle/>
          <a:p>
            <a:fld id="{379FFB05-B06A-7343-81AF-5A9C8885EAD3}" type="slidenum">
              <a:rPr lang="en-US" smtClean="0"/>
              <a:t>9</a:t>
            </a:fld>
            <a:endParaRPr lang="en-US"/>
          </a:p>
        </p:txBody>
      </p:sp>
      <p:grpSp>
        <p:nvGrpSpPr>
          <p:cNvPr id="12" name="组合 11">
            <a:extLst>
              <a:ext uri="{FF2B5EF4-FFF2-40B4-BE49-F238E27FC236}">
                <a16:creationId xmlns:a16="http://schemas.microsoft.com/office/drawing/2014/main" id="{58CB75AB-B897-2F4F-A83C-D710D69C3D7D}"/>
              </a:ext>
            </a:extLst>
          </p:cNvPr>
          <p:cNvGrpSpPr/>
          <p:nvPr/>
        </p:nvGrpSpPr>
        <p:grpSpPr>
          <a:xfrm>
            <a:off x="9615767" y="2779754"/>
            <a:ext cx="2511371" cy="1569660"/>
            <a:chOff x="9615767" y="2779754"/>
            <a:chExt cx="2511371" cy="1569660"/>
          </a:xfrm>
        </p:grpSpPr>
        <p:sp>
          <p:nvSpPr>
            <p:cNvPr id="24" name="文本框 23">
              <a:extLst>
                <a:ext uri="{FF2B5EF4-FFF2-40B4-BE49-F238E27FC236}">
                  <a16:creationId xmlns:a16="http://schemas.microsoft.com/office/drawing/2014/main" id="{AA6E50F3-6B9E-DF4D-89AD-5088BF11E826}"/>
                </a:ext>
              </a:extLst>
            </p:cNvPr>
            <p:cNvSpPr txBox="1"/>
            <p:nvPr/>
          </p:nvSpPr>
          <p:spPr>
            <a:xfrm>
              <a:off x="9615767" y="2779754"/>
              <a:ext cx="2511371" cy="1569660"/>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Fluctuations of transparency and </a:t>
              </a:r>
              <a:r>
                <a:rPr lang="en-US" altLang="zh-CN" sz="1600" dirty="0">
                  <a:latin typeface="Calibri" panose="020F0502020204030204" pitchFamily="34" charset="0"/>
                  <a:cs typeface="Calibri" panose="020F0502020204030204" pitchFamily="34" charset="0"/>
                </a:rPr>
                <a:t>HI density on ionized bubble scales</a:t>
              </a:r>
            </a:p>
            <a:p>
              <a:pPr algn="ctr"/>
              <a:endParaRPr lang="en-US" altLang="zh-CN" sz="1600" dirty="0">
                <a:latin typeface="Calibri" panose="020F0502020204030204" pitchFamily="34" charset="0"/>
                <a:cs typeface="Calibri" panose="020F0502020204030204" pitchFamily="34" charset="0"/>
              </a:endParaRPr>
            </a:p>
            <a:p>
              <a:pPr algn="ctr"/>
              <a:r>
                <a:rPr lang="en-US" altLang="zh-CN" sz="1600" dirty="0">
                  <a:latin typeface="Calibri" panose="020F0502020204030204" pitchFamily="34" charset="0"/>
                  <a:cs typeface="Calibri" panose="020F0502020204030204" pitchFamily="34" charset="0"/>
                </a:rPr>
                <a:t>large-scale signals in the power spectrum</a:t>
              </a:r>
            </a:p>
          </p:txBody>
        </p:sp>
        <p:cxnSp>
          <p:nvCxnSpPr>
            <p:cNvPr id="4" name="直线箭头连接符 3">
              <a:extLst>
                <a:ext uri="{FF2B5EF4-FFF2-40B4-BE49-F238E27FC236}">
                  <a16:creationId xmlns:a16="http://schemas.microsoft.com/office/drawing/2014/main" id="{BA599006-7761-3140-ABF6-CC7796C05756}"/>
                </a:ext>
              </a:extLst>
            </p:cNvPr>
            <p:cNvCxnSpPr/>
            <p:nvPr/>
          </p:nvCxnSpPr>
          <p:spPr>
            <a:xfrm>
              <a:off x="10848622" y="3578578"/>
              <a:ext cx="0" cy="2370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9274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6192</TotalTime>
  <Words>1859</Words>
  <Application>Microsoft Macintosh PowerPoint</Application>
  <PresentationFormat>宽屏</PresentationFormat>
  <Paragraphs>201</Paragraphs>
  <Slides>17</Slides>
  <Notes>11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17</vt:i4>
      </vt:variant>
    </vt:vector>
  </HeadingPairs>
  <TitlesOfParts>
    <vt:vector size="25" baseType="lpstr">
      <vt:lpstr>-apple-system</vt:lpstr>
      <vt:lpstr>等线</vt:lpstr>
      <vt:lpstr>等线 Light</vt:lpstr>
      <vt:lpstr>Arial</vt:lpstr>
      <vt:lpstr>Calibri</vt:lpstr>
      <vt:lpstr>Cambria Math</vt:lpstr>
      <vt:lpstr>Helvetica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遥</dc:creator>
  <cp:lastModifiedBy>张 遥</cp:lastModifiedBy>
  <cp:revision>76</cp:revision>
  <dcterms:created xsi:type="dcterms:W3CDTF">2024-05-09T03:07:04Z</dcterms:created>
  <dcterms:modified xsi:type="dcterms:W3CDTF">2024-07-16T17:09:50Z</dcterms:modified>
</cp:coreProperties>
</file>