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977" r:id="rId2"/>
    <p:sldId id="978" r:id="rId3"/>
    <p:sldId id="979" r:id="rId4"/>
    <p:sldId id="980" r:id="rId5"/>
    <p:sldId id="968" r:id="rId6"/>
    <p:sldId id="971" r:id="rId7"/>
    <p:sldId id="935" r:id="rId8"/>
    <p:sldId id="957" r:id="rId9"/>
    <p:sldId id="965" r:id="rId10"/>
    <p:sldId id="974" r:id="rId11"/>
    <p:sldId id="975" r:id="rId12"/>
    <p:sldId id="961" r:id="rId13"/>
    <p:sldId id="973" r:id="rId14"/>
    <p:sldId id="962" r:id="rId15"/>
    <p:sldId id="976" r:id="rId16"/>
    <p:sldId id="955" r:id="rId17"/>
    <p:sldId id="956" r:id="rId18"/>
    <p:sldId id="972" r:id="rId19"/>
    <p:sldId id="981" r:id="rId20"/>
    <p:sldId id="950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22B6F-8F0B-4676-88FD-3D277FBEA307}" type="doc">
      <dgm:prSet loTypeId="urn:microsoft.com/office/officeart/2005/8/layout/funnel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69EA02B5-6285-4D5B-A8EE-4AB5B7FCCE99}">
      <dgm:prSet phldrT="[文本]"/>
      <dgm:spPr/>
      <dgm:t>
        <a:bodyPr/>
        <a:lstStyle/>
        <a:p>
          <a:r>
            <a:rPr lang="en-US" altLang="zh-CN" dirty="0"/>
            <a:t>Background</a:t>
          </a:r>
        </a:p>
        <a:p>
          <a:r>
            <a:rPr lang="en-US" altLang="zh-CN" dirty="0"/>
            <a:t>signal</a:t>
          </a:r>
          <a:endParaRPr lang="zh-CN" altLang="en-US" dirty="0"/>
        </a:p>
      </dgm:t>
    </dgm:pt>
    <dgm:pt modelId="{DEEBC20E-3CE1-4EC1-9FBE-C20AC03972C4}" type="parTrans" cxnId="{461FFDA0-1F03-4F96-B0F6-6BE9C07314FF}">
      <dgm:prSet/>
      <dgm:spPr/>
      <dgm:t>
        <a:bodyPr/>
        <a:lstStyle/>
        <a:p>
          <a:endParaRPr lang="zh-CN" altLang="en-US"/>
        </a:p>
      </dgm:t>
    </dgm:pt>
    <dgm:pt modelId="{8AC2119D-515E-4884-8C21-F8A1E37D87EA}" type="sibTrans" cxnId="{461FFDA0-1F03-4F96-B0F6-6BE9C07314FF}">
      <dgm:prSet/>
      <dgm:spPr/>
      <dgm:t>
        <a:bodyPr/>
        <a:lstStyle/>
        <a:p>
          <a:endParaRPr lang="zh-CN" altLang="en-US"/>
        </a:p>
      </dgm:t>
    </dgm:pt>
    <dgm:pt modelId="{62DE1CCB-0194-4C40-AB48-DB70E3A68E3A}">
      <dgm:prSet phldrT="[文本]"/>
      <dgm:spPr/>
      <dgm:t>
        <a:bodyPr/>
        <a:lstStyle/>
        <a:p>
          <a:r>
            <a:rPr lang="en-US" altLang="zh-CN" dirty="0"/>
            <a:t>Foreground</a:t>
          </a:r>
        </a:p>
        <a:p>
          <a:r>
            <a:rPr lang="en-US" altLang="zh-CN" dirty="0"/>
            <a:t>lens</a:t>
          </a:r>
          <a:endParaRPr lang="zh-CN" altLang="en-US" dirty="0"/>
        </a:p>
      </dgm:t>
    </dgm:pt>
    <dgm:pt modelId="{D1A922F8-ADB8-449E-B475-017AE74A0E45}" type="parTrans" cxnId="{7AD25DB9-AA54-48B7-91D2-CA7EE069ACCA}">
      <dgm:prSet/>
      <dgm:spPr/>
      <dgm:t>
        <a:bodyPr/>
        <a:lstStyle/>
        <a:p>
          <a:endParaRPr lang="zh-CN" altLang="en-US"/>
        </a:p>
      </dgm:t>
    </dgm:pt>
    <dgm:pt modelId="{63ECD872-B9AF-4764-8835-80B1A89A768D}" type="sibTrans" cxnId="{7AD25DB9-AA54-48B7-91D2-CA7EE069ACCA}">
      <dgm:prSet/>
      <dgm:spPr/>
      <dgm:t>
        <a:bodyPr/>
        <a:lstStyle/>
        <a:p>
          <a:endParaRPr lang="zh-CN" altLang="en-US"/>
        </a:p>
      </dgm:t>
    </dgm:pt>
    <dgm:pt modelId="{DC479A3A-7697-4756-B804-EFDDCA236021}">
      <dgm:prSet phldrT="[文本]"/>
      <dgm:spPr/>
      <dgm:t>
        <a:bodyPr/>
        <a:lstStyle/>
        <a:p>
          <a:r>
            <a:rPr lang="en-US" altLang="zh-CN" b="1" dirty="0"/>
            <a:t>Lens simulation </a:t>
          </a:r>
          <a:endParaRPr lang="zh-CN" altLang="en-US" b="1" dirty="0"/>
        </a:p>
      </dgm:t>
    </dgm:pt>
    <dgm:pt modelId="{2B657586-143A-423A-BAA2-9ED75B566898}" type="parTrans" cxnId="{FC6CC090-7015-4F3C-9C7F-45B800C0B4C4}">
      <dgm:prSet/>
      <dgm:spPr/>
      <dgm:t>
        <a:bodyPr/>
        <a:lstStyle/>
        <a:p>
          <a:endParaRPr lang="zh-CN" altLang="en-US"/>
        </a:p>
      </dgm:t>
    </dgm:pt>
    <dgm:pt modelId="{A65DD582-6E90-4825-9B38-C5D2E905E9A8}" type="sibTrans" cxnId="{FC6CC090-7015-4F3C-9C7F-45B800C0B4C4}">
      <dgm:prSet/>
      <dgm:spPr/>
      <dgm:t>
        <a:bodyPr/>
        <a:lstStyle/>
        <a:p>
          <a:endParaRPr lang="zh-CN" altLang="en-US"/>
        </a:p>
      </dgm:t>
    </dgm:pt>
    <dgm:pt modelId="{D6AF3B47-9607-4E8F-9570-F8B9A2B71204}" type="pres">
      <dgm:prSet presAssocID="{1F722B6F-8F0B-4676-88FD-3D277FBEA307}" presName="Name0" presStyleCnt="0">
        <dgm:presLayoutVars>
          <dgm:chMax val="4"/>
          <dgm:resizeHandles val="exact"/>
        </dgm:presLayoutVars>
      </dgm:prSet>
      <dgm:spPr/>
    </dgm:pt>
    <dgm:pt modelId="{17CBF80A-2136-439A-8C0A-CEAC690CB515}" type="pres">
      <dgm:prSet presAssocID="{1F722B6F-8F0B-4676-88FD-3D277FBEA307}" presName="ellipse" presStyleLbl="trBgShp" presStyleIdx="0" presStyleCnt="1"/>
      <dgm:spPr/>
    </dgm:pt>
    <dgm:pt modelId="{54281D96-BE75-4C9C-96B3-EBE747416F58}" type="pres">
      <dgm:prSet presAssocID="{1F722B6F-8F0B-4676-88FD-3D277FBEA307}" presName="arrow1" presStyleLbl="fgShp" presStyleIdx="0" presStyleCnt="1" custScaleX="316616" custScaleY="323842" custLinFactY="1755" custLinFactNeighborX="6353" custLinFactNeighborY="100000"/>
      <dgm:spPr/>
    </dgm:pt>
    <dgm:pt modelId="{72FF885E-963F-4BD4-9BC1-8EF63AF7C0E5}" type="pres">
      <dgm:prSet presAssocID="{1F722B6F-8F0B-4676-88FD-3D277FBEA307}" presName="rectangle" presStyleLbl="revTx" presStyleIdx="0" presStyleCnt="1" custLinFactNeighborX="2260" custLinFactNeighborY="-7810">
        <dgm:presLayoutVars>
          <dgm:bulletEnabled val="1"/>
        </dgm:presLayoutVars>
      </dgm:prSet>
      <dgm:spPr/>
    </dgm:pt>
    <dgm:pt modelId="{C6E938C2-1955-454C-AC1A-FA40BC32B510}" type="pres">
      <dgm:prSet presAssocID="{62DE1CCB-0194-4C40-AB48-DB70E3A68E3A}" presName="item1" presStyleLbl="node1" presStyleIdx="0" presStyleCnt="2">
        <dgm:presLayoutVars>
          <dgm:bulletEnabled val="1"/>
        </dgm:presLayoutVars>
      </dgm:prSet>
      <dgm:spPr/>
    </dgm:pt>
    <dgm:pt modelId="{1E0E9328-884F-40C2-9004-971CD553DA8F}" type="pres">
      <dgm:prSet presAssocID="{DC479A3A-7697-4756-B804-EFDDCA236021}" presName="item2" presStyleLbl="node1" presStyleIdx="1" presStyleCnt="2" custLinFactNeighborX="72359" custLinFactNeighborY="-19413">
        <dgm:presLayoutVars>
          <dgm:bulletEnabled val="1"/>
        </dgm:presLayoutVars>
      </dgm:prSet>
      <dgm:spPr/>
    </dgm:pt>
    <dgm:pt modelId="{65347D64-8E6E-4830-A775-E28DA3B9EFAE}" type="pres">
      <dgm:prSet presAssocID="{1F722B6F-8F0B-4676-88FD-3D277FBEA307}" presName="funnel" presStyleLbl="trAlignAcc1" presStyleIdx="0" presStyleCnt="1" custLinFactNeighborX="1927" custLinFactNeighborY="2428"/>
      <dgm:spPr/>
    </dgm:pt>
  </dgm:ptLst>
  <dgm:cxnLst>
    <dgm:cxn modelId="{76770B46-0843-470F-9491-2589CF57CCEB}" type="presOf" srcId="{69EA02B5-6285-4D5B-A8EE-4AB5B7FCCE99}" destId="{1E0E9328-884F-40C2-9004-971CD553DA8F}" srcOrd="0" destOrd="0" presId="urn:microsoft.com/office/officeart/2005/8/layout/funnel1"/>
    <dgm:cxn modelId="{2D2B3452-674B-44E1-8547-8A76812697BA}" type="presOf" srcId="{1F722B6F-8F0B-4676-88FD-3D277FBEA307}" destId="{D6AF3B47-9607-4E8F-9570-F8B9A2B71204}" srcOrd="0" destOrd="0" presId="urn:microsoft.com/office/officeart/2005/8/layout/funnel1"/>
    <dgm:cxn modelId="{FC6CC090-7015-4F3C-9C7F-45B800C0B4C4}" srcId="{1F722B6F-8F0B-4676-88FD-3D277FBEA307}" destId="{DC479A3A-7697-4756-B804-EFDDCA236021}" srcOrd="2" destOrd="0" parTransId="{2B657586-143A-423A-BAA2-9ED75B566898}" sibTransId="{A65DD582-6E90-4825-9B38-C5D2E905E9A8}"/>
    <dgm:cxn modelId="{461FFDA0-1F03-4F96-B0F6-6BE9C07314FF}" srcId="{1F722B6F-8F0B-4676-88FD-3D277FBEA307}" destId="{69EA02B5-6285-4D5B-A8EE-4AB5B7FCCE99}" srcOrd="0" destOrd="0" parTransId="{DEEBC20E-3CE1-4EC1-9FBE-C20AC03972C4}" sibTransId="{8AC2119D-515E-4884-8C21-F8A1E37D87EA}"/>
    <dgm:cxn modelId="{7C6342A3-45F3-4FC3-8DB2-BC05759485D7}" type="presOf" srcId="{DC479A3A-7697-4756-B804-EFDDCA236021}" destId="{72FF885E-963F-4BD4-9BC1-8EF63AF7C0E5}" srcOrd="0" destOrd="0" presId="urn:microsoft.com/office/officeart/2005/8/layout/funnel1"/>
    <dgm:cxn modelId="{7AD25DB9-AA54-48B7-91D2-CA7EE069ACCA}" srcId="{1F722B6F-8F0B-4676-88FD-3D277FBEA307}" destId="{62DE1CCB-0194-4C40-AB48-DB70E3A68E3A}" srcOrd="1" destOrd="0" parTransId="{D1A922F8-ADB8-449E-B475-017AE74A0E45}" sibTransId="{63ECD872-B9AF-4764-8835-80B1A89A768D}"/>
    <dgm:cxn modelId="{691E89D3-A710-465C-9813-AAB32244568F}" type="presOf" srcId="{62DE1CCB-0194-4C40-AB48-DB70E3A68E3A}" destId="{C6E938C2-1955-454C-AC1A-FA40BC32B510}" srcOrd="0" destOrd="0" presId="urn:microsoft.com/office/officeart/2005/8/layout/funnel1"/>
    <dgm:cxn modelId="{674A28F9-9446-40BD-B296-686983573774}" type="presParOf" srcId="{D6AF3B47-9607-4E8F-9570-F8B9A2B71204}" destId="{17CBF80A-2136-439A-8C0A-CEAC690CB515}" srcOrd="0" destOrd="0" presId="urn:microsoft.com/office/officeart/2005/8/layout/funnel1"/>
    <dgm:cxn modelId="{68D5A834-0403-4CB8-BA5F-37CE7E594905}" type="presParOf" srcId="{D6AF3B47-9607-4E8F-9570-F8B9A2B71204}" destId="{54281D96-BE75-4C9C-96B3-EBE747416F58}" srcOrd="1" destOrd="0" presId="urn:microsoft.com/office/officeart/2005/8/layout/funnel1"/>
    <dgm:cxn modelId="{40BCB1E0-3421-4B5C-BAC9-ED4AFB4D41A9}" type="presParOf" srcId="{D6AF3B47-9607-4E8F-9570-F8B9A2B71204}" destId="{72FF885E-963F-4BD4-9BC1-8EF63AF7C0E5}" srcOrd="2" destOrd="0" presId="urn:microsoft.com/office/officeart/2005/8/layout/funnel1"/>
    <dgm:cxn modelId="{7C3BFC14-EC1B-4168-9358-89427CA707F6}" type="presParOf" srcId="{D6AF3B47-9607-4E8F-9570-F8B9A2B71204}" destId="{C6E938C2-1955-454C-AC1A-FA40BC32B510}" srcOrd="3" destOrd="0" presId="urn:microsoft.com/office/officeart/2005/8/layout/funnel1"/>
    <dgm:cxn modelId="{88F0E9CE-2EF5-4E5B-977E-309C01D39651}" type="presParOf" srcId="{D6AF3B47-9607-4E8F-9570-F8B9A2B71204}" destId="{1E0E9328-884F-40C2-9004-971CD553DA8F}" srcOrd="4" destOrd="0" presId="urn:microsoft.com/office/officeart/2005/8/layout/funnel1"/>
    <dgm:cxn modelId="{AC555AA3-65A1-4289-9AE1-E2714CAF5275}" type="presParOf" srcId="{D6AF3B47-9607-4E8F-9570-F8B9A2B71204}" destId="{65347D64-8E6E-4830-A775-E28DA3B9EFAE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BF80A-2136-439A-8C0A-CEAC690CB515}">
      <dsp:nvSpPr>
        <dsp:cNvPr id="0" name=""/>
        <dsp:cNvSpPr/>
      </dsp:nvSpPr>
      <dsp:spPr>
        <a:xfrm>
          <a:off x="980438" y="665817"/>
          <a:ext cx="3582906" cy="124429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81D96-BE75-4C9C-96B3-EBE747416F58}">
      <dsp:nvSpPr>
        <dsp:cNvPr id="0" name=""/>
        <dsp:cNvSpPr/>
      </dsp:nvSpPr>
      <dsp:spPr>
        <a:xfrm>
          <a:off x="1722329" y="3667499"/>
          <a:ext cx="2198460" cy="143912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F885E-963F-4BD4-9BC1-8EF63AF7C0E5}">
      <dsp:nvSpPr>
        <dsp:cNvPr id="0" name=""/>
        <dsp:cNvSpPr/>
      </dsp:nvSpPr>
      <dsp:spPr bwMode="white">
        <a:xfrm>
          <a:off x="1186303" y="4003114"/>
          <a:ext cx="3332936" cy="833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b="1" kern="1200" dirty="0"/>
            <a:t>Lens simulation </a:t>
          </a:r>
          <a:endParaRPr lang="zh-CN" altLang="en-US" sz="2700" b="1" kern="1200" dirty="0"/>
        </a:p>
      </dsp:txBody>
      <dsp:txXfrm>
        <a:off x="1186303" y="4003114"/>
        <a:ext cx="3332936" cy="833234"/>
      </dsp:txXfrm>
    </dsp:sp>
    <dsp:sp modelId="{C6E938C2-1955-454C-AC1A-FA40BC32B510}">
      <dsp:nvSpPr>
        <dsp:cNvPr id="0" name=""/>
        <dsp:cNvSpPr/>
      </dsp:nvSpPr>
      <dsp:spPr bwMode="white">
        <a:xfrm>
          <a:off x="2283061" y="2006213"/>
          <a:ext cx="1249851" cy="1249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Foreground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lens</a:t>
          </a:r>
          <a:endParaRPr lang="zh-CN" altLang="en-US" sz="1300" kern="1200" dirty="0"/>
        </a:p>
      </dsp:txBody>
      <dsp:txXfrm>
        <a:off x="2466097" y="2189249"/>
        <a:ext cx="883779" cy="883779"/>
      </dsp:txXfrm>
    </dsp:sp>
    <dsp:sp modelId="{1E0E9328-884F-40C2-9004-971CD553DA8F}">
      <dsp:nvSpPr>
        <dsp:cNvPr id="0" name=""/>
        <dsp:cNvSpPr/>
      </dsp:nvSpPr>
      <dsp:spPr bwMode="white">
        <a:xfrm>
          <a:off x="2293103" y="825913"/>
          <a:ext cx="1249851" cy="1249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Background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signal</a:t>
          </a:r>
          <a:endParaRPr lang="zh-CN" altLang="en-US" sz="1300" kern="1200" dirty="0"/>
        </a:p>
      </dsp:txBody>
      <dsp:txXfrm>
        <a:off x="2476139" y="1008949"/>
        <a:ext cx="883779" cy="883779"/>
      </dsp:txXfrm>
    </dsp:sp>
    <dsp:sp modelId="{65347D64-8E6E-4830-A775-E28DA3B9EFAE}">
      <dsp:nvSpPr>
        <dsp:cNvPr id="0" name=""/>
        <dsp:cNvSpPr/>
      </dsp:nvSpPr>
      <dsp:spPr>
        <a:xfrm>
          <a:off x="908164" y="588586"/>
          <a:ext cx="3888425" cy="311074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82E2-C1FA-4DF2-9D84-B41C17F8B90E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C7BD-8FFB-4226-B2BF-0C5DA0A043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82E2-C1FA-4DF2-9D84-B41C17F8B90E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C7BD-8FFB-4226-B2BF-0C5DA0A043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82E2-C1FA-4DF2-9D84-B41C17F8B90E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C7BD-8FFB-4226-B2BF-0C5DA0A043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82E2-C1FA-4DF2-9D84-B41C17F8B90E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C7BD-8FFB-4226-B2BF-0C5DA0A043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82E2-C1FA-4DF2-9D84-B41C17F8B90E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C7BD-8FFB-4226-B2BF-0C5DA0A043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82E2-C1FA-4DF2-9D84-B41C17F8B90E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C7BD-8FFB-4226-B2BF-0C5DA0A043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82E2-C1FA-4DF2-9D84-B41C17F8B90E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C7BD-8FFB-4226-B2BF-0C5DA0A043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82E2-C1FA-4DF2-9D84-B41C17F8B90E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C7BD-8FFB-4226-B2BF-0C5DA0A043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82E2-C1FA-4DF2-9D84-B41C17F8B90E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C7BD-8FFB-4226-B2BF-0C5DA0A043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82E2-C1FA-4DF2-9D84-B41C17F8B90E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C7BD-8FFB-4226-B2BF-0C5DA0A043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82E2-C1FA-4DF2-9D84-B41C17F8B90E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C7BD-8FFB-4226-B2BF-0C5DA0A043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382E2-C1FA-4DF2-9D84-B41C17F8B90E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C7BD-8FFB-4226-B2BF-0C5DA0A043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udi@bao.ac.c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363" y="5171757"/>
            <a:ext cx="3096638" cy="1686244"/>
          </a:xfrm>
          <a:prstGeom prst="rect">
            <a:avLst/>
          </a:prstGeom>
        </p:spPr>
      </p:pic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63995" y="379379"/>
            <a:ext cx="11941865" cy="6381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32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Strong Gravitational lensing effects on ionized structures </a:t>
            </a:r>
          </a:p>
          <a:p>
            <a:pPr marL="0" indent="0" algn="ctr">
              <a:buNone/>
            </a:pPr>
            <a:r>
              <a:rPr lang="en-US" altLang="zh-CN" sz="32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during the Epoch of Reionization</a:t>
            </a:r>
          </a:p>
          <a:p>
            <a:pPr marL="0" indent="0" algn="ctr">
              <a:buNone/>
            </a:pPr>
            <a:endParaRPr lang="en-US" altLang="zh-CN" sz="3600" dirty="0"/>
          </a:p>
          <a:p>
            <a:pPr marL="0" indent="0" algn="ctr">
              <a:buNone/>
            </a:pPr>
            <a:endParaRPr lang="en-US" altLang="zh-CN" sz="3600" dirty="0"/>
          </a:p>
          <a:p>
            <a:pPr marL="0" indent="0" algn="ctr">
              <a:buNone/>
            </a:pPr>
            <a:endParaRPr lang="en-US" altLang="zh-CN" sz="3600" dirty="0"/>
          </a:p>
          <a:p>
            <a:pPr marL="0" indent="0" algn="ctr">
              <a:buNone/>
            </a:pPr>
            <a:endParaRPr lang="en-US" altLang="zh-CN" sz="3600" dirty="0"/>
          </a:p>
          <a:p>
            <a:pPr marL="0" indent="0" algn="ctr">
              <a:buNone/>
            </a:pPr>
            <a:endParaRPr lang="en-US" altLang="zh-CN" sz="3600" dirty="0"/>
          </a:p>
          <a:p>
            <a:pPr marL="0" indent="0" algn="ctr">
              <a:buNone/>
            </a:pPr>
            <a:r>
              <a:rPr lang="en-US" altLang="zh-CN" sz="2400" b="1" dirty="0"/>
              <a:t>Di W</a:t>
            </a:r>
            <a:r>
              <a:rPr lang="en-US" altLang="zh-CN" sz="2400" b="1" dirty="0" err="1"/>
              <a:t>u</a:t>
            </a:r>
            <a:endParaRPr lang="en-US" altLang="zh-CN" sz="2400" b="1" dirty="0"/>
          </a:p>
          <a:p>
            <a:pPr marL="0" indent="0" algn="ctr">
              <a:buNone/>
            </a:pPr>
            <a:r>
              <a:rPr lang="en-US" altLang="zh-CN" sz="2400" b="1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Ph.D</a:t>
            </a:r>
            <a:r>
              <a:rPr lang="en-US" altLang="zh-CN" sz="24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 student</a:t>
            </a:r>
            <a:endParaRPr lang="en-US" altLang="zh-CN" sz="1600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marL="0" indent="0" algn="ctr">
              <a:buNone/>
            </a:pPr>
            <a:r>
              <a:rPr lang="en-US" altLang="zh-CN" sz="2400" b="1" dirty="0">
                <a:hlinkClick r:id="rId3"/>
              </a:rPr>
              <a:t>wudi@bao.ac.cn</a:t>
            </a:r>
            <a:endParaRPr lang="en-US" altLang="zh-CN" sz="2400" b="1" dirty="0"/>
          </a:p>
          <a:p>
            <a:pPr marL="0" indent="0" algn="ctr">
              <a:buNone/>
            </a:pPr>
            <a:r>
              <a:rPr lang="en-US" altLang="zh-CN" sz="2400" b="1" dirty="0"/>
              <a:t>National Astronomical Observatories, CAS</a:t>
            </a:r>
          </a:p>
          <a:p>
            <a:pPr marL="0" indent="0" algn="ctr">
              <a:buNone/>
            </a:pPr>
            <a:endParaRPr lang="en-US" altLang="zh-CN" sz="3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852" y="1724473"/>
            <a:ext cx="7880295" cy="271734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359448" y="4164817"/>
            <a:ext cx="1967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Generated by 21cmFASTv3</a:t>
            </a:r>
            <a:endParaRPr lang="zh-CN" alt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17904"/>
            <a:ext cx="12192000" cy="6276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Results- simulation resolution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48" y="1915301"/>
            <a:ext cx="8485803" cy="4267585"/>
          </a:xfrm>
        </p:spPr>
      </p:pic>
      <p:sp>
        <p:nvSpPr>
          <p:cNvPr id="2" name="文本框 1"/>
          <p:cNvSpPr txBox="1"/>
          <p:nvPr/>
        </p:nvSpPr>
        <p:spPr>
          <a:xfrm>
            <a:off x="441788" y="5934670"/>
            <a:ext cx="10828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1. The ionization simulation resolution is deficient to resolve all the ionizing sources in the simulation.</a:t>
            </a:r>
          </a:p>
          <a:p>
            <a:r>
              <a:rPr lang="en-US" altLang="zh-CN" b="1" dirty="0"/>
              <a:t>2. The amplitude of lensing probability increases as simulation resolution increases when the density of the ionizing source is larger than a certain extent.</a:t>
            </a: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209" y="516908"/>
            <a:ext cx="6285659" cy="147228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128388" y="4734341"/>
            <a:ext cx="3953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Green line: high-resolution mock</a:t>
            </a:r>
          </a:p>
          <a:p>
            <a:r>
              <a:rPr lang="en-US" altLang="zh-CN" b="1" dirty="0"/>
              <a:t>blue line: medium-resolution mock</a:t>
            </a:r>
          </a:p>
          <a:p>
            <a:r>
              <a:rPr lang="en-US" altLang="zh-CN" b="1" dirty="0"/>
              <a:t>red line: low-resolution mock</a:t>
            </a:r>
            <a:endParaRPr lang="zh-CN" altLang="en-US" b="1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17904"/>
            <a:ext cx="12192000" cy="6276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Results- ionization parameter settings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4805" y="5439356"/>
            <a:ext cx="1099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Compared to Bright galaxies dominated ionization model, Faint galaxies dominated model tends to have </a:t>
            </a:r>
            <a:r>
              <a:rPr lang="en-US" altLang="zh-CN" sz="2000" b="1" u="sng" dirty="0"/>
              <a:t>higher lensing probability </a:t>
            </a:r>
            <a:r>
              <a:rPr lang="en-US" altLang="zh-CN" sz="2000" b="1" dirty="0"/>
              <a:t>and </a:t>
            </a:r>
            <a:r>
              <a:rPr lang="en-US" altLang="zh-CN" sz="2000" b="1" u="sng" dirty="0"/>
              <a:t>earlier lensing event</a:t>
            </a:r>
            <a:r>
              <a:rPr lang="en-US" altLang="zh-CN" sz="2000" b="1" dirty="0"/>
              <a:t>.</a:t>
            </a:r>
            <a:endParaRPr lang="zh-CN" altLang="en-US" sz="20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654" y="907362"/>
            <a:ext cx="9522691" cy="44408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17904"/>
            <a:ext cx="12192000" cy="6276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Results – distortion of ionized Bubble </a:t>
            </a:r>
            <a:r>
              <a:rPr lang="en-US" altLang="zh-CN" sz="28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ize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Distribution(BSD)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765" y="1757906"/>
            <a:ext cx="5673875" cy="4049531"/>
          </a:xfrm>
        </p:spPr>
      </p:pic>
      <p:sp>
        <p:nvSpPr>
          <p:cNvPr id="3" name="文本框 2"/>
          <p:cNvSpPr txBox="1"/>
          <p:nvPr/>
        </p:nvSpPr>
        <p:spPr>
          <a:xfrm>
            <a:off x="346114" y="949218"/>
            <a:ext cx="1171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Bubble size distribution based on the Mean-Free-Path algorithm(left) and Friends-of-Friends algorithm(</a:t>
            </a:r>
            <a:r>
              <a:rPr lang="en-US" altLang="zh-CN" b="1" dirty="0" err="1"/>
              <a:t>rigtht</a:t>
            </a:r>
            <a:r>
              <a:rPr lang="en-US" altLang="zh-CN" b="1" dirty="0"/>
              <a:t>) </a:t>
            </a:r>
            <a:endParaRPr lang="zh-CN" altLang="en-US" b="1" dirty="0"/>
          </a:p>
        </p:txBody>
      </p:sp>
      <p:pic>
        <p:nvPicPr>
          <p:cNvPr id="5" name="内容占位符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354" y="1658057"/>
            <a:ext cx="5624881" cy="424923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83906" y="6018409"/>
            <a:ext cx="12359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0" dirty="0">
                <a:effectLst/>
                <a:latin typeface="Arial" panose="020B0604020202020204" pitchFamily="34" charset="0"/>
              </a:rPr>
              <a:t>The large end of BSD in the early </a:t>
            </a:r>
            <a:r>
              <a:rPr lang="en-US" altLang="zh-CN" b="1" i="0" dirty="0" err="1">
                <a:effectLst/>
                <a:latin typeface="Arial" panose="020B0604020202020204" pitchFamily="34" charset="0"/>
              </a:rPr>
              <a:t>EoR</a:t>
            </a:r>
            <a:r>
              <a:rPr lang="en-US" altLang="zh-CN" b="1" i="0" dirty="0">
                <a:effectLst/>
                <a:latin typeface="Arial" panose="020B0604020202020204" pitchFamily="34" charset="0"/>
              </a:rPr>
              <a:t> has an increase of up to ~35% because of the presence of strong lensing. (Faint Galaxies model when average HI fraction= 0.99)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17904"/>
            <a:ext cx="12192000" cy="6276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summary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51717" y="852756"/>
            <a:ext cx="11727950" cy="532420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We conduct a series of numerical simulations to explore the lensing effect on the structures during </a:t>
            </a:r>
            <a:r>
              <a:rPr lang="en-US" altLang="zh-CN" dirty="0" err="1"/>
              <a:t>EoR</a:t>
            </a:r>
            <a:r>
              <a:rPr lang="en-US" altLang="zh-CN" dirty="0"/>
              <a:t> in future 21 cm tomographic imaging observations. </a:t>
            </a:r>
            <a:r>
              <a:rPr lang="en-US" altLang="zh-CN" b="1" dirty="0"/>
              <a:t>The simulation results indicate that:</a:t>
            </a:r>
          </a:p>
          <a:p>
            <a:pPr marL="0" indent="0">
              <a:buNone/>
            </a:pPr>
            <a:r>
              <a:rPr lang="en-US" altLang="zh-CN" b="1" dirty="0"/>
              <a:t>1. Lensing probability possibly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/>
              <a:t>exhibits </a:t>
            </a:r>
            <a:r>
              <a:rPr lang="en-US" altLang="zh-CN" b="1" dirty="0" err="1"/>
              <a:t>Bimodility</a:t>
            </a:r>
            <a:r>
              <a:rPr lang="en-US" altLang="zh-CN" b="1" dirty="0"/>
              <a:t> during </a:t>
            </a:r>
            <a:r>
              <a:rPr lang="en-US" altLang="zh-CN" b="1" dirty="0" err="1"/>
              <a:t>EoR</a:t>
            </a:r>
            <a:r>
              <a:rPr lang="en-US" altLang="zh-CN" b="1" dirty="0"/>
              <a:t>.</a:t>
            </a:r>
          </a:p>
          <a:p>
            <a:pPr marL="0" indent="0">
              <a:buNone/>
            </a:pPr>
            <a:r>
              <a:rPr lang="en-US" altLang="zh-CN" b="1" dirty="0"/>
              <a:t>2. Lensing causes significant distortion of BSD at its large end in the early stage of </a:t>
            </a:r>
            <a:r>
              <a:rPr lang="en-US" altLang="zh-CN" b="1" dirty="0" err="1"/>
              <a:t>EoR</a:t>
            </a:r>
            <a:r>
              <a:rPr lang="en-US" altLang="zh-CN" dirty="0"/>
              <a:t>.</a:t>
            </a:r>
          </a:p>
          <a:p>
            <a:pPr marL="514350" indent="-514350">
              <a:buAutoNum type="arabicPeriod"/>
            </a:pP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741" y="3193629"/>
            <a:ext cx="3160145" cy="33596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218" y="3476212"/>
            <a:ext cx="3826471" cy="28889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81" y="3429000"/>
            <a:ext cx="441037" cy="23014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84064" y="6258490"/>
            <a:ext cx="482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Thanks for your attention!</a:t>
            </a:r>
            <a:endParaRPr lang="zh-CN" altLang="en-US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17904"/>
            <a:ext cx="12192000" cy="6276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Results – distortion of ionized Bubble </a:t>
            </a:r>
            <a:r>
              <a:rPr lang="en-US" altLang="zh-CN" sz="28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ize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Distribution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2903" y="1647432"/>
            <a:ext cx="884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Bubble size distribution based on the Mean-Free-Path algorithm for all five mocks</a:t>
            </a:r>
            <a:endParaRPr lang="zh-CN" altLang="en-US" b="1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896" y="2411149"/>
            <a:ext cx="11298449" cy="412409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17904"/>
            <a:ext cx="12192000" cy="6276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Discussion-flux calculation range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68460"/>
            <a:ext cx="10515600" cy="346566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17904"/>
            <a:ext cx="12192000" cy="6276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Foreground lens light cone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31" y="1228694"/>
            <a:ext cx="6472637" cy="24165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80984"/>
            <a:ext cx="6195317" cy="228098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98668" y="3083062"/>
            <a:ext cx="560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Generating the Dark matter(DM) halo catalog based on N-body simulation </a:t>
            </a:r>
            <a:r>
              <a:rPr lang="en-US" altLang="zh-CN" sz="1200" i="1" dirty="0"/>
              <a:t>(Tinker et al. 2008).</a:t>
            </a:r>
          </a:p>
          <a:p>
            <a:endParaRPr lang="en-US" altLang="zh-CN" sz="1200" b="1" dirty="0"/>
          </a:p>
          <a:p>
            <a:r>
              <a:rPr lang="en-US" altLang="zh-CN" sz="1200" b="1" dirty="0"/>
              <a:t>1. Six simulation parameters for each DM halo (mass, redshift, Ra, Dec, ellipticity, projected major axis orientation).</a:t>
            </a:r>
          </a:p>
          <a:p>
            <a:endParaRPr lang="en-US" altLang="zh-CN" sz="1200" b="1" dirty="0"/>
          </a:p>
          <a:p>
            <a:r>
              <a:rPr lang="en-US" altLang="zh-CN" sz="1200" b="1" dirty="0"/>
              <a:t>2. A mass profile fitted from N-body simulation is adopted (truncate NFW).</a:t>
            </a:r>
            <a:endParaRPr lang="zh-CN" altLang="en-US" sz="1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187428"/>
            <a:ext cx="12192000" cy="6276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Background ionization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simulati</a:t>
            </a:r>
            <a:r>
              <a:rPr lang="en-US" altLang="zh-CN" sz="28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on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54934" y="672686"/>
            <a:ext cx="10515600" cy="5309825"/>
          </a:xfrm>
        </p:spPr>
        <p:txBody>
          <a:bodyPr/>
          <a:lstStyle/>
          <a:p>
            <a:pPr marL="0" indent="0">
              <a:buNone/>
            </a:pPr>
            <a:endParaRPr lang="en-US" altLang="zh-CN" sz="1800" dirty="0"/>
          </a:p>
          <a:p>
            <a:endParaRPr lang="en-US" altLang="zh-CN" sz="1800" dirty="0"/>
          </a:p>
          <a:p>
            <a:pPr lvl="1"/>
            <a:endParaRPr lang="en-US" altLang="zh-CN" sz="1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513" y="732282"/>
            <a:ext cx="4260671" cy="40493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016" y="4682836"/>
            <a:ext cx="8749201" cy="204931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8039" y="1316010"/>
            <a:ext cx="732547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We adopted 5 ionization mocks as background signal</a:t>
            </a:r>
          </a:p>
          <a:p>
            <a:r>
              <a:rPr lang="en-US" altLang="zh-CN" b="1" dirty="0"/>
              <a:t>(2 types of light cone: 21 cm differential temperature, HII fraction)</a:t>
            </a:r>
          </a:p>
          <a:p>
            <a:endParaRPr lang="en-US" altLang="zh-CN" b="1" dirty="0"/>
          </a:p>
          <a:p>
            <a:r>
              <a:rPr lang="en-US" altLang="zh-CN" dirty="0"/>
              <a:t>(1). 2 out of 5 are come from the EOS project.</a:t>
            </a:r>
          </a:p>
          <a:p>
            <a:r>
              <a:rPr lang="en-US" altLang="zh-CN" sz="1600" i="1" dirty="0"/>
              <a:t>(Andrei </a:t>
            </a:r>
            <a:r>
              <a:rPr lang="en-US" altLang="zh-CN" sz="1600" i="1" dirty="0" err="1"/>
              <a:t>Mesinger</a:t>
            </a:r>
            <a:r>
              <a:rPr lang="en-US" altLang="zh-CN" sz="1600" i="1" dirty="0"/>
              <a:t> et al. (2016))</a:t>
            </a:r>
          </a:p>
          <a:p>
            <a:endParaRPr lang="en-US" altLang="zh-CN" i="1" dirty="0"/>
          </a:p>
          <a:p>
            <a:r>
              <a:rPr lang="en-US" altLang="zh-CN" dirty="0"/>
              <a:t>(2). 3 out of 5 are generated by 21cmFAST.</a:t>
            </a:r>
          </a:p>
          <a:p>
            <a:r>
              <a:rPr lang="en-US" altLang="zh-CN" sz="1600" i="1" dirty="0"/>
              <a:t>(Andrei </a:t>
            </a:r>
            <a:r>
              <a:rPr lang="en-US" altLang="zh-CN" sz="1600" i="1" dirty="0" err="1"/>
              <a:t>Mesinger</a:t>
            </a:r>
            <a:r>
              <a:rPr lang="en-US" altLang="zh-CN" sz="1600" i="1" dirty="0"/>
              <a:t> et al. (2011), Murray et al., (2020))</a:t>
            </a:r>
            <a:endParaRPr lang="zh-CN" altLang="en-US" sz="16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640" y="1825625"/>
            <a:ext cx="931545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585C46-30C8-A1FB-2D47-165E06AF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F032F7E-B450-686D-8911-B4A6DD5D1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452" y="834664"/>
            <a:ext cx="7934596" cy="5188672"/>
          </a:xfrm>
        </p:spPr>
      </p:pic>
    </p:spTree>
    <p:extLst>
      <p:ext uri="{BB962C8B-B14F-4D97-AF65-F5344CB8AC3E}">
        <p14:creationId xmlns:p14="http://schemas.microsoft.com/office/powerpoint/2010/main" val="386918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17904"/>
            <a:ext cx="12192000" cy="6276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>
                <a:solidFill>
                  <a:schemeClr val="tx1"/>
                </a:solidFill>
              </a:rPr>
              <a:t>Massive objects curve the trajectory of light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25" y="1416475"/>
            <a:ext cx="5765611" cy="4025049"/>
          </a:xfrm>
        </p:spPr>
      </p:pic>
      <p:sp>
        <p:nvSpPr>
          <p:cNvPr id="4" name="文本框 3"/>
          <p:cNvSpPr txBox="1"/>
          <p:nvPr/>
        </p:nvSpPr>
        <p:spPr>
          <a:xfrm>
            <a:off x="0" y="5520498"/>
            <a:ext cx="5265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Schematic demonstration of gravitational lensing </a:t>
            </a:r>
          </a:p>
          <a:p>
            <a:r>
              <a:rPr lang="en-US" altLang="zh-CN" sz="16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(adopted from NASA, ESA &amp; L. </a:t>
            </a:r>
            <a:r>
              <a:rPr lang="en-US" altLang="zh-CN" sz="1600" b="1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Calcada</a:t>
            </a:r>
            <a:r>
              <a:rPr lang="en-US" altLang="zh-CN" sz="16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16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910" y="1416664"/>
            <a:ext cx="5880060" cy="228160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375400" y="4813935"/>
            <a:ext cx="515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/>
              <a:t>The flux of background source could be magnified by gravitational lensing.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17904"/>
            <a:ext cx="12192000" cy="6276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内容占位符 5"/>
          <p:cNvSpPr txBox="1"/>
          <p:nvPr/>
        </p:nvSpPr>
        <p:spPr>
          <a:xfrm>
            <a:off x="257710" y="565346"/>
            <a:ext cx="10515600" cy="10856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引力透镜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28600" marR="0" lvl="0" indent="3048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9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5792" y="1961985"/>
            <a:ext cx="318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光线在引力作用下发生汇聚，原有的图像会被放大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5550" y="111237"/>
            <a:ext cx="6095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强透镜对宇宙黎明与再电离时期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21cm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信号的影响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背景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r="12538" b="7130"/>
          <a:stretch>
            <a:fillRect/>
          </a:stretch>
        </p:blipFill>
        <p:spPr>
          <a:xfrm>
            <a:off x="460579" y="2965780"/>
            <a:ext cx="2391951" cy="992921"/>
          </a:xfrm>
          <a:prstGeom prst="rect">
            <a:avLst/>
          </a:prstGeom>
        </p:spPr>
      </p:pic>
      <p:pic>
        <p:nvPicPr>
          <p:cNvPr id="11" name="内容占位符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751" y="2427654"/>
            <a:ext cx="7176969" cy="38030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17904"/>
            <a:ext cx="12192000" cy="6276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Strong gravitational lensing distorts the background image</a:t>
            </a:r>
          </a:p>
        </p:txBody>
      </p:sp>
      <p:pic>
        <p:nvPicPr>
          <p:cNvPr id="5" name="内容占位符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" y="2358114"/>
            <a:ext cx="5962161" cy="31593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28654"/>
            <a:ext cx="5789501" cy="442187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92647" y="5897366"/>
            <a:ext cx="550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(NASA, ESA, and J. </a:t>
            </a:r>
            <a:r>
              <a:rPr lang="en-US" altLang="zh-CN" b="1" dirty="0" err="1"/>
              <a:t>Lotz</a:t>
            </a:r>
            <a:r>
              <a:rPr lang="en-US" altLang="zh-CN" b="1" dirty="0"/>
              <a:t> and the HFF Team)</a:t>
            </a:r>
            <a:endParaRPr lang="zh-CN" alt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8186679" y="882016"/>
            <a:ext cx="171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Abell 370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17904"/>
            <a:ext cx="12192000" cy="6276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Lensing of s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tructures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in 21 cm cosmology during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EoR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57" y="720116"/>
            <a:ext cx="7690207" cy="32221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44232" y="3736774"/>
            <a:ext cx="5024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(Adopted from Jonathan R. Pritchard and Abraham Loeb 2012)</a:t>
            </a:r>
            <a:endParaRPr lang="zh-CN" altLang="en-US" sz="1400" dirty="0"/>
          </a:p>
        </p:txBody>
      </p:sp>
      <p:sp>
        <p:nvSpPr>
          <p:cNvPr id="6" name="箭头: 下 5"/>
          <p:cNvSpPr/>
          <p:nvPr/>
        </p:nvSpPr>
        <p:spPr>
          <a:xfrm>
            <a:off x="2137822" y="3805884"/>
            <a:ext cx="2167848" cy="1302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</a:rPr>
              <a:t>lens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6101" y="4849421"/>
            <a:ext cx="7312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zh-CN" alt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87391" y="5255775"/>
            <a:ext cx="850529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1. How does the strong lensing distort the image in future observations?</a:t>
            </a:r>
          </a:p>
          <a:p>
            <a:r>
              <a:rPr lang="en-US" altLang="zh-CN" sz="2000" b="1" dirty="0"/>
              <a:t>2. Lensing probability?</a:t>
            </a:r>
          </a:p>
          <a:p>
            <a:r>
              <a:rPr lang="en-US" altLang="zh-CN" sz="2000" b="1" dirty="0"/>
              <a:t>3. futher more, will lensing change the observed properties of </a:t>
            </a:r>
            <a:r>
              <a:rPr lang="en-US" altLang="zh-CN" sz="2000" b="1" dirty="0" err="1"/>
              <a:t>EoR</a:t>
            </a:r>
            <a:r>
              <a:rPr lang="en-US" altLang="zh-CN" sz="2000" b="1" dirty="0"/>
              <a:t>?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28260" y="4052570"/>
            <a:ext cx="7063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Future 21cm tomographic imaging is important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17904"/>
            <a:ext cx="12192000" cy="6276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</a:rPr>
              <a:t>Tentative numerical experimentation trying to explore the lensing effect 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57" y="1422972"/>
            <a:ext cx="9563397" cy="3436705"/>
          </a:xfrm>
        </p:spPr>
      </p:pic>
      <p:sp>
        <p:nvSpPr>
          <p:cNvPr id="5" name="文本框 4"/>
          <p:cNvSpPr txBox="1"/>
          <p:nvPr/>
        </p:nvSpPr>
        <p:spPr>
          <a:xfrm>
            <a:off x="1032551" y="5148225"/>
            <a:ext cx="9888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Basic idea:</a:t>
            </a:r>
          </a:p>
          <a:p>
            <a:pPr marL="342900" indent="-342900">
              <a:buAutoNum type="arabicPeriod"/>
            </a:pPr>
            <a:r>
              <a:rPr lang="en-US" altLang="zh-CN" sz="2400" b="1" dirty="0"/>
              <a:t>Simulate the foreground lens and background cosmic 21cm signal </a:t>
            </a:r>
          </a:p>
          <a:p>
            <a:pPr marL="342900" indent="-342900">
              <a:buAutoNum type="arabicPeriod"/>
            </a:pPr>
            <a:r>
              <a:rPr lang="en-US" altLang="zh-CN" sz="2400" b="1" dirty="0"/>
              <a:t>Ray-tracing lensing simulation to explore the lensing effect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17904"/>
            <a:ext cx="12192000" cy="6276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Foreground lens light cone and Background ionization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simulati</a:t>
            </a:r>
            <a:r>
              <a:rPr lang="en-US" altLang="zh-CN" sz="24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on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31" y="1228694"/>
            <a:ext cx="6472637" cy="24165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585736" y="1696051"/>
            <a:ext cx="560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Generating the Dark matter(DM) halo catalog based on N-body simulation </a:t>
            </a:r>
            <a:r>
              <a:rPr lang="en-US" altLang="zh-CN" sz="1200" i="1" dirty="0"/>
              <a:t>(Tinker et al. 2008).</a:t>
            </a:r>
          </a:p>
          <a:p>
            <a:endParaRPr lang="en-US" altLang="zh-CN" sz="1200" b="1" dirty="0"/>
          </a:p>
          <a:p>
            <a:r>
              <a:rPr lang="en-US" altLang="zh-CN" sz="1200" b="1" dirty="0"/>
              <a:t>1. Six simulation parameters for each DM halo (mass, redshift, Ra, Dec, ellipticity, projected major axis orientation).</a:t>
            </a:r>
          </a:p>
          <a:p>
            <a:endParaRPr lang="en-US" altLang="zh-CN" sz="1200" b="1" dirty="0"/>
          </a:p>
          <a:p>
            <a:r>
              <a:rPr lang="en-US" altLang="zh-CN" sz="1200" b="1" dirty="0"/>
              <a:t>2. A mass profile fitted from N-body simulation is adopted (truncate NFW).</a:t>
            </a:r>
            <a:endParaRPr lang="zh-CN" altLang="en-US" sz="12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539391" y="3732423"/>
            <a:ext cx="63802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We adopted 5 ionization mocks as background signal</a:t>
            </a:r>
          </a:p>
          <a:p>
            <a:endParaRPr lang="en-US" altLang="zh-CN" sz="1600" b="1" dirty="0"/>
          </a:p>
          <a:p>
            <a:r>
              <a:rPr lang="en-US" altLang="zh-CN" sz="1400" dirty="0"/>
              <a:t>(1). 2 out of 5 are come from the EOS project.</a:t>
            </a:r>
          </a:p>
          <a:p>
            <a:r>
              <a:rPr lang="en-US" altLang="zh-CN" sz="1200" i="1" dirty="0"/>
              <a:t>(Andrei </a:t>
            </a:r>
            <a:r>
              <a:rPr lang="en-US" altLang="zh-CN" sz="1200" i="1" dirty="0" err="1"/>
              <a:t>Mesinger</a:t>
            </a:r>
            <a:r>
              <a:rPr lang="en-US" altLang="zh-CN" sz="1200" i="1" dirty="0"/>
              <a:t> et al. (2016))</a:t>
            </a:r>
          </a:p>
          <a:p>
            <a:endParaRPr lang="en-US" altLang="zh-CN" sz="1400" i="1" dirty="0"/>
          </a:p>
          <a:p>
            <a:r>
              <a:rPr lang="en-US" altLang="zh-CN" sz="1400" dirty="0"/>
              <a:t>(2). 3 out of 5 are generated by 21cmFAST.</a:t>
            </a:r>
          </a:p>
          <a:p>
            <a:r>
              <a:rPr lang="en-US" altLang="zh-CN" sz="1200" i="1" dirty="0"/>
              <a:t>(Andrei </a:t>
            </a:r>
            <a:r>
              <a:rPr lang="en-US" altLang="zh-CN" sz="1200" i="1" dirty="0" err="1"/>
              <a:t>Mesinger</a:t>
            </a:r>
            <a:r>
              <a:rPr lang="en-US" altLang="zh-CN" sz="1200" i="1" dirty="0"/>
              <a:t> et al. (2011), Murray et al., (2020))</a:t>
            </a:r>
            <a:endParaRPr lang="zh-CN" altLang="en-US" sz="1200" i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423" y="3081046"/>
            <a:ext cx="3667875" cy="34859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51" y="5248096"/>
            <a:ext cx="6285659" cy="14722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17904"/>
            <a:ext cx="12192000" cy="6276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Ray-tracing lensing simulation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27987" y="473963"/>
            <a:ext cx="10359887" cy="1319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None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1205" y="1261359"/>
            <a:ext cx="70840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Two series of ray-tracing lensing simulation</a:t>
            </a:r>
          </a:p>
          <a:p>
            <a:endParaRPr lang="en-US" altLang="zh-CN" dirty="0"/>
          </a:p>
          <a:p>
            <a:r>
              <a:rPr lang="en-US" altLang="zh-CN" b="1" dirty="0"/>
              <a:t>1. ray-tracing simulation inside the 21 cm temperature light cone</a:t>
            </a:r>
          </a:p>
          <a:p>
            <a:r>
              <a:rPr lang="en-US" altLang="zh-CN" dirty="0"/>
              <a:t>(one by one for each deflector, calculate the flux magnification)</a:t>
            </a:r>
          </a:p>
          <a:p>
            <a:endParaRPr lang="en-US" altLang="zh-CN" dirty="0"/>
          </a:p>
          <a:p>
            <a:r>
              <a:rPr lang="en-US" altLang="zh-CN" b="1" dirty="0"/>
              <a:t>2. ray-tracing simulation inside the ionization fraction light cone</a:t>
            </a:r>
          </a:p>
          <a:p>
            <a:r>
              <a:rPr lang="en-US" altLang="zh-CN" dirty="0"/>
              <a:t>(to obtain the lensing effect on the ionized bubble)</a:t>
            </a:r>
          </a:p>
          <a:p>
            <a:endParaRPr lang="en-US" altLang="zh-CN" dirty="0"/>
          </a:p>
          <a:p>
            <a:pPr lvl="1"/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80" y="3447088"/>
            <a:ext cx="5824005" cy="2936949"/>
          </a:xfrm>
          <a:prstGeom prst="rect">
            <a:avLst/>
          </a:prstGeom>
        </p:spPr>
      </p:pic>
      <p:graphicFrame>
        <p:nvGraphicFramePr>
          <p:cNvPr id="12" name="图示 11"/>
          <p:cNvGraphicFramePr/>
          <p:nvPr/>
        </p:nvGraphicFramePr>
        <p:xfrm>
          <a:off x="6613385" y="295903"/>
          <a:ext cx="5554894" cy="5414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12494" y="5387219"/>
            <a:ext cx="1931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results</a:t>
            </a:r>
            <a:endParaRPr lang="zh-CN" altLang="en-US" sz="36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4296006" y="6121492"/>
            <a:ext cx="29637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Adopted from </a:t>
            </a:r>
            <a:r>
              <a:rPr lang="en-US" altLang="zh-CN" sz="1200" dirty="0" err="1"/>
              <a:t>Meneghetti</a:t>
            </a:r>
            <a:r>
              <a:rPr lang="en-US" altLang="zh-CN" sz="1200" dirty="0"/>
              <a:t> et al. (2021)</a:t>
            </a:r>
            <a:endParaRPr lang="zh-CN" alt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17904"/>
            <a:ext cx="12192000" cy="6276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Results- lensing probability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819" y="1167694"/>
            <a:ext cx="9158823" cy="4522611"/>
          </a:xfrm>
        </p:spPr>
      </p:pic>
      <p:sp>
        <p:nvSpPr>
          <p:cNvPr id="5" name="文本框 4"/>
          <p:cNvSpPr txBox="1"/>
          <p:nvPr/>
        </p:nvSpPr>
        <p:spPr>
          <a:xfrm>
            <a:off x="1274596" y="6248288"/>
            <a:ext cx="99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Lensing probability (flux magnification&gt;2) and HII fraction as a function of redshift</a:t>
            </a:r>
            <a:endParaRPr lang="zh-CN" altLang="en-US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7103025" y="4039504"/>
            <a:ext cx="4922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Black scatter dots with red error bar: </a:t>
            </a:r>
            <a:r>
              <a:rPr lang="en-US" altLang="zh-CN" b="1" u="sng" dirty="0"/>
              <a:t>lensing probability evolution</a:t>
            </a:r>
            <a:endParaRPr lang="zh-CN" altLang="en-US" b="1" u="sng" dirty="0"/>
          </a:p>
          <a:p>
            <a:endParaRPr lang="en-US" altLang="zh-CN" dirty="0"/>
          </a:p>
          <a:p>
            <a:r>
              <a:rPr lang="en-US" altLang="zh-CN" dirty="0"/>
              <a:t>Blue line: </a:t>
            </a:r>
            <a:r>
              <a:rPr lang="en-US" altLang="zh-CN" b="1" u="sng" dirty="0"/>
              <a:t>HII fraction evolution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17904"/>
            <a:ext cx="12192000" cy="6276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Results- lensing probability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0214" y="4058009"/>
            <a:ext cx="770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The second peak: Lensed HI island</a:t>
            </a:r>
            <a:endParaRPr lang="zh-CN" altLang="en-US" b="1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50" r="48798"/>
          <a:stretch>
            <a:fillRect/>
          </a:stretch>
        </p:blipFill>
        <p:spPr>
          <a:xfrm>
            <a:off x="4854142" y="4151803"/>
            <a:ext cx="5629131" cy="2616294"/>
          </a:xfrm>
        </p:spPr>
      </p:pic>
      <p:pic>
        <p:nvPicPr>
          <p:cNvPr id="5" name="内容占位符 8"/>
          <p:cNvPicPr>
            <a:picLocks noChangeAspect="1"/>
          </p:cNvPicPr>
          <p:nvPr/>
        </p:nvPicPr>
        <p:blipFill rotWithShape="1">
          <a:blip r:embed="rId3"/>
          <a:srcRect t="6314" r="47514"/>
          <a:stretch>
            <a:fillRect/>
          </a:stretch>
        </p:blipFill>
        <p:spPr>
          <a:xfrm>
            <a:off x="4698558" y="1444397"/>
            <a:ext cx="5784715" cy="270740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9190" y="2084476"/>
            <a:ext cx="770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The first peak: Lensed ionizing sources</a:t>
            </a:r>
            <a:endParaRPr lang="zh-CN" altLang="en-US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570214" y="1061405"/>
            <a:ext cx="1074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The bimodality of lensing probability in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3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out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of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5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mocks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YyNDNmN2Q3ZWQ3NzQ1NzBlZDkwNDdmNTBjNmJlYzIifQ==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858</Words>
  <Application>Microsoft Office PowerPoint</Application>
  <PresentationFormat>宽屏</PresentationFormat>
  <Paragraphs>107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Google Sans</vt:lpstr>
      <vt:lpstr>等线</vt:lpstr>
      <vt:lpstr>等线 Light</vt:lpstr>
      <vt:lpstr>宋体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e30350</dc:creator>
  <cp:lastModifiedBy>e30350</cp:lastModifiedBy>
  <cp:revision>68</cp:revision>
  <dcterms:created xsi:type="dcterms:W3CDTF">2024-07-05T02:34:00Z</dcterms:created>
  <dcterms:modified xsi:type="dcterms:W3CDTF">2024-07-17T01:44:23Z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1399F9128161488AB800539BB3175474_12</vt:lpwstr>
  </property>
  <property fmtid="{D5CDD505-2E9C-101B-9397-08002B2CF9AE}" pid="3" name="KSOProductBuildVer">
    <vt:lpwstr>2052-12.1.0.17147</vt:lpwstr>
  </property>
</Properties>
</file>