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6" r:id="rId4"/>
    <p:sldId id="280" r:id="rId5"/>
    <p:sldId id="281" r:id="rId7"/>
    <p:sldId id="285" r:id="rId8"/>
    <p:sldId id="292" r:id="rId9"/>
    <p:sldId id="293" r:id="rId10"/>
    <p:sldId id="283" r:id="rId11"/>
    <p:sldId id="284" r:id="rId12"/>
    <p:sldId id="294" r:id="rId13"/>
    <p:sldId id="295" r:id="rId14"/>
    <p:sldId id="286" r:id="rId15"/>
    <p:sldId id="27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7" userDrawn="1">
          <p15:clr>
            <a:srgbClr val="A4A3A4"/>
          </p15:clr>
        </p15:guide>
        <p15:guide id="2" pos="3840" userDrawn="1">
          <p15:clr>
            <a:srgbClr val="A4A3A4"/>
          </p15:clr>
        </p15:guide>
        <p15:guide id="3" pos="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DD5"/>
    <a:srgbClr val="488BCE"/>
    <a:srgbClr val="3B3838"/>
    <a:srgbClr val="767171"/>
    <a:srgbClr val="2B37BE"/>
    <a:srgbClr val="3045C1"/>
    <a:srgbClr val="498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6" d="100"/>
          <a:sy n="66" d="100"/>
        </p:scale>
        <p:origin x="-120" y="-53"/>
      </p:cViewPr>
      <p:guideLst>
        <p:guide orient="horz" pos="2177"/>
        <p:guide pos="3840"/>
        <p:guide pos="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Many current and upcoming radio interferometers are pursuing the EoR power spectrum (PS) observations, such as SKA, MWA; PAPER , LOFAR, HERA. MWA is SKA precursor telescopes, the right side picture shows MWA phase two layout. But as we can see in the left figure, lowest limit of these mechines haven’ t reach the theory prediction level yet.</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A schematic representation of an expected 2D PS is shown here. Foregrounds dominate most part of the ps. The most sensitive, foreground-free measurement modes are expected to be in the lower-left corner of the ‘EoR window’, but the ‘EoR window’ also suffer from foreground contamination. </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As the layout showed in slide 2 ,MWA use redundant calibration combine Sky-based </a:t>
            </a:r>
            <a:r>
              <a:rPr lang="en-US" altLang="zh-CN"/>
              <a:t>sky-based and redundent </a:t>
            </a:r>
            <a:r>
              <a:rPr lang="zh-CN" altLang="en-US"/>
              <a:t>Calibration. </a:t>
            </a:r>
            <a:r>
              <a:rPr lang="en-US" altLang="zh-CN"/>
              <a:t>Sky-based calibration....it is obvious relies on sky-model</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It has to be </a:t>
            </a:r>
            <a:r>
              <a:rPr lang="zh-CN" altLang="en-US">
                <a:sym typeface="+mn-ea"/>
              </a:rPr>
              <a:t>separated into two distinct parts because of the degeneracies.</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overall amplitude A( f ), overall phase Δ( f ), and two phase gradient components Δ</a:t>
            </a:r>
            <a:r>
              <a:rPr lang="zh-CN" altLang="en-US" baseline="-25000">
                <a:sym typeface="+mn-ea"/>
              </a:rPr>
              <a:t>x</a:t>
            </a:r>
            <a:r>
              <a:rPr lang="zh-CN" altLang="en-US">
                <a:sym typeface="+mn-ea"/>
              </a:rPr>
              <a:t>( f ) and Δ</a:t>
            </a:r>
            <a:r>
              <a:rPr lang="zh-CN" altLang="en-US" baseline="-25000">
                <a:sym typeface="+mn-ea"/>
              </a:rPr>
              <a:t>y</a:t>
            </a:r>
            <a:r>
              <a:rPr lang="zh-CN" altLang="en-US">
                <a:sym typeface="+mn-ea"/>
              </a:rPr>
              <a:t>( </a:t>
            </a:r>
            <a:r>
              <a:rPr lang="en-US" altLang="zh-CN">
                <a:sym typeface="+mn-ea"/>
              </a:rPr>
              <a:t> </a:t>
            </a:r>
            <a:r>
              <a:rPr lang="zh-CN" altLang="en-US">
                <a:sym typeface="+mn-ea"/>
              </a:rPr>
              <a:t>cannot be constrained from baseline redundancy and are generally calculated from a sky model.</a:t>
            </a:r>
            <a:r>
              <a:rPr lang="en-US" altLang="zh-CN">
                <a:sym typeface="+mn-ea"/>
              </a:rPr>
              <a:t> We need </a:t>
            </a:r>
            <a:r>
              <a:rPr lang="zh-CN" altLang="en-US">
                <a:latin typeface="Cambay Devanagari Regular" panose="00000500000000000000" charset="0"/>
                <a:cs typeface="Cambay Devanagari Regular" panose="00000500000000000000" charset="0"/>
                <a:sym typeface="+mn-ea"/>
              </a:rPr>
              <a:t>maximum-likelihood e</a:t>
            </a:r>
            <a:r>
              <a:rPr lang="zh-CN" altLang="en-US">
                <a:latin typeface="Cambay Devanagari Regular" panose="00000500000000000000" charset="0"/>
                <a:cs typeface="Cambay Devanagari Regular" panose="00000500000000000000" charset="0"/>
                <a:sym typeface="+mn-ea"/>
              </a:rPr>
              <a:t>stimated sky-based gains</a:t>
            </a:r>
            <a:r>
              <a:rPr lang="en-US" altLang="zh-CN">
                <a:latin typeface="Cambay Devanagari Regular" panose="00000500000000000000" charset="0"/>
                <a:cs typeface="Cambay Devanagari Regular" panose="00000500000000000000" charset="0"/>
                <a:sym typeface="+mn-ea"/>
              </a:rPr>
              <a:t>.</a:t>
            </a:r>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both skybased and redundent calibratiobion relies on sky model. However, there will always be unmodelled faint sources in the sky model.  It is impossible to abtain an perfect sky model. We have to chose the precision we need. In order to establish the most suitable sky model for </a:t>
            </a:r>
            <a:r>
              <a:rPr lang="en-US" altLang="zh-CN">
                <a:sym typeface="+mn-ea"/>
              </a:rPr>
              <a:t>instrumental </a:t>
            </a:r>
            <a:r>
              <a:rPr lang="en-US" altLang="zh-CN" b="1">
                <a:solidFill>
                  <a:srgbClr val="C00000"/>
                </a:solidFill>
                <a:sym typeface="+mn-ea"/>
              </a:rPr>
              <a:t>calibration</a:t>
            </a:r>
            <a:r>
              <a:rPr lang="en-US" altLang="zh-CN"/>
              <a:t>, my work explore how the incompleteness of the sky model affect calibration results.  MHz: mehahertz</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to exlore how the </a:t>
            </a:r>
            <a:r>
              <a:rPr lang="zh-CN" altLang="en-US" b="1">
                <a:sym typeface="+mn-ea"/>
              </a:rPr>
              <a:t>incompleteness of the sky model affect calibration results</a:t>
            </a:r>
            <a:r>
              <a:rPr lang="en-US" altLang="zh-CN" b="1">
                <a:sym typeface="+mn-ea"/>
              </a:rPr>
              <a:t>, I performed end-to-end simulations of a full EoR PS analysis utilizing the FHD/εppsilon pipeline. this pipeline...I simulate an obsvertion with only eor signal. and an observation with both eor signal and point source model. And than do calibration and substrraction utilizing FHD.  I provide the same point source model for simulation and calibration, but with  flux-threshold in calibration, which means remove point sources with flux under certain value.</a:t>
            </a:r>
            <a:endParaRPr lang="en-US" altLang="zh-CN" b="1">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on left top is the power spectrum of an observation with only an flat noise like eor signal. on left lower </a:t>
            </a:r>
            <a:r>
              <a:rPr lang="en-US" altLang="zh-CN">
                <a:sym typeface="+mn-ea"/>
              </a:rPr>
              <a:t>is the power spectrum of an observation with only the sky model I mentioned before. On the right side is the output 2d ps of the pipeline. Note that here I use different model visibilities to calibration, but same model visibilities to substraction to avoid results affected by substraction.</a:t>
            </a:r>
            <a:endParaRPr lang="en-US" altLang="zh-CN">
              <a:sym typeface="+mn-ea"/>
            </a:endParaRPr>
          </a:p>
          <a:p>
            <a:r>
              <a:rPr lang="en-US" altLang="zh-CN"/>
              <a:t>Here I construct an rather ideal condition, using the metadata which observation coordinate is same as the zenith coordinate, result in a rather clean EoR Window.</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I tested calibration sky model with higher and higher flux-threshold. And the point source model flux distribution is on the lower middle. I contrast eor window of their residual ps, calculate their bias from the 1 d ps of input eor signal. It shows that ps with </a:t>
            </a:r>
            <a:r>
              <a:rPr lang="en-US" altLang="zh-CN">
                <a:sym typeface="+mn-ea"/>
              </a:rPr>
              <a:t>0.1mJy Flux threshold performs best, even better than 0.01mJy threshold. I cann’t explain exactly yet. Maybe more caculations introduce higher error. this result reccommand sky models with flux threshold equal or lower than 0.1mJy when processing MWA observed data.</a:t>
            </a:r>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E389A71-A3E6-4B5B-8F51-E283E7017C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954226-8A8C-4F0E-A279-3CD62734CDB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89A71-A3E6-4B5B-8F51-E283E7017C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54226-8A8C-4F0E-A279-3CD62734CDB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89A71-A3E6-4B5B-8F51-E283E7017C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54226-8A8C-4F0E-A279-3CD62734CDB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tags" Target="../tags/tag61.xml"/><Relationship Id="rId7" Type="http://schemas.openxmlformats.org/officeDocument/2006/relationships/image" Target="../media/image19.png"/><Relationship Id="rId6" Type="http://schemas.openxmlformats.org/officeDocument/2006/relationships/tags" Target="../tags/tag60.xml"/><Relationship Id="rId5" Type="http://schemas.openxmlformats.org/officeDocument/2006/relationships/image" Target="../media/image24.png"/><Relationship Id="rId4" Type="http://schemas.openxmlformats.org/officeDocument/2006/relationships/tags" Target="../tags/tag59.xml"/><Relationship Id="rId3" Type="http://schemas.openxmlformats.org/officeDocument/2006/relationships/image" Target="../media/image23.png"/><Relationship Id="rId2" Type="http://schemas.openxmlformats.org/officeDocument/2006/relationships/tags" Target="../tags/tag58.xml"/><Relationship Id="rId12" Type="http://schemas.openxmlformats.org/officeDocument/2006/relationships/notesSlide" Target="../notesSlides/notesSlide9.xml"/><Relationship Id="rId11" Type="http://schemas.openxmlformats.org/officeDocument/2006/relationships/slideLayout" Target="../slideLayouts/slideLayout2.xml"/><Relationship Id="rId10" Type="http://schemas.openxmlformats.org/officeDocument/2006/relationships/tags" Target="../tags/tag62.xml"/><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3.xml"/><Relationship Id="rId6" Type="http://schemas.openxmlformats.org/officeDocument/2006/relationships/tags" Target="../tags/tag4.xml"/><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3.xml"/><Relationship Id="rId6" Type="http://schemas.openxmlformats.org/officeDocument/2006/relationships/tags" Target="../tags/tag8.xml"/><Relationship Id="rId5" Type="http://schemas.openxmlformats.org/officeDocument/2006/relationships/image" Target="../media/image4.pn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3.pn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image" Target="../media/image7.png"/><Relationship Id="rId7" Type="http://schemas.openxmlformats.org/officeDocument/2006/relationships/tags" Target="../tags/tag13.xml"/><Relationship Id="rId6" Type="http://schemas.openxmlformats.org/officeDocument/2006/relationships/image" Target="../media/image6.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5.png"/><Relationship Id="rId2" Type="http://schemas.openxmlformats.org/officeDocument/2006/relationships/tags" Target="../tags/tag10.xml"/><Relationship Id="rId14" Type="http://schemas.openxmlformats.org/officeDocument/2006/relationships/notesSlide" Target="../notesSlides/notesSlide3.xml"/><Relationship Id="rId13" Type="http://schemas.openxmlformats.org/officeDocument/2006/relationships/slideLayout" Target="../slideLayouts/slideLayout13.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image" Target="../media/image8.png"/><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image" Target="../media/image11.png"/><Relationship Id="rId6" Type="http://schemas.openxmlformats.org/officeDocument/2006/relationships/tags" Target="../tags/tag20.xml"/><Relationship Id="rId5" Type="http://schemas.openxmlformats.org/officeDocument/2006/relationships/image" Target="../media/image10.png"/><Relationship Id="rId4" Type="http://schemas.openxmlformats.org/officeDocument/2006/relationships/tags" Target="../tags/tag19.xml"/><Relationship Id="rId3" Type="http://schemas.openxmlformats.org/officeDocument/2006/relationships/image" Target="../media/image9.png"/><Relationship Id="rId2" Type="http://schemas.openxmlformats.org/officeDocument/2006/relationships/tags" Target="../tags/tag18.xml"/><Relationship Id="rId13" Type="http://schemas.openxmlformats.org/officeDocument/2006/relationships/notesSlide" Target="../notesSlides/notesSlide4.xml"/><Relationship Id="rId12" Type="http://schemas.openxmlformats.org/officeDocument/2006/relationships/slideLayout" Target="../slideLayouts/slideLayout2.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image" Target="../media/image14.png"/><Relationship Id="rId6" Type="http://schemas.openxmlformats.org/officeDocument/2006/relationships/tags" Target="../tags/tag28.xml"/><Relationship Id="rId5" Type="http://schemas.openxmlformats.org/officeDocument/2006/relationships/image" Target="../media/image13.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12.png"/><Relationship Id="rId18" Type="http://schemas.openxmlformats.org/officeDocument/2006/relationships/notesSlide" Target="../notesSlides/notesSlide5.xml"/><Relationship Id="rId17" Type="http://schemas.openxmlformats.org/officeDocument/2006/relationships/slideLayout" Target="../slideLayouts/slideLayout2.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image" Target="../media/image16.png"/><Relationship Id="rId13" Type="http://schemas.openxmlformats.org/officeDocument/2006/relationships/tags" Target="../tags/tag33.xml"/><Relationship Id="rId12" Type="http://schemas.openxmlformats.org/officeDocument/2006/relationships/image" Target="../media/image15.png"/><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image" Target="../media/image18.png"/><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7.png"/><Relationship Id="rId13" Type="http://schemas.openxmlformats.org/officeDocument/2006/relationships/notesSlide" Target="../notesSlides/notesSlide6.xml"/><Relationship Id="rId12" Type="http://schemas.openxmlformats.org/officeDocument/2006/relationships/slideLayout" Target="../slideLayouts/slideLayout13.xml"/><Relationship Id="rId11" Type="http://schemas.openxmlformats.org/officeDocument/2006/relationships/tags" Target="../tags/tag43.xml"/><Relationship Id="rId10" Type="http://schemas.openxmlformats.org/officeDocument/2006/relationships/image" Target="../media/image19.png"/><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image" Target="../media/image22.png"/><Relationship Id="rId5" Type="http://schemas.openxmlformats.org/officeDocument/2006/relationships/tags" Target="../tags/tag46.xml"/><Relationship Id="rId4" Type="http://schemas.openxmlformats.org/officeDocument/2006/relationships/image" Target="../media/image21.png"/><Relationship Id="rId3" Type="http://schemas.openxmlformats.org/officeDocument/2006/relationships/tags" Target="../tags/tag45.xml"/><Relationship Id="rId2" Type="http://schemas.openxmlformats.org/officeDocument/2006/relationships/image" Target="../media/image20.jpeg"/><Relationship Id="rId13" Type="http://schemas.openxmlformats.org/officeDocument/2006/relationships/notesSlide" Target="../notesSlides/notesSlide7.xml"/><Relationship Id="rId12" Type="http://schemas.openxmlformats.org/officeDocument/2006/relationships/slideLayout" Target="../slideLayouts/slideLayout13.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4.xml"/></Relationships>
</file>

<file path=ppt/slides/_rels/slide9.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image" Target="../media/image25.png"/><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image" Target="../media/image24.png"/><Relationship Id="rId3" Type="http://schemas.openxmlformats.org/officeDocument/2006/relationships/tags" Target="../tags/tag53.xml"/><Relationship Id="rId2" Type="http://schemas.openxmlformats.org/officeDocument/2006/relationships/image" Target="../media/image23.png"/><Relationship Id="rId11" Type="http://schemas.openxmlformats.org/officeDocument/2006/relationships/notesSlide" Target="../notesSlides/notesSlide8.xml"/><Relationship Id="rId10" Type="http://schemas.openxmlformats.org/officeDocument/2006/relationships/slideLayout" Target="../slideLayouts/slideLayout2.xml"/><Relationship Id="rId1"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38250" y="1123950"/>
            <a:ext cx="2905125" cy="4524375"/>
          </a:xfrm>
          <a:prstGeom prst="rect">
            <a:avLst/>
          </a:prstGeom>
          <a:no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8" name="矩形 7"/>
          <p:cNvSpPr/>
          <p:nvPr/>
        </p:nvSpPr>
        <p:spPr>
          <a:xfrm>
            <a:off x="3686175" y="1860441"/>
            <a:ext cx="914400" cy="2171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文本框 6"/>
          <p:cNvSpPr txBox="1"/>
          <p:nvPr/>
        </p:nvSpPr>
        <p:spPr>
          <a:xfrm>
            <a:off x="1419225" y="2030730"/>
            <a:ext cx="6892925" cy="2091690"/>
          </a:xfrm>
          <a:prstGeom prst="rect">
            <a:avLst/>
          </a:prstGeom>
        </p:spPr>
        <p:txBody>
          <a:bodyPr wrap="square" rtlCol="0">
            <a:spAutoFit/>
          </a:bodyPr>
          <a:lstStyle/>
          <a:p>
            <a:pPr>
              <a:lnSpc>
                <a:spcPts val="5200"/>
              </a:lnSpc>
            </a:pPr>
            <a:r>
              <a:rPr lang="zh-CN" altLang="en-US" sz="4800" spc="130" dirty="0">
                <a:solidFill>
                  <a:schemeClr val="bg2">
                    <a:lumMod val="25000"/>
                  </a:schemeClr>
                </a:solidFill>
                <a:latin typeface="思源黑体 CN Heavy" panose="020B0A00000000000000" pitchFamily="34" charset="-122"/>
                <a:ea typeface="思源黑体 CN Heavy" panose="020B0A00000000000000" pitchFamily="34" charset="-122"/>
              </a:rPr>
              <a:t>Refining the Ideal Sky Model for CD/EoR Detection</a:t>
            </a:r>
            <a:endParaRPr lang="zh-CN" altLang="en-US" sz="4800" spc="130" dirty="0">
              <a:solidFill>
                <a:schemeClr val="bg2">
                  <a:lumMod val="25000"/>
                </a:schemeClr>
              </a:solidFill>
              <a:latin typeface="思源黑体 CN Heavy" panose="020B0A00000000000000" pitchFamily="34" charset="-122"/>
              <a:ea typeface="思源黑体 CN Heavy" panose="020B0A00000000000000" pitchFamily="34" charset="-122"/>
            </a:endParaRPr>
          </a:p>
        </p:txBody>
      </p:sp>
      <p:sp>
        <p:nvSpPr>
          <p:cNvPr id="10" name="矩形: 圆角 9"/>
          <p:cNvSpPr/>
          <p:nvPr/>
        </p:nvSpPr>
        <p:spPr>
          <a:xfrm>
            <a:off x="1535430" y="4055110"/>
            <a:ext cx="2425700" cy="682625"/>
          </a:xfrm>
          <a:prstGeom prst="roundRect">
            <a:avLst>
              <a:gd name="adj" fmla="val 50000"/>
            </a:avLst>
          </a:prstGeom>
          <a:gradFill>
            <a:gsLst>
              <a:gs pos="0">
                <a:srgbClr val="498FCF"/>
              </a:gs>
              <a:gs pos="100000">
                <a:srgbClr val="2B37B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19225" y="4061460"/>
            <a:ext cx="2695575" cy="762635"/>
          </a:xfrm>
          <a:prstGeom prst="rect">
            <a:avLst/>
          </a:prstGeom>
          <a:noFill/>
        </p:spPr>
        <p:txBody>
          <a:bodyPr wrap="square" rtlCol="0">
            <a:noAutofit/>
          </a:bodyPr>
          <a:lstStyle/>
          <a:p>
            <a:pPr algn="ctr"/>
            <a:r>
              <a:rPr lang="en-US" altLang="zh-CN" sz="1600" dirty="0">
                <a:solidFill>
                  <a:schemeClr val="bg1">
                    <a:lumMod val="95000"/>
                  </a:schemeClr>
                </a:solidFill>
                <a:latin typeface="Segoe UI" panose="020B0502040204020203" pitchFamily="34" charset="0"/>
                <a:ea typeface="思源黑体 CN Medium" panose="020B0600000000000000" pitchFamily="34" charset="-122"/>
                <a:cs typeface="Segoe UI" panose="020B0502040204020203" pitchFamily="34" charset="0"/>
              </a:rPr>
              <a:t>Shijiao Yin</a:t>
            </a:r>
            <a:endParaRPr lang="en-US" altLang="zh-CN" sz="1600" dirty="0">
              <a:solidFill>
                <a:schemeClr val="bg1">
                  <a:lumMod val="95000"/>
                </a:schemeClr>
              </a:solidFill>
              <a:latin typeface="Segoe UI" panose="020B0502040204020203" pitchFamily="34" charset="0"/>
              <a:ea typeface="思源黑体 CN Medium" panose="020B0600000000000000" pitchFamily="34" charset="-122"/>
              <a:cs typeface="Segoe UI" panose="020B0502040204020203" pitchFamily="34" charset="0"/>
            </a:endParaRPr>
          </a:p>
          <a:p>
            <a:pPr algn="ctr"/>
            <a:r>
              <a:rPr lang="en-US" altLang="zh-CN" sz="1600" dirty="0">
                <a:solidFill>
                  <a:schemeClr val="bg1"/>
                </a:solidFill>
                <a:sym typeface="+mn-ea"/>
              </a:rPr>
              <a:t>S</a:t>
            </a:r>
            <a:r>
              <a:rPr lang="zh-CN" altLang="en-US" sz="1600" dirty="0">
                <a:solidFill>
                  <a:schemeClr val="bg1"/>
                </a:solidFill>
                <a:sym typeface="+mn-ea"/>
              </a:rPr>
              <a:t>upervisor</a:t>
            </a:r>
            <a:r>
              <a:rPr lang="en-US" altLang="zh-CN" sz="1600" dirty="0">
                <a:solidFill>
                  <a:schemeClr val="bg1"/>
                </a:solidFill>
                <a:sym typeface="+mn-ea"/>
              </a:rPr>
              <a:t>:Huanyuan Shan</a:t>
            </a:r>
            <a:endParaRPr lang="en-US" altLang="zh-CN" sz="1600" dirty="0">
              <a:solidFill>
                <a:schemeClr val="bg1">
                  <a:lumMod val="95000"/>
                </a:schemeClr>
              </a:solidFill>
              <a:latin typeface="Segoe UI" panose="020B0502040204020203" pitchFamily="34" charset="0"/>
              <a:ea typeface="思源黑体 CN Medium" panose="020B0600000000000000" pitchFamily="34" charset="-122"/>
              <a:cs typeface="Segoe UI" panose="020B0502040204020203" pitchFamily="34" charset="0"/>
            </a:endParaRPr>
          </a:p>
        </p:txBody>
      </p:sp>
      <p:sp>
        <p:nvSpPr>
          <p:cNvPr id="12" name="矩形 11"/>
          <p:cNvSpPr/>
          <p:nvPr/>
        </p:nvSpPr>
        <p:spPr>
          <a:xfrm rot="17894215">
            <a:off x="7144391" y="215310"/>
            <a:ext cx="6864338" cy="6864338"/>
          </a:xfrm>
          <a:prstGeom prst="rect">
            <a:avLst/>
          </a:prstGeom>
          <a:no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7894215">
            <a:off x="8331846" y="3075831"/>
            <a:ext cx="6864338" cy="6864338"/>
          </a:xfrm>
          <a:prstGeom prst="rect">
            <a:avLst/>
          </a:prstGeom>
          <a:no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1535431" y="4800600"/>
            <a:ext cx="584200"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535431" y="4927600"/>
            <a:ext cx="292100"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238250" y="5900420"/>
            <a:ext cx="5080000" cy="368300"/>
          </a:xfrm>
          <a:prstGeom prst="rect">
            <a:avLst/>
          </a:prstGeom>
          <a:noFill/>
          <a:ln w="9525">
            <a:noFill/>
          </a:ln>
        </p:spPr>
        <p:txBody>
          <a:bodyPr>
            <a:spAutoFit/>
          </a:bodyPr>
          <a:p>
            <a:pPr marL="0" indent="0" algn="l"/>
            <a:r>
              <a:rPr lang="en-US" b="0">
                <a:latin typeface="Calibri" charset="0"/>
                <a:cs typeface="宋体" charset="0"/>
              </a:rPr>
              <a:t>Shanghai Astronomical Observatory, CAS</a:t>
            </a:r>
            <a:endParaRPr lang="en-US" altLang="en-US" b="0">
              <a:latin typeface="Calibri" charset="0"/>
              <a:cs typeface="宋体"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35385" y="118126"/>
            <a:ext cx="2321021" cy="862983"/>
            <a:chOff x="435385" y="118126"/>
            <a:chExt cx="2321021" cy="862983"/>
          </a:xfrm>
        </p:grpSpPr>
        <p:sp>
          <p:nvSpPr>
            <p:cNvPr id="4" name="文本框 3"/>
            <p:cNvSpPr txBox="1"/>
            <p:nvPr/>
          </p:nvSpPr>
          <p:spPr>
            <a:xfrm>
              <a:off x="708420" y="151164"/>
              <a:ext cx="1361440" cy="829945"/>
            </a:xfrm>
            <a:prstGeom prst="rect">
              <a:avLst/>
            </a:prstGeom>
            <a:noFill/>
          </p:spPr>
          <p:txBody>
            <a:bodyPr wrap="none" rtlCol="0">
              <a:spAutoFit/>
            </a:bodyPr>
            <a:lstStyle/>
            <a:p>
              <a:r>
                <a:rPr lang="en-US" altLang="zh-CN" sz="2400" spc="130" dirty="0">
                  <a:solidFill>
                    <a:schemeClr val="bg2">
                      <a:lumMod val="25000"/>
                    </a:schemeClr>
                  </a:solidFill>
                  <a:latin typeface="思源黑体 CN Heavy" panose="020B0A00000000000000" pitchFamily="34" charset="-122"/>
                  <a:ea typeface="思源黑体 CN Heavy" panose="020B0A00000000000000" pitchFamily="34" charset="-122"/>
                </a:rPr>
                <a:t>Results</a:t>
              </a:r>
              <a:endParaRPr lang="en-US" altLang="zh-CN" sz="2400" spc="130" dirty="0">
                <a:solidFill>
                  <a:schemeClr val="bg2">
                    <a:lumMod val="25000"/>
                  </a:schemeClr>
                </a:solidFill>
                <a:latin typeface="思源黑体 CN Heavy" panose="020B0A00000000000000" pitchFamily="34" charset="-122"/>
                <a:ea typeface="思源黑体 CN Heavy" panose="020B0A00000000000000" pitchFamily="34" charset="-122"/>
              </a:endParaRPr>
            </a:p>
            <a:p>
              <a:endParaRPr lang="en-US" altLang="zh-CN" sz="2400" b="1" spc="130" dirty="0">
                <a:solidFill>
                  <a:schemeClr val="bg2">
                    <a:lumMod val="25000"/>
                  </a:schemeClr>
                </a:solidFill>
                <a:latin typeface="思源黑体 CN Heavy" panose="020B0A00000000000000" pitchFamily="34" charset="-122"/>
                <a:ea typeface="思源黑体 CN Heavy" panose="020B0A00000000000000" pitchFamily="34" charset="-122"/>
                <a:cs typeface="Segoe UI" panose="020B0502040204020203" pitchFamily="34" charset="0"/>
              </a:endParaRPr>
            </a:p>
          </p:txBody>
        </p:sp>
        <p:sp>
          <p:nvSpPr>
            <p:cNvPr id="6" name="矩形 5"/>
            <p:cNvSpPr/>
            <p:nvPr/>
          </p:nvSpPr>
          <p:spPr>
            <a:xfrm>
              <a:off x="2340908" y="487463"/>
              <a:ext cx="415498" cy="369332"/>
            </a:xfrm>
            <a:prstGeom prst="rect">
              <a:avLst/>
            </a:prstGeom>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sp>
          <p:nvSpPr>
            <p:cNvPr id="12" name="矩形 11"/>
            <p:cNvSpPr/>
            <p:nvPr/>
          </p:nvSpPr>
          <p:spPr>
            <a:xfrm>
              <a:off x="435385" y="118126"/>
              <a:ext cx="415498" cy="369332"/>
            </a:xfrm>
            <a:prstGeom prst="rect">
              <a:avLst/>
            </a:prstGeom>
            <a:noFill/>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cxnSp>
          <p:nvCxnSpPr>
            <p:cNvPr id="31" name="直接连接符 30"/>
            <p:cNvCxnSpPr/>
            <p:nvPr/>
          </p:nvCxnSpPr>
          <p:spPr>
            <a:xfrm>
              <a:off x="821805" y="612829"/>
              <a:ext cx="155100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 name="图片 1" descr="july1"/>
          <p:cNvPicPr>
            <a:picLocks noChangeAspect="1"/>
          </p:cNvPicPr>
          <p:nvPr/>
        </p:nvPicPr>
        <p:blipFill>
          <a:blip r:embed="rId1"/>
          <a:stretch>
            <a:fillRect/>
          </a:stretch>
        </p:blipFill>
        <p:spPr>
          <a:xfrm>
            <a:off x="7498080" y="2041525"/>
            <a:ext cx="4693920" cy="3520440"/>
          </a:xfrm>
          <a:prstGeom prst="rect">
            <a:avLst/>
          </a:prstGeom>
        </p:spPr>
      </p:pic>
      <p:sp>
        <p:nvSpPr>
          <p:cNvPr id="3" name="文本框 2"/>
          <p:cNvSpPr txBox="1"/>
          <p:nvPr/>
        </p:nvSpPr>
        <p:spPr>
          <a:xfrm>
            <a:off x="7113270" y="6096000"/>
            <a:ext cx="4469765" cy="368300"/>
          </a:xfrm>
          <a:prstGeom prst="rect">
            <a:avLst/>
          </a:prstGeom>
          <a:solidFill>
            <a:schemeClr val="bg2">
              <a:lumMod val="90000"/>
            </a:schemeClr>
          </a:solidFill>
        </p:spPr>
        <p:txBody>
          <a:bodyPr wrap="square" rtlCol="0" anchor="t">
            <a:spAutoFit/>
          </a:bodyPr>
          <a:p>
            <a:pPr marL="285750" indent="-285750">
              <a:buFont typeface="Arial" panose="020B0604020202090204" pitchFamily="34" charset="0"/>
              <a:buChar char="•"/>
            </a:pPr>
            <a:r>
              <a:rPr lang="en-US" altLang="zh-CN">
                <a:sym typeface="+mn-ea"/>
              </a:rPr>
              <a:t>0.1mJy Flux threshold performs best</a:t>
            </a:r>
            <a:endParaRPr lang="en-US" altLang="zh-CN">
              <a:sym typeface="+mn-ea"/>
            </a:endParaRPr>
          </a:p>
        </p:txBody>
      </p:sp>
      <p:pic>
        <p:nvPicPr>
          <p:cNvPr id="5" name="图片 4"/>
          <p:cNvPicPr>
            <a:picLocks noChangeAspect="1"/>
          </p:cNvPicPr>
          <p:nvPr>
            <p:custDataLst>
              <p:tags r:id="rId2"/>
            </p:custDataLst>
          </p:nvPr>
        </p:nvPicPr>
        <p:blipFill>
          <a:blip r:embed="rId3"/>
          <a:stretch>
            <a:fillRect/>
          </a:stretch>
        </p:blipFill>
        <p:spPr>
          <a:xfrm>
            <a:off x="199390" y="859155"/>
            <a:ext cx="1960245" cy="2762885"/>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199390" y="3868420"/>
            <a:ext cx="2492375" cy="2625090"/>
          </a:xfrm>
          <a:prstGeom prst="rect">
            <a:avLst/>
          </a:prstGeom>
        </p:spPr>
      </p:pic>
      <p:pic>
        <p:nvPicPr>
          <p:cNvPr id="8" name="图片 7" descr="5_9_3"/>
          <p:cNvPicPr>
            <a:picLocks noChangeAspect="1"/>
          </p:cNvPicPr>
          <p:nvPr>
            <p:custDataLst>
              <p:tags r:id="rId6"/>
            </p:custDataLst>
          </p:nvPr>
        </p:nvPicPr>
        <p:blipFill>
          <a:blip r:embed="rId7"/>
          <a:stretch>
            <a:fillRect/>
          </a:stretch>
        </p:blipFill>
        <p:spPr>
          <a:xfrm>
            <a:off x="4002405" y="4102735"/>
            <a:ext cx="2875280" cy="2157095"/>
          </a:xfrm>
          <a:prstGeom prst="rect">
            <a:avLst/>
          </a:prstGeom>
        </p:spPr>
      </p:pic>
      <p:sp>
        <p:nvSpPr>
          <p:cNvPr id="9" name="文本框 8"/>
          <p:cNvSpPr txBox="1"/>
          <p:nvPr/>
        </p:nvSpPr>
        <p:spPr>
          <a:xfrm>
            <a:off x="1224280" y="3436620"/>
            <a:ext cx="2103755" cy="368300"/>
          </a:xfrm>
          <a:prstGeom prst="rect">
            <a:avLst/>
          </a:prstGeom>
          <a:noFill/>
        </p:spPr>
        <p:txBody>
          <a:bodyPr wrap="square" rtlCol="0" anchor="t">
            <a:spAutoFit/>
          </a:bodyPr>
          <a:p>
            <a:r>
              <a:rPr lang="en-US" altLang="zh-CN">
                <a:sym typeface="+mn-ea"/>
              </a:rPr>
              <a:t>Input eor power </a:t>
            </a:r>
            <a:endParaRPr lang="en-US" altLang="zh-CN">
              <a:sym typeface="+mn-ea"/>
            </a:endParaRPr>
          </a:p>
        </p:txBody>
      </p:sp>
      <p:sp>
        <p:nvSpPr>
          <p:cNvPr id="10" name="文本框 9"/>
          <p:cNvSpPr txBox="1"/>
          <p:nvPr>
            <p:custDataLst>
              <p:tags r:id="rId8"/>
            </p:custDataLst>
          </p:nvPr>
        </p:nvSpPr>
        <p:spPr>
          <a:xfrm>
            <a:off x="1557655" y="6384925"/>
            <a:ext cx="2747010" cy="368300"/>
          </a:xfrm>
          <a:prstGeom prst="rect">
            <a:avLst/>
          </a:prstGeom>
          <a:noFill/>
        </p:spPr>
        <p:txBody>
          <a:bodyPr wrap="square" rtlCol="0" anchor="t">
            <a:spAutoFit/>
          </a:bodyPr>
          <a:p>
            <a:r>
              <a:rPr lang="en-US" altLang="zh-CN">
                <a:sym typeface="+mn-ea"/>
              </a:rPr>
              <a:t>Input point source model</a:t>
            </a:r>
            <a:endParaRPr lang="en-US" altLang="zh-CN">
              <a:sym typeface="+mn-ea"/>
            </a:endParaRPr>
          </a:p>
        </p:txBody>
      </p:sp>
      <p:pic>
        <p:nvPicPr>
          <p:cNvPr id="11" name="图片 10" descr="july2"/>
          <p:cNvPicPr>
            <a:picLocks noChangeAspect="1"/>
          </p:cNvPicPr>
          <p:nvPr/>
        </p:nvPicPr>
        <p:blipFill>
          <a:blip r:embed="rId9"/>
          <a:stretch>
            <a:fillRect/>
          </a:stretch>
        </p:blipFill>
        <p:spPr>
          <a:xfrm>
            <a:off x="3027045" y="383540"/>
            <a:ext cx="4470400" cy="3352800"/>
          </a:xfrm>
          <a:prstGeom prst="rect">
            <a:avLst/>
          </a:prstGeom>
        </p:spPr>
      </p:pic>
      <p:sp>
        <p:nvSpPr>
          <p:cNvPr id="13" name="文本框 12"/>
          <p:cNvSpPr txBox="1"/>
          <p:nvPr>
            <p:custDataLst>
              <p:tags r:id="rId10"/>
            </p:custDataLst>
          </p:nvPr>
        </p:nvSpPr>
        <p:spPr>
          <a:xfrm>
            <a:off x="8067675" y="487680"/>
            <a:ext cx="2875915" cy="1198880"/>
          </a:xfrm>
          <a:prstGeom prst="rect">
            <a:avLst/>
          </a:prstGeom>
          <a:noFill/>
          <a:ln>
            <a:solidFill>
              <a:schemeClr val="bg1">
                <a:lumMod val="75000"/>
              </a:schemeClr>
            </a:solidFill>
          </a:ln>
        </p:spPr>
        <p:txBody>
          <a:bodyPr wrap="square" rtlCol="0" anchor="t">
            <a:spAutoFit/>
          </a:bodyPr>
          <a:p>
            <a:r>
              <a:rPr lang="en-US" altLang="zh-CN"/>
              <a:t>Calibration:</a:t>
            </a:r>
            <a:endParaRPr lang="en-US" altLang="zh-CN"/>
          </a:p>
          <a:p>
            <a:r>
              <a:rPr lang="zh-CN" altLang="en-US"/>
              <a:t>low-order polynomials </a:t>
            </a:r>
            <a:r>
              <a:rPr lang="en-US" altLang="zh-CN"/>
              <a:t>fit</a:t>
            </a:r>
            <a:endParaRPr lang="en-US" altLang="zh-CN"/>
          </a:p>
          <a:p>
            <a:r>
              <a:rPr lang="en-US" altLang="zh-CN"/>
              <a:t>two amplitude parameters</a:t>
            </a:r>
            <a:endParaRPr lang="en-US" altLang="zh-CN"/>
          </a:p>
          <a:p>
            <a:r>
              <a:rPr lang="en-US" altLang="zh-CN"/>
              <a:t>one phase parameter</a:t>
            </a:r>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35385" y="118126"/>
            <a:ext cx="2711546" cy="862983"/>
            <a:chOff x="435385" y="118126"/>
            <a:chExt cx="2711546" cy="862983"/>
          </a:xfrm>
        </p:grpSpPr>
        <p:sp>
          <p:nvSpPr>
            <p:cNvPr id="4" name="文本框 3"/>
            <p:cNvSpPr txBox="1"/>
            <p:nvPr/>
          </p:nvSpPr>
          <p:spPr>
            <a:xfrm>
              <a:off x="708420" y="151164"/>
              <a:ext cx="2327910" cy="829945"/>
            </a:xfrm>
            <a:prstGeom prst="rect">
              <a:avLst/>
            </a:prstGeom>
            <a:noFill/>
          </p:spPr>
          <p:txBody>
            <a:bodyPr wrap="none" rtlCol="0">
              <a:spAutoFit/>
            </a:bodyPr>
            <a:lstStyle/>
            <a:p>
              <a:r>
                <a:rPr lang="en-US" altLang="zh-CN" sz="2400" spc="130" dirty="0">
                  <a:solidFill>
                    <a:schemeClr val="bg2">
                      <a:lumMod val="25000"/>
                    </a:schemeClr>
                  </a:solidFill>
                  <a:latin typeface="思源黑体 CN Heavy" panose="020B0A00000000000000" pitchFamily="34" charset="-122"/>
                  <a:ea typeface="思源黑体 CN Heavy" panose="020B0A00000000000000" pitchFamily="34" charset="-122"/>
                </a:rPr>
                <a:t>Future Work </a:t>
              </a:r>
              <a:endParaRPr lang="en-US" altLang="zh-CN" sz="2400" spc="130" dirty="0">
                <a:solidFill>
                  <a:schemeClr val="bg2">
                    <a:lumMod val="25000"/>
                  </a:schemeClr>
                </a:solidFill>
                <a:latin typeface="思源黑体 CN Heavy" panose="020B0A00000000000000" pitchFamily="34" charset="-122"/>
                <a:ea typeface="思源黑体 CN Heavy" panose="020B0A00000000000000" pitchFamily="34" charset="-122"/>
              </a:endParaRPr>
            </a:p>
            <a:p>
              <a:endParaRPr lang="en-US" altLang="zh-CN" sz="2400" b="1" spc="130" dirty="0">
                <a:solidFill>
                  <a:schemeClr val="bg2">
                    <a:lumMod val="25000"/>
                  </a:schemeClr>
                </a:solidFill>
                <a:latin typeface="思源黑体 CN Heavy" panose="020B0A00000000000000" pitchFamily="34" charset="-122"/>
                <a:ea typeface="思源黑体 CN Heavy" panose="020B0A00000000000000" pitchFamily="34" charset="-122"/>
                <a:cs typeface="Segoe UI" panose="020B0502040204020203" pitchFamily="34" charset="0"/>
              </a:endParaRPr>
            </a:p>
          </p:txBody>
        </p:sp>
        <p:sp>
          <p:nvSpPr>
            <p:cNvPr id="6" name="矩形 5"/>
            <p:cNvSpPr/>
            <p:nvPr/>
          </p:nvSpPr>
          <p:spPr>
            <a:xfrm>
              <a:off x="2731433" y="380148"/>
              <a:ext cx="415498" cy="369332"/>
            </a:xfrm>
            <a:prstGeom prst="rect">
              <a:avLst/>
            </a:prstGeom>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sp>
          <p:nvSpPr>
            <p:cNvPr id="12" name="矩形 11"/>
            <p:cNvSpPr/>
            <p:nvPr/>
          </p:nvSpPr>
          <p:spPr>
            <a:xfrm>
              <a:off x="435385" y="118126"/>
              <a:ext cx="415498" cy="369332"/>
            </a:xfrm>
            <a:prstGeom prst="rect">
              <a:avLst/>
            </a:prstGeom>
            <a:noFill/>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cxnSp>
          <p:nvCxnSpPr>
            <p:cNvPr id="31" name="直接连接符 30"/>
            <p:cNvCxnSpPr/>
            <p:nvPr/>
          </p:nvCxnSpPr>
          <p:spPr>
            <a:xfrm>
              <a:off x="821805" y="612829"/>
              <a:ext cx="155100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118235" y="1318895"/>
            <a:ext cx="6096000" cy="1198880"/>
          </a:xfrm>
          <a:prstGeom prst="rect">
            <a:avLst/>
          </a:prstGeom>
          <a:noFill/>
        </p:spPr>
        <p:txBody>
          <a:bodyPr wrap="square" rtlCol="0" anchor="t">
            <a:spAutoFit/>
          </a:bodyPr>
          <a:p>
            <a:pPr marL="285750" indent="-285750">
              <a:buFont typeface="Arial" panose="020B0604020202090204" pitchFamily="34" charset="0"/>
              <a:buChar char="•"/>
            </a:pPr>
            <a:r>
              <a:rPr lang="zh-CN" altLang="en-US"/>
              <a:t>More results with different thresholds</a:t>
            </a:r>
            <a:endParaRPr lang="zh-CN" altLang="en-US"/>
          </a:p>
          <a:p>
            <a:pPr marL="285750" indent="-285750">
              <a:buFont typeface="Arial" panose="020B0604020202090204" pitchFamily="34" charset="0"/>
              <a:buChar char="•"/>
            </a:pPr>
            <a:r>
              <a:rPr lang="en-US" altLang="zh-CN"/>
              <a:t>Test on different calibration methods</a:t>
            </a:r>
            <a:endParaRPr lang="zh-CN" altLang="en-US"/>
          </a:p>
          <a:p>
            <a:pPr marL="285750" indent="-285750">
              <a:buFont typeface="Arial" panose="020B0604020202090204" pitchFamily="34" charset="0"/>
              <a:buChar char="•"/>
            </a:pPr>
            <a:r>
              <a:rPr lang="zh-CN" altLang="en-US"/>
              <a:t>Improve the eor model</a:t>
            </a:r>
            <a:endParaRPr lang="zh-CN" altLang="en-US"/>
          </a:p>
          <a:p>
            <a:pPr marL="285750" indent="-285750">
              <a:buFont typeface="Arial" panose="020B0604020202090204" pitchFamily="34" charset="0"/>
              <a:buChar char="•"/>
            </a:pPr>
            <a:r>
              <a:rPr lang="zh-CN" altLang="en-US"/>
              <a:t>Consider the effect of observation error</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38250" y="1123950"/>
            <a:ext cx="2905125" cy="4524375"/>
          </a:xfrm>
          <a:prstGeom prst="rect">
            <a:avLst/>
          </a:prstGeom>
          <a:no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8" name="矩形 7"/>
          <p:cNvSpPr/>
          <p:nvPr/>
        </p:nvSpPr>
        <p:spPr>
          <a:xfrm>
            <a:off x="3686175" y="1860441"/>
            <a:ext cx="914400" cy="2171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56499" y="2004725"/>
            <a:ext cx="3800475" cy="758190"/>
          </a:xfrm>
          <a:prstGeom prst="rect">
            <a:avLst/>
          </a:prstGeom>
          <a:noFill/>
        </p:spPr>
        <p:txBody>
          <a:bodyPr wrap="square" rtlCol="0">
            <a:spAutoFit/>
          </a:bodyPr>
          <a:lstStyle/>
          <a:p>
            <a:pPr>
              <a:lnSpc>
                <a:spcPts val="5200"/>
              </a:lnSpc>
            </a:pPr>
            <a:r>
              <a:rPr lang="en-US" altLang="zh-CN" sz="4400" spc="130" dirty="0">
                <a:gradFill>
                  <a:gsLst>
                    <a:gs pos="0">
                      <a:srgbClr val="498FCF"/>
                    </a:gs>
                    <a:gs pos="100000">
                      <a:srgbClr val="2B37BE"/>
                    </a:gs>
                  </a:gsLst>
                  <a:lin ang="8100000" scaled="1"/>
                </a:gradFill>
                <a:latin typeface="思源黑体 CN Heavy" panose="020B0A00000000000000" pitchFamily="34" charset="-122"/>
                <a:ea typeface="思源黑体 CN Heavy" panose="020B0A00000000000000" pitchFamily="34" charset="-122"/>
              </a:rPr>
              <a:t>2024.07</a:t>
            </a:r>
            <a:endParaRPr lang="zh-CN" altLang="en-US" sz="4400" spc="130" dirty="0">
              <a:gradFill>
                <a:gsLst>
                  <a:gs pos="0">
                    <a:srgbClr val="498FCF"/>
                  </a:gs>
                  <a:gs pos="100000">
                    <a:srgbClr val="2B37BE"/>
                  </a:gs>
                </a:gsLst>
                <a:lin ang="8100000" scaled="1"/>
              </a:gradFill>
              <a:latin typeface="思源黑体 CN Heavy" panose="020B0A00000000000000" pitchFamily="34" charset="-122"/>
              <a:ea typeface="思源黑体 CN Heavy" panose="020B0A00000000000000" pitchFamily="34" charset="-122"/>
            </a:endParaRPr>
          </a:p>
        </p:txBody>
      </p:sp>
      <p:sp>
        <p:nvSpPr>
          <p:cNvPr id="10" name="矩形: 圆角 9"/>
          <p:cNvSpPr/>
          <p:nvPr/>
        </p:nvSpPr>
        <p:spPr>
          <a:xfrm>
            <a:off x="1507489" y="4046606"/>
            <a:ext cx="2216786" cy="507831"/>
          </a:xfrm>
          <a:prstGeom prst="roundRect">
            <a:avLst>
              <a:gd name="adj" fmla="val 50000"/>
            </a:avLst>
          </a:prstGeom>
          <a:gradFill>
            <a:gsLst>
              <a:gs pos="0">
                <a:srgbClr val="498FCF"/>
              </a:gs>
              <a:gs pos="100000">
                <a:srgbClr val="2B37B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522731" y="4133224"/>
            <a:ext cx="2301872" cy="337185"/>
          </a:xfrm>
          <a:prstGeom prst="rect">
            <a:avLst/>
          </a:prstGeom>
          <a:noFill/>
        </p:spPr>
        <p:txBody>
          <a:bodyPr wrap="square" rtlCol="0">
            <a:spAutoFit/>
          </a:bodyPr>
          <a:lstStyle/>
          <a:p>
            <a:pPr algn="ctr"/>
            <a:r>
              <a:rPr lang="en-US" altLang="zh-CN" sz="1600" dirty="0">
                <a:solidFill>
                  <a:schemeClr val="bg1">
                    <a:lumMod val="95000"/>
                  </a:schemeClr>
                </a:solidFill>
                <a:latin typeface="Segoe UI" panose="020B0502040204020203" pitchFamily="34" charset="0"/>
                <a:ea typeface="思源黑体 CN Medium" panose="020B0600000000000000" pitchFamily="34" charset="-122"/>
                <a:cs typeface="Segoe UI" panose="020B0502040204020203" pitchFamily="34" charset="0"/>
              </a:rPr>
              <a:t>Shijiao Yin</a:t>
            </a:r>
            <a:endParaRPr lang="en-US" altLang="zh-CN" sz="1600" dirty="0">
              <a:solidFill>
                <a:schemeClr val="bg1">
                  <a:lumMod val="95000"/>
                </a:schemeClr>
              </a:solidFill>
              <a:latin typeface="Segoe UI" panose="020B0502040204020203" pitchFamily="34" charset="0"/>
              <a:ea typeface="思源黑体 CN Medium" panose="020B0600000000000000" pitchFamily="34" charset="-122"/>
              <a:cs typeface="Segoe UI" panose="020B0502040204020203" pitchFamily="34" charset="0"/>
            </a:endParaRPr>
          </a:p>
        </p:txBody>
      </p:sp>
      <p:sp>
        <p:nvSpPr>
          <p:cNvPr id="12" name="矩形 11"/>
          <p:cNvSpPr/>
          <p:nvPr/>
        </p:nvSpPr>
        <p:spPr>
          <a:xfrm rot="17894215">
            <a:off x="7073906" y="215310"/>
            <a:ext cx="6864338" cy="6864338"/>
          </a:xfrm>
          <a:prstGeom prst="rect">
            <a:avLst/>
          </a:prstGeom>
          <a:no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7894215">
            <a:off x="8331846" y="3075831"/>
            <a:ext cx="6864338" cy="6864338"/>
          </a:xfrm>
          <a:prstGeom prst="rect">
            <a:avLst/>
          </a:prstGeom>
          <a:no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1535431" y="4768720"/>
            <a:ext cx="584200"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535431" y="4895720"/>
            <a:ext cx="292100"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555240" y="3076575"/>
            <a:ext cx="4561205" cy="758190"/>
          </a:xfrm>
          <a:prstGeom prst="rect">
            <a:avLst/>
          </a:prstGeom>
          <a:noFill/>
        </p:spPr>
        <p:txBody>
          <a:bodyPr wrap="square" rtlCol="0">
            <a:spAutoFit/>
          </a:bodyPr>
          <a:lstStyle/>
          <a:p>
            <a:pPr>
              <a:lnSpc>
                <a:spcPts val="5200"/>
              </a:lnSpc>
            </a:pPr>
            <a:r>
              <a:rPr lang="en-US" altLang="zh-CN" sz="8000" dirty="0">
                <a:solidFill>
                  <a:schemeClr val="bg2">
                    <a:lumMod val="50000"/>
                  </a:schemeClr>
                </a:solidFill>
                <a:latin typeface="Segoe UI" panose="020B0502040204020203" pitchFamily="34" charset="0"/>
                <a:ea typeface="方正姚体" panose="02010601030101010101" pitchFamily="2" charset="-122"/>
                <a:cs typeface="Segoe UI" panose="020B0502040204020203" pitchFamily="34" charset="0"/>
                <a:sym typeface="+mn-ea"/>
              </a:rPr>
              <a:t>THANKS</a:t>
            </a:r>
            <a:endParaRPr lang="en-US" altLang="zh-CN" sz="8000" spc="130" dirty="0">
              <a:solidFill>
                <a:schemeClr val="bg2">
                  <a:lumMod val="50000"/>
                </a:schemeClr>
              </a:solidFill>
              <a:latin typeface="Segoe UI" panose="020B0502040204020203" pitchFamily="34" charset="0"/>
              <a:ea typeface="方正姚体" panose="02010601030101010101" pitchFamily="2" charset="-122"/>
              <a:cs typeface="Segoe UI" panose="020B0502040204020203" pitchFamily="34"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412115" y="278130"/>
            <a:ext cx="7647940" cy="6044565"/>
          </a:xfrm>
          <a:prstGeom prst="rect">
            <a:avLst/>
          </a:prstGeom>
        </p:spPr>
      </p:pic>
      <p:sp>
        <p:nvSpPr>
          <p:cNvPr id="3" name="文本框 2"/>
          <p:cNvSpPr txBox="1"/>
          <p:nvPr/>
        </p:nvSpPr>
        <p:spPr>
          <a:xfrm>
            <a:off x="2341880" y="6415405"/>
            <a:ext cx="3552190" cy="276225"/>
          </a:xfrm>
          <a:prstGeom prst="rect">
            <a:avLst/>
          </a:prstGeom>
          <a:noFill/>
        </p:spPr>
        <p:txBody>
          <a:bodyPr wrap="square" rtlCol="0">
            <a:noAutofit/>
          </a:bodyPr>
          <a:p>
            <a:endParaRPr lang="zh-CN" altLang="en-US"/>
          </a:p>
        </p:txBody>
      </p:sp>
      <p:sp>
        <p:nvSpPr>
          <p:cNvPr id="5" name="文本框 4"/>
          <p:cNvSpPr txBox="1"/>
          <p:nvPr>
            <p:custDataLst>
              <p:tags r:id="rId3"/>
            </p:custDataLst>
          </p:nvPr>
        </p:nvSpPr>
        <p:spPr>
          <a:xfrm>
            <a:off x="2372995" y="6348095"/>
            <a:ext cx="2324100" cy="275590"/>
          </a:xfrm>
          <a:prstGeom prst="rect">
            <a:avLst/>
          </a:prstGeom>
          <a:noFill/>
        </p:spPr>
        <p:txBody>
          <a:bodyPr wrap="square" rtlCol="0">
            <a:spAutoFit/>
          </a:bodyPr>
          <a:p>
            <a:pPr algn="ctr"/>
            <a:r>
              <a:rPr lang="en-US" altLang="zh-CN" sz="1200">
                <a:solidFill>
                  <a:schemeClr val="tx1">
                    <a:lumMod val="75000"/>
                    <a:lumOff val="25000"/>
                  </a:schemeClr>
                </a:solidFill>
                <a:latin typeface="Times New Roman Regular" panose="02020503050405090304" charset="0"/>
                <a:cs typeface="Times New Roman Regular" panose="02020503050405090304" charset="0"/>
              </a:rPr>
              <a:t>EoR Limit</a:t>
            </a:r>
            <a:endParaRPr lang="en-US" altLang="zh-CN" sz="1200">
              <a:solidFill>
                <a:schemeClr val="tx1">
                  <a:lumMod val="75000"/>
                  <a:lumOff val="25000"/>
                </a:schemeClr>
              </a:solidFill>
              <a:latin typeface="Times New Roman Regular" panose="02020503050405090304" charset="0"/>
              <a:cs typeface="Times New Roman Regular" panose="02020503050405090304" charset="0"/>
            </a:endParaRPr>
          </a:p>
        </p:txBody>
      </p:sp>
      <p:pic>
        <p:nvPicPr>
          <p:cNvPr id="8" name="图片 7"/>
          <p:cNvPicPr>
            <a:picLocks noChangeAspect="1"/>
          </p:cNvPicPr>
          <p:nvPr>
            <p:custDataLst>
              <p:tags r:id="rId4"/>
            </p:custDataLst>
          </p:nvPr>
        </p:nvPicPr>
        <p:blipFill>
          <a:blip r:embed="rId5"/>
          <a:stretch>
            <a:fillRect/>
          </a:stretch>
        </p:blipFill>
        <p:spPr>
          <a:xfrm>
            <a:off x="8060055" y="182245"/>
            <a:ext cx="4088765" cy="6140450"/>
          </a:xfrm>
          <a:prstGeom prst="rect">
            <a:avLst/>
          </a:prstGeom>
        </p:spPr>
      </p:pic>
      <p:sp>
        <p:nvSpPr>
          <p:cNvPr id="10" name="文本框 9"/>
          <p:cNvSpPr txBox="1"/>
          <p:nvPr>
            <p:custDataLst>
              <p:tags r:id="rId6"/>
            </p:custDataLst>
          </p:nvPr>
        </p:nvSpPr>
        <p:spPr>
          <a:xfrm>
            <a:off x="9066530" y="6348095"/>
            <a:ext cx="2324100" cy="275590"/>
          </a:xfrm>
          <a:prstGeom prst="rect">
            <a:avLst/>
          </a:prstGeom>
          <a:noFill/>
        </p:spPr>
        <p:txBody>
          <a:bodyPr wrap="square" rtlCol="0">
            <a:spAutoFit/>
          </a:bodyPr>
          <a:p>
            <a:pPr algn="ctr"/>
            <a:r>
              <a:rPr lang="en-US" altLang="zh-CN" sz="1200">
                <a:solidFill>
                  <a:schemeClr val="tx1">
                    <a:lumMod val="75000"/>
                    <a:lumOff val="25000"/>
                  </a:schemeClr>
                </a:solidFill>
                <a:latin typeface="Times New Roman Regular" panose="02020503050405090304" charset="0"/>
                <a:cs typeface="Times New Roman Regular" panose="02020503050405090304" charset="0"/>
              </a:rPr>
              <a:t>MWA Phase II array layout.t</a:t>
            </a:r>
            <a:endParaRPr lang="en-US" altLang="zh-CN" sz="1200">
              <a:solidFill>
                <a:schemeClr val="tx1">
                  <a:lumMod val="75000"/>
                  <a:lumOff val="25000"/>
                </a:schemeClr>
              </a:solidFill>
              <a:latin typeface="Times New Roman Regular" panose="02020503050405090304" charset="0"/>
              <a:cs typeface="Times New Roman Regular" panose="0202050305040509030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35385" y="118126"/>
            <a:ext cx="2567401" cy="678979"/>
            <a:chOff x="435385" y="118126"/>
            <a:chExt cx="2567401" cy="678979"/>
          </a:xfrm>
        </p:grpSpPr>
        <p:sp>
          <p:nvSpPr>
            <p:cNvPr id="4" name="文本框 3"/>
            <p:cNvSpPr txBox="1"/>
            <p:nvPr/>
          </p:nvSpPr>
          <p:spPr>
            <a:xfrm>
              <a:off x="708420" y="151164"/>
              <a:ext cx="2014220" cy="460375"/>
            </a:xfrm>
            <a:prstGeom prst="rect">
              <a:avLst/>
            </a:prstGeom>
            <a:noFill/>
          </p:spPr>
          <p:txBody>
            <a:bodyPr wrap="none" rtlCol="0">
              <a:spAutoFit/>
            </a:bodyPr>
            <a:lstStyle/>
            <a:p>
              <a:r>
                <a:rPr lang="en-US" altLang="zh-CN" sz="2400" spc="130" dirty="0">
                  <a:solidFill>
                    <a:schemeClr val="bg2">
                      <a:lumMod val="25000"/>
                    </a:schemeClr>
                  </a:solidFill>
                  <a:latin typeface="思源黑体 CN Heavy" panose="020B0A00000000000000" pitchFamily="34" charset="-122"/>
                  <a:ea typeface="思源黑体 CN Heavy" panose="020B0A00000000000000" pitchFamily="34" charset="-122"/>
                </a:rPr>
                <a:t>Foreground</a:t>
              </a:r>
              <a:endParaRPr lang="en-US" altLang="zh-CN" sz="2400" b="1" spc="130" dirty="0">
                <a:solidFill>
                  <a:schemeClr val="bg2">
                    <a:lumMod val="25000"/>
                  </a:schemeClr>
                </a:solidFill>
                <a:latin typeface="思源黑体 CN Heavy" panose="020B0A00000000000000" pitchFamily="34" charset="-122"/>
                <a:ea typeface="思源黑体 CN Heavy" panose="020B0A00000000000000" pitchFamily="34" charset="-122"/>
                <a:cs typeface="Segoe UI" panose="020B0502040204020203" pitchFamily="34" charset="0"/>
              </a:endParaRPr>
            </a:p>
          </p:txBody>
        </p:sp>
        <p:sp>
          <p:nvSpPr>
            <p:cNvPr id="6" name="矩形 5"/>
            <p:cNvSpPr/>
            <p:nvPr/>
          </p:nvSpPr>
          <p:spPr>
            <a:xfrm>
              <a:off x="2587288" y="427773"/>
              <a:ext cx="415498" cy="369332"/>
            </a:xfrm>
            <a:prstGeom prst="rect">
              <a:avLst/>
            </a:prstGeom>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sp>
          <p:nvSpPr>
            <p:cNvPr id="12" name="矩形 11"/>
            <p:cNvSpPr/>
            <p:nvPr/>
          </p:nvSpPr>
          <p:spPr>
            <a:xfrm>
              <a:off x="435385" y="118126"/>
              <a:ext cx="415498" cy="369332"/>
            </a:xfrm>
            <a:prstGeom prst="rect">
              <a:avLst/>
            </a:prstGeom>
            <a:noFill/>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cxnSp>
          <p:nvCxnSpPr>
            <p:cNvPr id="31" name="直接连接符 30"/>
            <p:cNvCxnSpPr/>
            <p:nvPr/>
          </p:nvCxnSpPr>
          <p:spPr>
            <a:xfrm>
              <a:off x="821805" y="612829"/>
              <a:ext cx="155100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7" name="图片 6"/>
          <p:cNvPicPr>
            <a:picLocks noChangeAspect="1"/>
          </p:cNvPicPr>
          <p:nvPr>
            <p:custDataLst>
              <p:tags r:id="rId1"/>
            </p:custDataLst>
          </p:nvPr>
        </p:nvPicPr>
        <p:blipFill>
          <a:blip r:embed="rId2"/>
          <a:stretch>
            <a:fillRect/>
          </a:stretch>
        </p:blipFill>
        <p:spPr>
          <a:xfrm>
            <a:off x="957580" y="1182370"/>
            <a:ext cx="3402965" cy="4801235"/>
          </a:xfrm>
          <a:prstGeom prst="rect">
            <a:avLst/>
          </a:prstGeom>
        </p:spPr>
      </p:pic>
      <p:sp>
        <p:nvSpPr>
          <p:cNvPr id="10" name="文本框 9"/>
          <p:cNvSpPr txBox="1"/>
          <p:nvPr>
            <p:custDataLst>
              <p:tags r:id="rId3"/>
            </p:custDataLst>
          </p:nvPr>
        </p:nvSpPr>
        <p:spPr>
          <a:xfrm>
            <a:off x="1245870" y="5983605"/>
            <a:ext cx="3098165" cy="459740"/>
          </a:xfrm>
          <a:prstGeom prst="rect">
            <a:avLst/>
          </a:prstGeom>
          <a:noFill/>
        </p:spPr>
        <p:txBody>
          <a:bodyPr wrap="square" rtlCol="0" anchor="t">
            <a:noAutofit/>
          </a:bodyPr>
          <a:p>
            <a:r>
              <a:rPr lang="zh-CN" altLang="en-US" sz="1000">
                <a:solidFill>
                  <a:schemeClr val="tx1">
                    <a:lumMod val="50000"/>
                    <a:lumOff val="50000"/>
                  </a:schemeClr>
                </a:solidFill>
                <a:sym typeface="+mn-ea"/>
              </a:rPr>
              <a:t>A schematic representation of an expected 2D PS.</a:t>
            </a:r>
            <a:endParaRPr lang="zh-CN" altLang="en-US" sz="1000">
              <a:solidFill>
                <a:schemeClr val="tx1">
                  <a:lumMod val="50000"/>
                  <a:lumOff val="50000"/>
                </a:schemeClr>
              </a:solidFill>
              <a:sym typeface="+mn-ea"/>
            </a:endParaRPr>
          </a:p>
          <a:p>
            <a:r>
              <a:rPr lang="en-US" altLang="zh-CN" sz="1000">
                <a:solidFill>
                  <a:schemeClr val="tx1">
                    <a:lumMod val="50000"/>
                    <a:lumOff val="50000"/>
                  </a:schemeClr>
                </a:solidFill>
                <a:sym typeface="+mn-ea"/>
              </a:rPr>
              <a:t>(Barry,</a:t>
            </a:r>
            <a:r>
              <a:rPr lang="zh-CN" altLang="en-US" sz="1000">
                <a:solidFill>
                  <a:schemeClr val="tx1">
                    <a:lumMod val="50000"/>
                    <a:lumOff val="50000"/>
                  </a:schemeClr>
                </a:solidFill>
                <a:sym typeface="+mn-ea"/>
              </a:rPr>
              <a:t> 201</a:t>
            </a:r>
            <a:r>
              <a:rPr lang="en-US" altLang="zh-CN" sz="1000">
                <a:solidFill>
                  <a:schemeClr val="tx1">
                    <a:lumMod val="50000"/>
                    <a:lumOff val="50000"/>
                  </a:schemeClr>
                </a:solidFill>
                <a:sym typeface="+mn-ea"/>
              </a:rPr>
              <a:t>6)</a:t>
            </a:r>
            <a:endParaRPr lang="en-US" altLang="zh-CN" sz="1000">
              <a:solidFill>
                <a:schemeClr val="tx1">
                  <a:lumMod val="50000"/>
                  <a:lumOff val="50000"/>
                </a:schemeClr>
              </a:solidFill>
              <a:sym typeface="+mn-ea"/>
            </a:endParaRPr>
          </a:p>
        </p:txBody>
      </p:sp>
      <p:pic>
        <p:nvPicPr>
          <p:cNvPr id="8" name="图片 7"/>
          <p:cNvPicPr>
            <a:picLocks noChangeAspect="1"/>
          </p:cNvPicPr>
          <p:nvPr>
            <p:custDataLst>
              <p:tags r:id="rId4"/>
            </p:custDataLst>
          </p:nvPr>
        </p:nvPicPr>
        <p:blipFill>
          <a:blip r:embed="rId5"/>
          <a:stretch>
            <a:fillRect/>
          </a:stretch>
        </p:blipFill>
        <p:spPr>
          <a:xfrm>
            <a:off x="6552565" y="655320"/>
            <a:ext cx="4563745" cy="3273425"/>
          </a:xfrm>
          <a:prstGeom prst="rect">
            <a:avLst/>
          </a:prstGeom>
        </p:spPr>
      </p:pic>
      <p:sp>
        <p:nvSpPr>
          <p:cNvPr id="21" name="文本框 20"/>
          <p:cNvSpPr txBox="1"/>
          <p:nvPr>
            <p:custDataLst>
              <p:tags r:id="rId6"/>
            </p:custDataLst>
          </p:nvPr>
        </p:nvSpPr>
        <p:spPr>
          <a:xfrm>
            <a:off x="7911465" y="3887470"/>
            <a:ext cx="3402965" cy="529590"/>
          </a:xfrm>
          <a:prstGeom prst="rect">
            <a:avLst/>
          </a:prstGeom>
          <a:noFill/>
        </p:spPr>
        <p:txBody>
          <a:bodyPr wrap="square" rtlCol="0" anchor="t">
            <a:noAutofit/>
          </a:bodyPr>
          <a:p>
            <a:r>
              <a:rPr lang="zh-CN" altLang="en-US" sz="1000">
                <a:solidFill>
                  <a:schemeClr val="tx1">
                    <a:lumMod val="50000"/>
                    <a:lumOff val="50000"/>
                  </a:schemeClr>
                </a:solidFill>
                <a:sym typeface="+mn-ea"/>
              </a:rPr>
              <a:t>A diagram showing the major foreground components contaminating the EoR signal.</a:t>
            </a:r>
            <a:r>
              <a:rPr lang="en-US" altLang="zh-CN" sz="1000">
                <a:solidFill>
                  <a:schemeClr val="tx1">
                    <a:lumMod val="50000"/>
                    <a:lumOff val="50000"/>
                  </a:schemeClr>
                </a:solidFill>
                <a:sym typeface="+mn-ea"/>
              </a:rPr>
              <a:t> (</a:t>
            </a:r>
            <a:r>
              <a:rPr lang="zh-CN" altLang="en-US" sz="1000">
                <a:solidFill>
                  <a:schemeClr val="tx1">
                    <a:lumMod val="50000"/>
                    <a:lumOff val="50000"/>
                  </a:schemeClr>
                </a:solidFill>
                <a:sym typeface="+mn-ea"/>
              </a:rPr>
              <a:t>ZAROUBI</a:t>
            </a:r>
            <a:r>
              <a:rPr lang="en-US" altLang="zh-CN" sz="1000">
                <a:solidFill>
                  <a:schemeClr val="tx1">
                    <a:lumMod val="50000"/>
                    <a:lumOff val="50000"/>
                  </a:schemeClr>
                </a:solidFill>
                <a:sym typeface="+mn-ea"/>
              </a:rPr>
              <a:t>, </a:t>
            </a:r>
            <a:r>
              <a:rPr lang="zh-CN" altLang="en-US" sz="1000">
                <a:solidFill>
                  <a:schemeClr val="tx1">
                    <a:lumMod val="50000"/>
                    <a:lumOff val="50000"/>
                  </a:schemeClr>
                </a:solidFill>
                <a:sym typeface="+mn-ea"/>
              </a:rPr>
              <a:t>2013</a:t>
            </a:r>
            <a:r>
              <a:rPr lang="en-US" altLang="zh-CN" sz="1000">
                <a:solidFill>
                  <a:schemeClr val="tx1">
                    <a:lumMod val="50000"/>
                    <a:lumOff val="50000"/>
                  </a:schemeClr>
                </a:solidFill>
                <a:sym typeface="+mn-ea"/>
              </a:rPr>
              <a:t>)</a:t>
            </a:r>
            <a:endParaRPr lang="en-US" altLang="zh-CN" sz="1000">
              <a:solidFill>
                <a:schemeClr val="tx1">
                  <a:lumMod val="50000"/>
                  <a:lumOff val="50000"/>
                </a:schemeClr>
              </a:solidFill>
              <a:sym typeface="+mn-ea"/>
            </a:endParaRPr>
          </a:p>
        </p:txBody>
      </p:sp>
      <p:sp>
        <p:nvSpPr>
          <p:cNvPr id="2" name="文本框 1"/>
          <p:cNvSpPr txBox="1"/>
          <p:nvPr/>
        </p:nvSpPr>
        <p:spPr>
          <a:xfrm>
            <a:off x="5218430" y="4164965"/>
            <a:ext cx="6096000" cy="2168525"/>
          </a:xfrm>
          <a:prstGeom prst="rect">
            <a:avLst/>
          </a:prstGeom>
          <a:noFill/>
        </p:spPr>
        <p:txBody>
          <a:bodyPr wrap="square" rtlCol="0" anchor="t">
            <a:spAutoFit/>
          </a:bodyPr>
          <a:p>
            <a:pPr marL="285750" indent="-285750" fontAlgn="auto">
              <a:lnSpc>
                <a:spcPct val="150000"/>
              </a:lnSpc>
              <a:buFont typeface="Arial" panose="020B0604020202090204" pitchFamily="34" charset="0"/>
              <a:buChar char="•"/>
            </a:pPr>
            <a:r>
              <a:rPr lang="en-US" altLang="zh-CN">
                <a:sym typeface="+mn-ea"/>
              </a:rPr>
              <a:t>Astrophysical foregrounds are four to five orders of magnitude brighter than the expected cosmological signal (Furlanetto, 2016).</a:t>
            </a:r>
            <a:endParaRPr lang="en-US" altLang="zh-CN"/>
          </a:p>
          <a:p>
            <a:pPr marL="285750" indent="-285750" fontAlgn="auto">
              <a:lnSpc>
                <a:spcPct val="150000"/>
              </a:lnSpc>
              <a:buFont typeface="Arial" panose="020B0604020202090204" pitchFamily="34" charset="0"/>
              <a:buChar char="•"/>
            </a:pPr>
            <a:r>
              <a:rPr lang="en-US" altLang="zh-CN">
                <a:sym typeface="+mn-ea"/>
              </a:rPr>
              <a:t>Suppressing this foreground contamination requires unprecedented precision in instrumental </a:t>
            </a:r>
            <a:r>
              <a:rPr lang="en-US" altLang="zh-CN" b="1">
                <a:solidFill>
                  <a:srgbClr val="C00000"/>
                </a:solidFill>
                <a:sym typeface="+mn-ea"/>
              </a:rPr>
              <a:t>calibration</a:t>
            </a:r>
            <a:r>
              <a:rPr lang="en-US" altLang="zh-CN">
                <a:sym typeface="+mn-ea"/>
              </a:rPr>
              <a:t>.</a:t>
            </a:r>
            <a:endParaRPr lang="en-US" altLang="zh-CN">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35385" y="118126"/>
            <a:ext cx="2478501" cy="738669"/>
            <a:chOff x="435385" y="118126"/>
            <a:chExt cx="2478501" cy="738669"/>
          </a:xfrm>
        </p:grpSpPr>
        <p:sp>
          <p:nvSpPr>
            <p:cNvPr id="4" name="文本框 3"/>
            <p:cNvSpPr txBox="1"/>
            <p:nvPr/>
          </p:nvSpPr>
          <p:spPr>
            <a:xfrm>
              <a:off x="708420" y="151164"/>
              <a:ext cx="1924050" cy="460375"/>
            </a:xfrm>
            <a:prstGeom prst="rect">
              <a:avLst/>
            </a:prstGeom>
            <a:noFill/>
          </p:spPr>
          <p:txBody>
            <a:bodyPr wrap="none" rtlCol="0">
              <a:spAutoFit/>
            </a:bodyPr>
            <a:lstStyle/>
            <a:p>
              <a:pPr algn="l"/>
              <a:r>
                <a:rPr lang="en-US" altLang="zh-CN" sz="2400" spc="130" dirty="0">
                  <a:solidFill>
                    <a:schemeClr val="bg2">
                      <a:lumMod val="25000"/>
                    </a:schemeClr>
                  </a:solidFill>
                  <a:latin typeface="思源黑体 CN Heavy" panose="020B0A00000000000000" pitchFamily="34" charset="-122"/>
                  <a:ea typeface="思源黑体 CN Heavy" panose="020B0A00000000000000" pitchFamily="34" charset="-122"/>
                </a:rPr>
                <a:t>Calibration</a:t>
              </a:r>
              <a:endParaRPr lang="en-US" altLang="zh-CN" sz="2400" b="1" spc="130" dirty="0">
                <a:solidFill>
                  <a:schemeClr val="bg2">
                    <a:lumMod val="25000"/>
                  </a:schemeClr>
                </a:solidFill>
                <a:latin typeface="思源黑体 CN Heavy" panose="020B0A00000000000000" pitchFamily="34" charset="-122"/>
                <a:ea typeface="思源黑体 CN Heavy" panose="020B0A00000000000000" pitchFamily="34" charset="-122"/>
                <a:cs typeface="Segoe UI" panose="020B0502040204020203" pitchFamily="34" charset="0"/>
              </a:endParaRPr>
            </a:p>
          </p:txBody>
        </p:sp>
        <p:sp>
          <p:nvSpPr>
            <p:cNvPr id="6" name="矩形 5"/>
            <p:cNvSpPr/>
            <p:nvPr/>
          </p:nvSpPr>
          <p:spPr>
            <a:xfrm>
              <a:off x="2498388" y="487463"/>
              <a:ext cx="415498" cy="369332"/>
            </a:xfrm>
            <a:prstGeom prst="rect">
              <a:avLst/>
            </a:prstGeom>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sp>
          <p:nvSpPr>
            <p:cNvPr id="12" name="矩形 11"/>
            <p:cNvSpPr/>
            <p:nvPr/>
          </p:nvSpPr>
          <p:spPr>
            <a:xfrm>
              <a:off x="435385" y="118126"/>
              <a:ext cx="415498" cy="369332"/>
            </a:xfrm>
            <a:prstGeom prst="rect">
              <a:avLst/>
            </a:prstGeom>
            <a:noFill/>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cxnSp>
          <p:nvCxnSpPr>
            <p:cNvPr id="31" name="直接连接符 30"/>
            <p:cNvCxnSpPr/>
            <p:nvPr/>
          </p:nvCxnSpPr>
          <p:spPr>
            <a:xfrm>
              <a:off x="821805" y="612829"/>
              <a:ext cx="155100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1"/>
            </p:custDataLst>
          </p:nvPr>
        </p:nvSpPr>
        <p:spPr>
          <a:xfrm>
            <a:off x="681990" y="1362075"/>
            <a:ext cx="3954780" cy="368300"/>
          </a:xfrm>
          <a:prstGeom prst="rect">
            <a:avLst/>
          </a:prstGeom>
          <a:noFill/>
        </p:spPr>
        <p:txBody>
          <a:bodyPr wrap="square" rtlCol="0" anchor="t">
            <a:spAutoFit/>
          </a:bodyPr>
          <a:p>
            <a:pPr marL="285750" indent="-285750">
              <a:buFont typeface="Arial" panose="020B0604020202090204" pitchFamily="34" charset="0"/>
              <a:buChar char="•"/>
            </a:pPr>
            <a:r>
              <a:rPr lang="zh-CN" altLang="en-US"/>
              <a:t>The Measurement Equation</a:t>
            </a:r>
            <a:endParaRPr lang="zh-CN" altLang="en-US"/>
          </a:p>
        </p:txBody>
      </p:sp>
      <p:pic>
        <p:nvPicPr>
          <p:cNvPr id="2" name="图片 1"/>
          <p:cNvPicPr>
            <a:picLocks noChangeAspect="1"/>
          </p:cNvPicPr>
          <p:nvPr>
            <p:custDataLst>
              <p:tags r:id="rId2"/>
            </p:custDataLst>
          </p:nvPr>
        </p:nvPicPr>
        <p:blipFill>
          <a:blip r:embed="rId3"/>
          <a:stretch>
            <a:fillRect/>
          </a:stretch>
        </p:blipFill>
        <p:spPr>
          <a:xfrm>
            <a:off x="4533900" y="1266825"/>
            <a:ext cx="3517900" cy="558800"/>
          </a:xfrm>
          <a:prstGeom prst="rect">
            <a:avLst/>
          </a:prstGeom>
        </p:spPr>
      </p:pic>
      <p:sp>
        <p:nvSpPr>
          <p:cNvPr id="5" name="文本框 4"/>
          <p:cNvSpPr txBox="1"/>
          <p:nvPr>
            <p:custDataLst>
              <p:tags r:id="rId4"/>
            </p:custDataLst>
          </p:nvPr>
        </p:nvSpPr>
        <p:spPr>
          <a:xfrm>
            <a:off x="681990" y="2444750"/>
            <a:ext cx="3189605" cy="368300"/>
          </a:xfrm>
          <a:prstGeom prst="rect">
            <a:avLst/>
          </a:prstGeom>
          <a:noFill/>
        </p:spPr>
        <p:txBody>
          <a:bodyPr wrap="square" rtlCol="0" anchor="t">
            <a:spAutoFit/>
          </a:bodyPr>
          <a:p>
            <a:pPr marL="285750" indent="-285750">
              <a:buFont typeface="Arial" panose="020B0604020202090204" pitchFamily="34" charset="0"/>
              <a:buChar char="•"/>
            </a:pPr>
            <a:r>
              <a:rPr lang="zh-CN" altLang="en-US"/>
              <a:t>Sky-based Calibration</a:t>
            </a:r>
            <a:endParaRPr lang="zh-CN" altLang="en-US"/>
          </a:p>
        </p:txBody>
      </p:sp>
      <p:pic>
        <p:nvPicPr>
          <p:cNvPr id="7" name="图片 6"/>
          <p:cNvPicPr>
            <a:picLocks noChangeAspect="1"/>
          </p:cNvPicPr>
          <p:nvPr>
            <p:custDataLst>
              <p:tags r:id="rId5"/>
            </p:custDataLst>
          </p:nvPr>
        </p:nvPicPr>
        <p:blipFill>
          <a:blip r:embed="rId6"/>
          <a:stretch>
            <a:fillRect/>
          </a:stretch>
        </p:blipFill>
        <p:spPr>
          <a:xfrm>
            <a:off x="5162550" y="2444750"/>
            <a:ext cx="4178300" cy="622300"/>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5344160" y="3429000"/>
            <a:ext cx="4406900" cy="1384300"/>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5344160" y="4928235"/>
            <a:ext cx="5054600" cy="1028700"/>
          </a:xfrm>
          <a:prstGeom prst="rect">
            <a:avLst/>
          </a:prstGeom>
        </p:spPr>
      </p:pic>
      <p:sp>
        <p:nvSpPr>
          <p:cNvPr id="10" name="文本框 9"/>
          <p:cNvSpPr txBox="1"/>
          <p:nvPr>
            <p:custDataLst>
              <p:tags r:id="rId11"/>
            </p:custDataLst>
          </p:nvPr>
        </p:nvSpPr>
        <p:spPr>
          <a:xfrm>
            <a:off x="1012190" y="2766060"/>
            <a:ext cx="3152775" cy="922020"/>
          </a:xfrm>
          <a:prstGeom prst="rect">
            <a:avLst/>
          </a:prstGeom>
          <a:noFill/>
        </p:spPr>
        <p:txBody>
          <a:bodyPr wrap="square" rtlCol="0" anchor="t">
            <a:spAutoFit/>
          </a:bodyPr>
          <a:p>
            <a:r>
              <a:rPr lang="zh-CN" altLang="en-US">
                <a:latin typeface="Cambay Devanagari Regular" panose="00000500000000000000" charset="0"/>
                <a:cs typeface="Cambay Devanagari Regular" panose="00000500000000000000" charset="0"/>
              </a:rPr>
              <a:t>uses a sky model as a prior and is well suited to imaging arrays with good UV coverage</a:t>
            </a:r>
            <a:endParaRPr lang="zh-CN" altLang="en-US">
              <a:latin typeface="Cambay Devanagari Regular" panose="00000500000000000000" charset="0"/>
              <a:cs typeface="Cambay Devanagari Regular" panose="00000500000000000000" charset="0"/>
            </a:endParaRPr>
          </a:p>
        </p:txBody>
      </p:sp>
      <p:sp>
        <p:nvSpPr>
          <p:cNvPr id="11" name="文本框 10"/>
          <p:cNvSpPr txBox="1"/>
          <p:nvPr>
            <p:custDataLst>
              <p:tags r:id="rId12"/>
            </p:custDataLst>
          </p:nvPr>
        </p:nvSpPr>
        <p:spPr>
          <a:xfrm>
            <a:off x="2692400" y="3829685"/>
            <a:ext cx="3517265" cy="583565"/>
          </a:xfrm>
          <a:prstGeom prst="rect">
            <a:avLst/>
          </a:prstGeom>
          <a:noFill/>
        </p:spPr>
        <p:txBody>
          <a:bodyPr wrap="square" rtlCol="0" anchor="t">
            <a:spAutoFit/>
          </a:bodyPr>
          <a:p>
            <a:r>
              <a:rPr lang="zh-CN" altLang="en-US" sz="1600"/>
              <a:t>a maximum-likelihood estimate of the per-antenna gains maximizes：</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35385" y="118126"/>
            <a:ext cx="2478501" cy="738669"/>
            <a:chOff x="435385" y="118126"/>
            <a:chExt cx="2478501" cy="738669"/>
          </a:xfrm>
        </p:grpSpPr>
        <p:sp>
          <p:nvSpPr>
            <p:cNvPr id="4" name="文本框 3"/>
            <p:cNvSpPr txBox="1"/>
            <p:nvPr/>
          </p:nvSpPr>
          <p:spPr>
            <a:xfrm>
              <a:off x="708420" y="151164"/>
              <a:ext cx="1924050" cy="460375"/>
            </a:xfrm>
            <a:prstGeom prst="rect">
              <a:avLst/>
            </a:prstGeom>
            <a:noFill/>
          </p:spPr>
          <p:txBody>
            <a:bodyPr wrap="none" rtlCol="0">
              <a:spAutoFit/>
            </a:bodyPr>
            <a:lstStyle/>
            <a:p>
              <a:pPr algn="l"/>
              <a:r>
                <a:rPr lang="en-US" altLang="zh-CN" sz="2400" spc="130" dirty="0">
                  <a:solidFill>
                    <a:schemeClr val="bg2">
                      <a:lumMod val="25000"/>
                    </a:schemeClr>
                  </a:solidFill>
                  <a:latin typeface="思源黑体 CN Heavy" panose="020B0A00000000000000" pitchFamily="34" charset="-122"/>
                  <a:ea typeface="思源黑体 CN Heavy" panose="020B0A00000000000000" pitchFamily="34" charset="-122"/>
                </a:rPr>
                <a:t>Calibration</a:t>
              </a:r>
              <a:endParaRPr lang="en-US" altLang="zh-CN" sz="2400" b="1" spc="130" dirty="0">
                <a:solidFill>
                  <a:schemeClr val="bg2">
                    <a:lumMod val="25000"/>
                  </a:schemeClr>
                </a:solidFill>
                <a:latin typeface="思源黑体 CN Heavy" panose="020B0A00000000000000" pitchFamily="34" charset="-122"/>
                <a:ea typeface="思源黑体 CN Heavy" panose="020B0A00000000000000" pitchFamily="34" charset="-122"/>
                <a:cs typeface="Segoe UI" panose="020B0502040204020203" pitchFamily="34" charset="0"/>
              </a:endParaRPr>
            </a:p>
          </p:txBody>
        </p:sp>
        <p:sp>
          <p:nvSpPr>
            <p:cNvPr id="6" name="矩形 5"/>
            <p:cNvSpPr/>
            <p:nvPr/>
          </p:nvSpPr>
          <p:spPr>
            <a:xfrm>
              <a:off x="2498388" y="487463"/>
              <a:ext cx="415498" cy="369332"/>
            </a:xfrm>
            <a:prstGeom prst="rect">
              <a:avLst/>
            </a:prstGeom>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sp>
          <p:nvSpPr>
            <p:cNvPr id="12" name="矩形 11"/>
            <p:cNvSpPr/>
            <p:nvPr/>
          </p:nvSpPr>
          <p:spPr>
            <a:xfrm>
              <a:off x="435385" y="118126"/>
              <a:ext cx="415498" cy="369332"/>
            </a:xfrm>
            <a:prstGeom prst="rect">
              <a:avLst/>
            </a:prstGeom>
            <a:noFill/>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cxnSp>
          <p:nvCxnSpPr>
            <p:cNvPr id="31" name="直接连接符 30"/>
            <p:cNvCxnSpPr/>
            <p:nvPr/>
          </p:nvCxnSpPr>
          <p:spPr>
            <a:xfrm>
              <a:off x="821805" y="612829"/>
              <a:ext cx="155100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custDataLst>
              <p:tags r:id="rId1"/>
            </p:custDataLst>
          </p:nvPr>
        </p:nvSpPr>
        <p:spPr>
          <a:xfrm>
            <a:off x="477520" y="1160780"/>
            <a:ext cx="2865755" cy="368300"/>
          </a:xfrm>
          <a:prstGeom prst="rect">
            <a:avLst/>
          </a:prstGeom>
          <a:noFill/>
        </p:spPr>
        <p:txBody>
          <a:bodyPr wrap="square" rtlCol="0" anchor="t">
            <a:spAutoFit/>
          </a:bodyPr>
          <a:p>
            <a:pPr marL="285750" indent="-285750">
              <a:buFont typeface="Arial" panose="020B0604020202090204" pitchFamily="34" charset="0"/>
              <a:buChar char="•"/>
            </a:pPr>
            <a:r>
              <a:rPr lang="zh-CN" altLang="en-US"/>
              <a:t>Redundant Calibration</a:t>
            </a:r>
            <a:endParaRPr lang="zh-CN" altLang="en-US"/>
          </a:p>
        </p:txBody>
      </p:sp>
      <p:pic>
        <p:nvPicPr>
          <p:cNvPr id="14" name="图片 13"/>
          <p:cNvPicPr>
            <a:picLocks noChangeAspect="1"/>
          </p:cNvPicPr>
          <p:nvPr>
            <p:custDataLst>
              <p:tags r:id="rId2"/>
            </p:custDataLst>
          </p:nvPr>
        </p:nvPicPr>
        <p:blipFill>
          <a:blip r:embed="rId3"/>
          <a:stretch>
            <a:fillRect/>
          </a:stretch>
        </p:blipFill>
        <p:spPr>
          <a:xfrm>
            <a:off x="5267960" y="524510"/>
            <a:ext cx="4013200" cy="546100"/>
          </a:xfrm>
          <a:prstGeom prst="rect">
            <a:avLst/>
          </a:prstGeom>
        </p:spPr>
      </p:pic>
      <p:pic>
        <p:nvPicPr>
          <p:cNvPr id="15" name="图片 14"/>
          <p:cNvPicPr>
            <a:picLocks noChangeAspect="1"/>
          </p:cNvPicPr>
          <p:nvPr>
            <p:custDataLst>
              <p:tags r:id="rId4"/>
            </p:custDataLst>
          </p:nvPr>
        </p:nvPicPr>
        <p:blipFill>
          <a:blip r:embed="rId5"/>
          <a:stretch>
            <a:fillRect/>
          </a:stretch>
        </p:blipFill>
        <p:spPr>
          <a:xfrm>
            <a:off x="5267960" y="1238250"/>
            <a:ext cx="5080000" cy="1485900"/>
          </a:xfrm>
          <a:prstGeom prst="rect">
            <a:avLst/>
          </a:prstGeom>
        </p:spPr>
      </p:pic>
      <p:pic>
        <p:nvPicPr>
          <p:cNvPr id="16" name="图片 15"/>
          <p:cNvPicPr>
            <a:picLocks noChangeAspect="1"/>
          </p:cNvPicPr>
          <p:nvPr>
            <p:custDataLst>
              <p:tags r:id="rId6"/>
            </p:custDataLst>
          </p:nvPr>
        </p:nvPicPr>
        <p:blipFill>
          <a:blip r:embed="rId7"/>
          <a:stretch>
            <a:fillRect/>
          </a:stretch>
        </p:blipFill>
        <p:spPr>
          <a:xfrm>
            <a:off x="5138420" y="2724150"/>
            <a:ext cx="5511800" cy="1727200"/>
          </a:xfrm>
          <a:prstGeom prst="rect">
            <a:avLst/>
          </a:prstGeom>
        </p:spPr>
      </p:pic>
      <p:sp>
        <p:nvSpPr>
          <p:cNvPr id="17" name="文本框 16"/>
          <p:cNvSpPr txBox="1"/>
          <p:nvPr>
            <p:custDataLst>
              <p:tags r:id="rId8"/>
            </p:custDataLst>
          </p:nvPr>
        </p:nvSpPr>
        <p:spPr>
          <a:xfrm>
            <a:off x="620395" y="1378585"/>
            <a:ext cx="4128135" cy="645160"/>
          </a:xfrm>
          <a:prstGeom prst="rect">
            <a:avLst/>
          </a:prstGeom>
          <a:noFill/>
        </p:spPr>
        <p:txBody>
          <a:bodyPr wrap="square" rtlCol="0" anchor="t">
            <a:spAutoFit/>
          </a:bodyPr>
          <a:p>
            <a:r>
              <a:rPr lang="zh-CN" altLang="en-US">
                <a:latin typeface="Cambay Devanagari Regular" panose="00000500000000000000" charset="0"/>
                <a:cs typeface="Cambay Devanagari Regular" panose="00000500000000000000" charset="0"/>
              </a:rPr>
              <a:t>works for highly regular arrays and calibrates by matching visibilities from redundant baselines</a:t>
            </a:r>
            <a:endParaRPr lang="zh-CN" altLang="en-US">
              <a:latin typeface="Cambay Devanagari Regular" panose="00000500000000000000" charset="0"/>
              <a:cs typeface="Cambay Devanagari Regular" panose="00000500000000000000" charset="0"/>
            </a:endParaRPr>
          </a:p>
        </p:txBody>
      </p:sp>
      <p:sp>
        <p:nvSpPr>
          <p:cNvPr id="18" name="文本框 17"/>
          <p:cNvSpPr txBox="1"/>
          <p:nvPr>
            <p:custDataLst>
              <p:tags r:id="rId9"/>
            </p:custDataLst>
          </p:nvPr>
        </p:nvSpPr>
        <p:spPr>
          <a:xfrm>
            <a:off x="808990" y="3928110"/>
            <a:ext cx="6237605" cy="1076325"/>
          </a:xfrm>
          <a:prstGeom prst="rect">
            <a:avLst/>
          </a:prstGeom>
          <a:noFill/>
        </p:spPr>
        <p:txBody>
          <a:bodyPr wrap="square" rtlCol="0" anchor="t">
            <a:spAutoFit/>
          </a:bodyPr>
          <a:p>
            <a:pPr marL="285750" indent="-285750">
              <a:buFont typeface="Arial" panose="020B0604020202090204" pitchFamily="34" charset="0"/>
              <a:buChar char="•"/>
            </a:pPr>
            <a:r>
              <a:rPr lang="zh-CN" altLang="en-US" sz="1600"/>
              <a:t>minimizing yields degenerate solutions</a:t>
            </a:r>
            <a:endParaRPr lang="zh-CN" altLang="en-US" sz="1600"/>
          </a:p>
          <a:p>
            <a:pPr marL="285750" indent="-285750">
              <a:buFont typeface="Arial" panose="020B0604020202090204" pitchFamily="34" charset="0"/>
              <a:buChar char="•"/>
            </a:pPr>
            <a:r>
              <a:rPr lang="zh-CN" altLang="en-US" sz="1600">
                <a:sym typeface="+mn-ea"/>
              </a:rPr>
              <a:t>four terms per frequency: overall amplitude A( f ), overall phase Δ( f ), and two phase gradient components Δ</a:t>
            </a:r>
            <a:r>
              <a:rPr lang="zh-CN" altLang="en-US" sz="1600" baseline="-25000">
                <a:sym typeface="+mn-ea"/>
              </a:rPr>
              <a:t>x</a:t>
            </a:r>
            <a:r>
              <a:rPr lang="zh-CN" altLang="en-US" sz="1600">
                <a:sym typeface="+mn-ea"/>
              </a:rPr>
              <a:t>( f ) and Δ</a:t>
            </a:r>
            <a:r>
              <a:rPr lang="zh-CN" altLang="en-US" sz="1600" baseline="-25000">
                <a:sym typeface="+mn-ea"/>
              </a:rPr>
              <a:t>y</a:t>
            </a:r>
            <a:r>
              <a:rPr lang="zh-CN" altLang="en-US" sz="1600">
                <a:sym typeface="+mn-ea"/>
              </a:rPr>
              <a:t>( f )</a:t>
            </a:r>
            <a:endParaRPr lang="zh-CN" altLang="en-US" sz="1600"/>
          </a:p>
          <a:p>
            <a:endParaRPr lang="zh-CN" altLang="en-US" sz="1600"/>
          </a:p>
        </p:txBody>
      </p:sp>
      <p:cxnSp>
        <p:nvCxnSpPr>
          <p:cNvPr id="19" name="直接箭头连接符 18"/>
          <p:cNvCxnSpPr/>
          <p:nvPr>
            <p:custDataLst>
              <p:tags r:id="rId10"/>
            </p:custDataLst>
          </p:nvPr>
        </p:nvCxnSpPr>
        <p:spPr>
          <a:xfrm flipH="1">
            <a:off x="4051300" y="3345815"/>
            <a:ext cx="1425575" cy="58229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0" name="文本框 19"/>
          <p:cNvSpPr txBox="1"/>
          <p:nvPr>
            <p:custDataLst>
              <p:tags r:id="rId11"/>
            </p:custDataLst>
          </p:nvPr>
        </p:nvSpPr>
        <p:spPr>
          <a:xfrm>
            <a:off x="478155" y="5250180"/>
            <a:ext cx="10172065" cy="1198880"/>
          </a:xfrm>
          <a:prstGeom prst="rect">
            <a:avLst/>
          </a:prstGeom>
          <a:solidFill>
            <a:schemeClr val="tx2">
              <a:lumMod val="10000"/>
              <a:lumOff val="90000"/>
            </a:schemeClr>
          </a:solidFill>
        </p:spPr>
        <p:txBody>
          <a:bodyPr wrap="square" rtlCol="0" anchor="t">
            <a:spAutoFit/>
          </a:bodyPr>
          <a:p>
            <a:pPr marL="285750" indent="-285750">
              <a:buFont typeface="Arial" panose="020B0604020202090204" pitchFamily="34" charset="0"/>
              <a:buChar char="•"/>
            </a:pPr>
            <a:r>
              <a:rPr lang="zh-CN" altLang="en-US"/>
              <a:t>Redundant calibration must be separated into two distinct parts because of the degeneracies. </a:t>
            </a:r>
            <a:endParaRPr lang="zh-CN" altLang="en-US"/>
          </a:p>
          <a:p>
            <a:pPr marL="285750" indent="-285750">
              <a:buFont typeface="Arial" panose="020B0604020202090204" pitchFamily="34" charset="0"/>
              <a:buChar char="•"/>
            </a:pPr>
            <a:r>
              <a:rPr lang="zh-CN" altLang="en-US"/>
              <a:t>“Relative calibration” solves for the antenna gains up to the degenerate parameters A( f ), Δ( f ), Δx( f ), and Δy( f )</a:t>
            </a:r>
            <a:endParaRPr lang="zh-CN" altLang="en-US"/>
          </a:p>
          <a:p>
            <a:pPr marL="285750" indent="-285750">
              <a:buFont typeface="Arial" panose="020B0604020202090204" pitchFamily="34" charset="0"/>
              <a:buChar char="•"/>
            </a:pPr>
            <a:r>
              <a:rPr lang="zh-CN" altLang="en-US"/>
              <a:t>“</a:t>
            </a:r>
            <a:r>
              <a:rPr lang="en-US" altLang="zh-CN"/>
              <a:t>A</a:t>
            </a:r>
            <a:r>
              <a:rPr lang="zh-CN" altLang="en-US"/>
              <a:t>bsolute calibration” constrains those degeneracies.</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35385" y="118126"/>
            <a:ext cx="2478501" cy="738669"/>
            <a:chOff x="435385" y="118126"/>
            <a:chExt cx="2478501" cy="738669"/>
          </a:xfrm>
        </p:grpSpPr>
        <p:sp>
          <p:nvSpPr>
            <p:cNvPr id="4" name="文本框 3"/>
            <p:cNvSpPr txBox="1"/>
            <p:nvPr/>
          </p:nvSpPr>
          <p:spPr>
            <a:xfrm>
              <a:off x="708420" y="151164"/>
              <a:ext cx="1924050" cy="460375"/>
            </a:xfrm>
            <a:prstGeom prst="rect">
              <a:avLst/>
            </a:prstGeom>
            <a:noFill/>
          </p:spPr>
          <p:txBody>
            <a:bodyPr wrap="none" rtlCol="0">
              <a:spAutoFit/>
            </a:bodyPr>
            <a:lstStyle/>
            <a:p>
              <a:pPr algn="l"/>
              <a:r>
                <a:rPr lang="en-US" altLang="zh-CN" sz="2400" spc="130" dirty="0">
                  <a:solidFill>
                    <a:schemeClr val="bg2">
                      <a:lumMod val="25000"/>
                    </a:schemeClr>
                  </a:solidFill>
                  <a:latin typeface="思源黑体 CN Heavy" panose="020B0A00000000000000" pitchFamily="34" charset="-122"/>
                  <a:ea typeface="思源黑体 CN Heavy" panose="020B0A00000000000000" pitchFamily="34" charset="-122"/>
                </a:rPr>
                <a:t>Calibration</a:t>
              </a:r>
              <a:endParaRPr lang="en-US" altLang="zh-CN" sz="2400" b="1" spc="130" dirty="0">
                <a:solidFill>
                  <a:schemeClr val="bg2">
                    <a:lumMod val="25000"/>
                  </a:schemeClr>
                </a:solidFill>
                <a:latin typeface="思源黑体 CN Heavy" panose="020B0A00000000000000" pitchFamily="34" charset="-122"/>
                <a:ea typeface="思源黑体 CN Heavy" panose="020B0A00000000000000" pitchFamily="34" charset="-122"/>
                <a:cs typeface="Segoe UI" panose="020B0502040204020203" pitchFamily="34" charset="0"/>
              </a:endParaRPr>
            </a:p>
          </p:txBody>
        </p:sp>
        <p:sp>
          <p:nvSpPr>
            <p:cNvPr id="6" name="矩形 5"/>
            <p:cNvSpPr/>
            <p:nvPr/>
          </p:nvSpPr>
          <p:spPr>
            <a:xfrm>
              <a:off x="2498388" y="487463"/>
              <a:ext cx="415498" cy="369332"/>
            </a:xfrm>
            <a:prstGeom prst="rect">
              <a:avLst/>
            </a:prstGeom>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sp>
          <p:nvSpPr>
            <p:cNvPr id="12" name="矩形 11"/>
            <p:cNvSpPr/>
            <p:nvPr/>
          </p:nvSpPr>
          <p:spPr>
            <a:xfrm>
              <a:off x="435385" y="118126"/>
              <a:ext cx="415498" cy="369332"/>
            </a:xfrm>
            <a:prstGeom prst="rect">
              <a:avLst/>
            </a:prstGeom>
            <a:noFill/>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cxnSp>
          <p:nvCxnSpPr>
            <p:cNvPr id="31" name="直接连接符 30"/>
            <p:cNvCxnSpPr/>
            <p:nvPr/>
          </p:nvCxnSpPr>
          <p:spPr>
            <a:xfrm>
              <a:off x="821805" y="612829"/>
              <a:ext cx="155100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custDataLst>
              <p:tags r:id="rId1"/>
            </p:custDataLst>
          </p:nvPr>
        </p:nvPicPr>
        <p:blipFill>
          <a:blip r:embed="rId2"/>
          <a:stretch>
            <a:fillRect/>
          </a:stretch>
        </p:blipFill>
        <p:spPr>
          <a:xfrm>
            <a:off x="3600450" y="805180"/>
            <a:ext cx="4724400" cy="977900"/>
          </a:xfrm>
          <a:prstGeom prst="rect">
            <a:avLst/>
          </a:prstGeom>
        </p:spPr>
      </p:pic>
      <p:sp>
        <p:nvSpPr>
          <p:cNvPr id="15" name="文本框 14"/>
          <p:cNvSpPr txBox="1"/>
          <p:nvPr>
            <p:custDataLst>
              <p:tags r:id="rId3"/>
            </p:custDataLst>
          </p:nvPr>
        </p:nvSpPr>
        <p:spPr>
          <a:xfrm>
            <a:off x="6164580" y="1550035"/>
            <a:ext cx="5464175" cy="645160"/>
          </a:xfrm>
          <a:prstGeom prst="rect">
            <a:avLst/>
          </a:prstGeom>
          <a:noFill/>
        </p:spPr>
        <p:txBody>
          <a:bodyPr wrap="square" rtlCol="0" anchor="t">
            <a:spAutoFit/>
          </a:bodyPr>
          <a:p>
            <a:r>
              <a:rPr lang="zh-CN" altLang="en-US">
                <a:latin typeface="Cambay Devanagari Regular" panose="00000500000000000000" charset="0"/>
                <a:cs typeface="Cambay Devanagari Regular" panose="00000500000000000000" charset="0"/>
              </a:rPr>
              <a:t> h</a:t>
            </a:r>
            <a:r>
              <a:rPr lang="zh-CN" altLang="en-US" baseline="-25000">
                <a:latin typeface="Cambay Devanagari Regular" panose="00000500000000000000" charset="0"/>
                <a:cs typeface="Cambay Devanagari Regular" panose="00000500000000000000" charset="0"/>
              </a:rPr>
              <a:t>j</a:t>
            </a:r>
            <a:r>
              <a:rPr lang="en-US" altLang="zh-CN" baseline="-25000">
                <a:latin typeface="Cambay Devanagari Regular" panose="00000500000000000000" charset="0"/>
                <a:cs typeface="Cambay Devanagari Regular" panose="00000500000000000000" charset="0"/>
              </a:rPr>
              <a:t> </a:t>
            </a:r>
            <a:r>
              <a:rPr lang="zh-CN" altLang="en-US">
                <a:latin typeface="Cambay Devanagari Regular" panose="00000500000000000000" charset="0"/>
                <a:cs typeface="Cambay Devanagari Regular" panose="00000500000000000000" charset="0"/>
              </a:rPr>
              <a:t>(f) </a:t>
            </a:r>
            <a:r>
              <a:rPr lang="en-US" altLang="zh-CN">
                <a:latin typeface="Cambay Devanagari Regular" panose="00000500000000000000" charset="0"/>
                <a:cs typeface="Cambay Devanagari Regular" panose="00000500000000000000" charset="0"/>
              </a:rPr>
              <a:t>: </a:t>
            </a:r>
            <a:r>
              <a:rPr lang="zh-CN" altLang="en-US">
                <a:latin typeface="Cambay Devanagari Regular" panose="00000500000000000000" charset="0"/>
                <a:cs typeface="Cambay Devanagari Regular" panose="00000500000000000000" charset="0"/>
              </a:rPr>
              <a:t>the gains constrained to have an average amplitude of 1, average phase of 0, and phase gradient of 0</a:t>
            </a:r>
            <a:endParaRPr lang="zh-CN" altLang="en-US">
              <a:latin typeface="Cambay Devanagari Regular" panose="00000500000000000000" charset="0"/>
              <a:cs typeface="Cambay Devanagari Regular" panose="00000500000000000000" charset="0"/>
            </a:endParaRPr>
          </a:p>
        </p:txBody>
      </p:sp>
      <p:pic>
        <p:nvPicPr>
          <p:cNvPr id="16" name="图片 15"/>
          <p:cNvPicPr>
            <a:picLocks noChangeAspect="1"/>
          </p:cNvPicPr>
          <p:nvPr>
            <p:custDataLst>
              <p:tags r:id="rId4"/>
            </p:custDataLst>
          </p:nvPr>
        </p:nvPicPr>
        <p:blipFill>
          <a:blip r:embed="rId5"/>
          <a:stretch>
            <a:fillRect/>
          </a:stretch>
        </p:blipFill>
        <p:spPr>
          <a:xfrm>
            <a:off x="4014470" y="2210435"/>
            <a:ext cx="5270500" cy="1651000"/>
          </a:xfrm>
          <a:prstGeom prst="rect">
            <a:avLst/>
          </a:prstGeom>
        </p:spPr>
      </p:pic>
      <p:pic>
        <p:nvPicPr>
          <p:cNvPr id="17" name="图片 16"/>
          <p:cNvPicPr>
            <a:picLocks noChangeAspect="1"/>
          </p:cNvPicPr>
          <p:nvPr>
            <p:custDataLst>
              <p:tags r:id="rId6"/>
            </p:custDataLst>
          </p:nvPr>
        </p:nvPicPr>
        <p:blipFill>
          <a:blip r:embed="rId7"/>
          <a:stretch>
            <a:fillRect/>
          </a:stretch>
        </p:blipFill>
        <p:spPr>
          <a:xfrm>
            <a:off x="8997950" y="2511425"/>
            <a:ext cx="3194050" cy="309880"/>
          </a:xfrm>
          <a:prstGeom prst="rect">
            <a:avLst/>
          </a:prstGeom>
        </p:spPr>
      </p:pic>
      <p:sp>
        <p:nvSpPr>
          <p:cNvPr id="18" name="文本框 17"/>
          <p:cNvSpPr txBox="1"/>
          <p:nvPr>
            <p:custDataLst>
              <p:tags r:id="rId8"/>
            </p:custDataLst>
          </p:nvPr>
        </p:nvSpPr>
        <p:spPr>
          <a:xfrm>
            <a:off x="970915" y="2612390"/>
            <a:ext cx="3194050" cy="368300"/>
          </a:xfrm>
          <a:prstGeom prst="rect">
            <a:avLst/>
          </a:prstGeom>
          <a:noFill/>
        </p:spPr>
        <p:txBody>
          <a:bodyPr wrap="square" rtlCol="0" anchor="t">
            <a:spAutoFit/>
          </a:bodyPr>
          <a:p>
            <a:r>
              <a:rPr lang="zh-CN" altLang="en-US"/>
              <a:t>A nondegenerate formulation</a:t>
            </a:r>
            <a:endParaRPr lang="zh-CN" altLang="en-US"/>
          </a:p>
        </p:txBody>
      </p:sp>
      <p:sp>
        <p:nvSpPr>
          <p:cNvPr id="19" name="文本框 18"/>
          <p:cNvSpPr txBox="1"/>
          <p:nvPr>
            <p:custDataLst>
              <p:tags r:id="rId9"/>
            </p:custDataLst>
          </p:nvPr>
        </p:nvSpPr>
        <p:spPr>
          <a:xfrm>
            <a:off x="711835" y="3745230"/>
            <a:ext cx="7474585" cy="922020"/>
          </a:xfrm>
          <a:prstGeom prst="rect">
            <a:avLst/>
          </a:prstGeom>
          <a:solidFill>
            <a:schemeClr val="tx2">
              <a:lumMod val="10000"/>
              <a:lumOff val="90000"/>
            </a:schemeClr>
          </a:solidFill>
        </p:spPr>
        <p:txBody>
          <a:bodyPr wrap="square" rtlCol="0">
            <a:spAutoFit/>
          </a:bodyPr>
          <a:p>
            <a:pPr marL="285750" indent="-285750">
              <a:buFont typeface="Arial" panose="020B0604020202090204" pitchFamily="34" charset="0"/>
              <a:buChar char="•"/>
            </a:pPr>
            <a:r>
              <a:rPr lang="zh-CN" altLang="en-US">
                <a:sym typeface="+mn-ea"/>
              </a:rPr>
              <a:t>Absolute calibration solves for A(f), Δ(</a:t>
            </a:r>
            <a:r>
              <a:rPr lang="en-US" altLang="zh-CN">
                <a:sym typeface="+mn-ea"/>
              </a:rPr>
              <a:t>f</a:t>
            </a:r>
            <a:r>
              <a:rPr lang="zh-CN" altLang="en-US">
                <a:sym typeface="+mn-ea"/>
              </a:rPr>
              <a:t>), Δ</a:t>
            </a:r>
            <a:r>
              <a:rPr lang="zh-CN" altLang="en-US" baseline="-25000">
                <a:sym typeface="+mn-ea"/>
              </a:rPr>
              <a:t>x</a:t>
            </a:r>
            <a:r>
              <a:rPr lang="en-US" altLang="zh-CN" baseline="-25000">
                <a:sym typeface="+mn-ea"/>
              </a:rPr>
              <a:t> </a:t>
            </a:r>
            <a:r>
              <a:rPr lang="zh-CN" altLang="en-US">
                <a:sym typeface="+mn-ea"/>
              </a:rPr>
              <a:t>(f), and Δ</a:t>
            </a:r>
            <a:r>
              <a:rPr lang="zh-CN" altLang="en-US" baseline="-25000">
                <a:sym typeface="+mn-ea"/>
              </a:rPr>
              <a:t>y</a:t>
            </a:r>
            <a:r>
              <a:rPr lang="en-US" altLang="zh-CN" baseline="-25000">
                <a:sym typeface="+mn-ea"/>
              </a:rPr>
              <a:t> </a:t>
            </a:r>
            <a:r>
              <a:rPr lang="zh-CN" altLang="en-US">
                <a:sym typeface="+mn-ea"/>
              </a:rPr>
              <a:t>(f).</a:t>
            </a:r>
            <a:endParaRPr lang="zh-CN" altLang="en-US">
              <a:sym typeface="+mn-ea"/>
            </a:endParaRPr>
          </a:p>
          <a:p>
            <a:pPr marL="285750" indent="-285750">
              <a:buFont typeface="Arial" panose="020B0604020202090204" pitchFamily="34" charset="0"/>
              <a:buChar char="•"/>
            </a:pPr>
            <a:r>
              <a:rPr lang="zh-CN" altLang="en-US"/>
              <a:t>These parameters cannot be constrained from baseline redundancy and are generally calculated from a sky model.</a:t>
            </a:r>
            <a:endParaRPr lang="zh-CN" altLang="en-US"/>
          </a:p>
        </p:txBody>
      </p:sp>
      <p:cxnSp>
        <p:nvCxnSpPr>
          <p:cNvPr id="20" name="直接箭头连接符 19"/>
          <p:cNvCxnSpPr/>
          <p:nvPr>
            <p:custDataLst>
              <p:tags r:id="rId10"/>
            </p:custDataLst>
          </p:nvPr>
        </p:nvCxnSpPr>
        <p:spPr>
          <a:xfrm flipV="1">
            <a:off x="9046210" y="2821305"/>
            <a:ext cx="188595" cy="17653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pic>
        <p:nvPicPr>
          <p:cNvPr id="21" name="图片 20"/>
          <p:cNvPicPr>
            <a:picLocks noChangeAspect="1"/>
          </p:cNvPicPr>
          <p:nvPr>
            <p:custDataLst>
              <p:tags r:id="rId11"/>
            </p:custDataLst>
          </p:nvPr>
        </p:nvPicPr>
        <p:blipFill>
          <a:blip r:embed="rId12"/>
          <a:stretch>
            <a:fillRect/>
          </a:stretch>
        </p:blipFill>
        <p:spPr>
          <a:xfrm>
            <a:off x="1035050" y="5431790"/>
            <a:ext cx="2565400" cy="774700"/>
          </a:xfrm>
          <a:prstGeom prst="rect">
            <a:avLst/>
          </a:prstGeom>
        </p:spPr>
      </p:pic>
      <p:pic>
        <p:nvPicPr>
          <p:cNvPr id="22" name="图片 21"/>
          <p:cNvPicPr>
            <a:picLocks noChangeAspect="1"/>
          </p:cNvPicPr>
          <p:nvPr>
            <p:custDataLst>
              <p:tags r:id="rId13"/>
            </p:custDataLst>
          </p:nvPr>
        </p:nvPicPr>
        <p:blipFill>
          <a:blip r:embed="rId14"/>
          <a:stretch>
            <a:fillRect/>
          </a:stretch>
        </p:blipFill>
        <p:spPr>
          <a:xfrm>
            <a:off x="6096000" y="5192395"/>
            <a:ext cx="5105400" cy="1435100"/>
          </a:xfrm>
          <a:prstGeom prst="rect">
            <a:avLst/>
          </a:prstGeom>
        </p:spPr>
      </p:pic>
      <p:sp>
        <p:nvSpPr>
          <p:cNvPr id="23" name="文本框 22"/>
          <p:cNvSpPr txBox="1"/>
          <p:nvPr>
            <p:custDataLst>
              <p:tags r:id="rId15"/>
            </p:custDataLst>
          </p:nvPr>
        </p:nvSpPr>
        <p:spPr>
          <a:xfrm>
            <a:off x="2691130" y="4908550"/>
            <a:ext cx="4194175" cy="368300"/>
          </a:xfrm>
          <a:prstGeom prst="rect">
            <a:avLst/>
          </a:prstGeom>
          <a:noFill/>
        </p:spPr>
        <p:txBody>
          <a:bodyPr wrap="square" rtlCol="0" anchor="t">
            <a:spAutoFit/>
          </a:bodyPr>
          <a:p>
            <a:r>
              <a:rPr lang="zh-CN" altLang="en-US">
                <a:latin typeface="Cambay Devanagari Regular" panose="00000500000000000000" charset="0"/>
                <a:cs typeface="Cambay Devanagari Regular" panose="00000500000000000000" charset="0"/>
                <a:sym typeface="+mn-ea"/>
              </a:rPr>
              <a:t>maximum-likelihood e</a:t>
            </a:r>
            <a:r>
              <a:rPr lang="zh-CN" altLang="en-US">
                <a:latin typeface="Cambay Devanagari Regular" panose="00000500000000000000" charset="0"/>
                <a:cs typeface="Cambay Devanagari Regular" panose="00000500000000000000" charset="0"/>
              </a:rPr>
              <a:t>stimated sky-based gains</a:t>
            </a:r>
            <a:endParaRPr lang="zh-CN" altLang="en-US">
              <a:latin typeface="Cambay Devanagari Regular" panose="00000500000000000000" charset="0"/>
              <a:cs typeface="Cambay Devanagari Regular" panose="00000500000000000000" charset="0"/>
            </a:endParaRPr>
          </a:p>
        </p:txBody>
      </p:sp>
      <p:cxnSp>
        <p:nvCxnSpPr>
          <p:cNvPr id="24" name="直接箭头连接符 23"/>
          <p:cNvCxnSpPr/>
          <p:nvPr>
            <p:custDataLst>
              <p:tags r:id="rId16"/>
            </p:custDataLst>
          </p:nvPr>
        </p:nvCxnSpPr>
        <p:spPr>
          <a:xfrm flipV="1">
            <a:off x="3129280" y="5419725"/>
            <a:ext cx="106045" cy="24765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35385" y="118126"/>
            <a:ext cx="2491836" cy="738669"/>
            <a:chOff x="435385" y="118126"/>
            <a:chExt cx="2491836" cy="738669"/>
          </a:xfrm>
        </p:grpSpPr>
        <p:sp>
          <p:nvSpPr>
            <p:cNvPr id="4" name="文本框 3"/>
            <p:cNvSpPr txBox="1"/>
            <p:nvPr/>
          </p:nvSpPr>
          <p:spPr>
            <a:xfrm>
              <a:off x="708420" y="151164"/>
              <a:ext cx="1887855" cy="460375"/>
            </a:xfrm>
            <a:prstGeom prst="rect">
              <a:avLst/>
            </a:prstGeom>
            <a:noFill/>
          </p:spPr>
          <p:txBody>
            <a:bodyPr wrap="none" rtlCol="0">
              <a:spAutoFit/>
            </a:bodyPr>
            <a:lstStyle/>
            <a:p>
              <a:r>
                <a:rPr lang="en-US" altLang="zh-CN" sz="2400" spc="130" dirty="0">
                  <a:solidFill>
                    <a:schemeClr val="bg2">
                      <a:lumMod val="25000"/>
                    </a:schemeClr>
                  </a:solidFill>
                  <a:latin typeface="思源黑体 CN Heavy" panose="020B0A00000000000000" pitchFamily="34" charset="-122"/>
                  <a:ea typeface="思源黑体 CN Heavy" panose="020B0A00000000000000" pitchFamily="34" charset="-122"/>
                </a:rPr>
                <a:t>Sky Model</a:t>
              </a:r>
              <a:endParaRPr lang="en-US" altLang="zh-CN" sz="2400" b="1" spc="130" dirty="0">
                <a:solidFill>
                  <a:schemeClr val="bg2">
                    <a:lumMod val="25000"/>
                  </a:schemeClr>
                </a:solidFill>
                <a:latin typeface="思源黑体 CN Heavy" panose="020B0A00000000000000" pitchFamily="34" charset="-122"/>
                <a:ea typeface="思源黑体 CN Heavy" panose="020B0A00000000000000" pitchFamily="34" charset="-122"/>
                <a:cs typeface="Segoe UI" panose="020B0502040204020203" pitchFamily="34" charset="0"/>
              </a:endParaRPr>
            </a:p>
          </p:txBody>
        </p:sp>
        <p:sp>
          <p:nvSpPr>
            <p:cNvPr id="6" name="矩形 5"/>
            <p:cNvSpPr/>
            <p:nvPr/>
          </p:nvSpPr>
          <p:spPr>
            <a:xfrm>
              <a:off x="2511723" y="487463"/>
              <a:ext cx="415498" cy="369332"/>
            </a:xfrm>
            <a:prstGeom prst="rect">
              <a:avLst/>
            </a:prstGeom>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sp>
          <p:nvSpPr>
            <p:cNvPr id="12" name="矩形 11"/>
            <p:cNvSpPr/>
            <p:nvPr/>
          </p:nvSpPr>
          <p:spPr>
            <a:xfrm>
              <a:off x="435385" y="118126"/>
              <a:ext cx="415498" cy="369332"/>
            </a:xfrm>
            <a:prstGeom prst="rect">
              <a:avLst/>
            </a:prstGeom>
            <a:noFill/>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cxnSp>
          <p:nvCxnSpPr>
            <p:cNvPr id="31" name="直接连接符 30"/>
            <p:cNvCxnSpPr/>
            <p:nvPr/>
          </p:nvCxnSpPr>
          <p:spPr>
            <a:xfrm>
              <a:off x="821805" y="612829"/>
              <a:ext cx="155100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custDataLst>
              <p:tags r:id="rId1"/>
            </p:custDataLst>
          </p:nvPr>
        </p:nvPicPr>
        <p:blipFill>
          <a:blip r:embed="rId2"/>
          <a:stretch>
            <a:fillRect/>
          </a:stretch>
        </p:blipFill>
        <p:spPr>
          <a:xfrm>
            <a:off x="7357110" y="3569335"/>
            <a:ext cx="4081780" cy="3027680"/>
          </a:xfrm>
          <a:prstGeom prst="rect">
            <a:avLst/>
          </a:prstGeom>
        </p:spPr>
      </p:pic>
      <p:sp>
        <p:nvSpPr>
          <p:cNvPr id="10" name="文本框 9"/>
          <p:cNvSpPr txBox="1"/>
          <p:nvPr>
            <p:custDataLst>
              <p:tags r:id="rId3"/>
            </p:custDataLst>
          </p:nvPr>
        </p:nvSpPr>
        <p:spPr>
          <a:xfrm>
            <a:off x="543560" y="2483485"/>
            <a:ext cx="3862070" cy="4113530"/>
          </a:xfrm>
          <a:prstGeom prst="rect">
            <a:avLst/>
          </a:prstGeom>
          <a:noFill/>
        </p:spPr>
        <p:txBody>
          <a:bodyPr wrap="square" rtlCol="0">
            <a:noAutofit/>
          </a:bodyPr>
          <a:p>
            <a:pPr indent="0">
              <a:buFont typeface="Arial" panose="020B0604020202090204" pitchFamily="34" charset="0"/>
              <a:buNone/>
            </a:pPr>
            <a:r>
              <a:rPr lang="zh-CN" altLang="en-US" b="1"/>
              <a:t>Model for the Extragalactic Radio Sky</a:t>
            </a:r>
            <a:endParaRPr lang="zh-CN" altLang="en-US" b="1"/>
          </a:p>
          <a:p>
            <a:pPr marL="285750" indent="-285750" algn="just">
              <a:buFont typeface="Arial" panose="020B0604020202090204" pitchFamily="34" charset="0"/>
              <a:buChar char="•"/>
            </a:pPr>
            <a:r>
              <a:rPr lang="zh-CN" altLang="en-US"/>
              <a:t>Utilizing data from the LOFAR Two-meter Sky Survey (LoTSS) at 150 MHz</a:t>
            </a:r>
            <a:endParaRPr lang="zh-CN" altLang="en-US"/>
          </a:p>
          <a:p>
            <a:pPr marL="285750" indent="-285750" algn="just">
              <a:buFont typeface="Arial" panose="020B0604020202090204" pitchFamily="34" charset="0"/>
              <a:buChar char="•"/>
            </a:pPr>
            <a:r>
              <a:rPr lang="en-US" altLang="zh-CN"/>
              <a:t>R</a:t>
            </a:r>
            <a:r>
              <a:rPr lang="zh-CN" altLang="en-US"/>
              <a:t>ecalibrated the luminosity function for various types of radio sources</a:t>
            </a:r>
            <a:endParaRPr lang="zh-CN" altLang="en-US"/>
          </a:p>
          <a:p>
            <a:pPr marL="285750" indent="-285750" algn="just">
              <a:buFont typeface="Arial" panose="020B0604020202090204" pitchFamily="34" charset="0"/>
              <a:buChar char="•"/>
            </a:pPr>
            <a:r>
              <a:rPr lang="en-US" altLang="zh-CN"/>
              <a:t>U</a:t>
            </a:r>
            <a:r>
              <a:rPr lang="zh-CN" altLang="en-US"/>
              <a:t>pdated the Tiered Radio Extragalactic Continuum Simulation (T-RECS) </a:t>
            </a:r>
            <a:r>
              <a:rPr lang="en-US" altLang="zh-CN"/>
              <a:t>code</a:t>
            </a:r>
            <a:r>
              <a:rPr lang="en-US" altLang="zh-CN">
                <a:sym typeface="+mn-ea"/>
              </a:rPr>
              <a:t> to generate refined mock radio </a:t>
            </a:r>
            <a:r>
              <a:rPr lang="zh-CN" altLang="en-US">
                <a:sym typeface="+mn-ea"/>
              </a:rPr>
              <a:t>source catalogues. </a:t>
            </a:r>
            <a:endParaRPr lang="zh-CN" altLang="en-US">
              <a:sym typeface="+mn-ea"/>
            </a:endParaRPr>
          </a:p>
          <a:p>
            <a:pPr marL="285750" indent="-285750" algn="just">
              <a:buFont typeface="Arial" panose="020B0604020202090204" pitchFamily="34" charset="0"/>
              <a:buChar char="•"/>
            </a:pPr>
            <a:r>
              <a:rPr>
                <a:sym typeface="+mn-ea"/>
              </a:rPr>
              <a:t>more closely with observed data at redshifts 𝑧 &gt; 4.</a:t>
            </a:r>
            <a:endParaRPr>
              <a:sym typeface="+mn-ea"/>
            </a:endParaRPr>
          </a:p>
        </p:txBody>
      </p:sp>
      <p:sp>
        <p:nvSpPr>
          <p:cNvPr id="11" name="文本框 10"/>
          <p:cNvSpPr txBox="1"/>
          <p:nvPr>
            <p:custDataLst>
              <p:tags r:id="rId4"/>
            </p:custDataLst>
          </p:nvPr>
        </p:nvSpPr>
        <p:spPr>
          <a:xfrm>
            <a:off x="10323830" y="2764790"/>
            <a:ext cx="1688465" cy="460375"/>
          </a:xfrm>
          <a:prstGeom prst="rect">
            <a:avLst/>
          </a:prstGeom>
          <a:noFill/>
        </p:spPr>
        <p:txBody>
          <a:bodyPr wrap="square" rtlCol="0">
            <a:spAutoFit/>
          </a:bodyPr>
          <a:p>
            <a:r>
              <a:rPr lang="zh-CN" altLang="en-US" sz="1200">
                <a:solidFill>
                  <a:schemeClr val="tx1">
                    <a:lumMod val="65000"/>
                    <a:lumOff val="35000"/>
                  </a:schemeClr>
                </a:solidFill>
              </a:rPr>
              <a:t>Redshift distribution of radio sources</a:t>
            </a:r>
            <a:endParaRPr lang="zh-CN" altLang="en-US" sz="1200">
              <a:solidFill>
                <a:schemeClr val="tx1">
                  <a:lumMod val="65000"/>
                  <a:lumOff val="35000"/>
                </a:schemeClr>
              </a:solidFill>
            </a:endParaRPr>
          </a:p>
        </p:txBody>
      </p:sp>
      <p:sp>
        <p:nvSpPr>
          <p:cNvPr id="3" name="文本框 2"/>
          <p:cNvSpPr txBox="1"/>
          <p:nvPr>
            <p:custDataLst>
              <p:tags r:id="rId5"/>
            </p:custDataLst>
          </p:nvPr>
        </p:nvSpPr>
        <p:spPr>
          <a:xfrm>
            <a:off x="5636260" y="6045835"/>
            <a:ext cx="2190750" cy="551180"/>
          </a:xfrm>
          <a:prstGeom prst="rect">
            <a:avLst/>
          </a:prstGeom>
          <a:noFill/>
        </p:spPr>
        <p:txBody>
          <a:bodyPr wrap="square" rtlCol="0">
            <a:noAutofit/>
          </a:bodyPr>
          <a:p>
            <a:pPr algn="just"/>
            <a:r>
              <a:rPr lang="zh-CN" altLang="en-US" sz="1200">
                <a:solidFill>
                  <a:schemeClr val="tx1">
                    <a:lumMod val="65000"/>
                    <a:lumOff val="35000"/>
                  </a:schemeClr>
                </a:solidFill>
              </a:rPr>
              <a:t>The comparison of differential source counts in total intensity at 150 MHz.</a:t>
            </a:r>
            <a:endParaRPr lang="zh-CN" altLang="en-US" sz="1200">
              <a:solidFill>
                <a:schemeClr val="tx1">
                  <a:lumMod val="65000"/>
                  <a:lumOff val="35000"/>
                </a:schemeClr>
              </a:solidFill>
            </a:endParaRPr>
          </a:p>
        </p:txBody>
      </p:sp>
      <p:pic>
        <p:nvPicPr>
          <p:cNvPr id="8" name="图片 7"/>
          <p:cNvPicPr>
            <a:picLocks noChangeAspect="1"/>
          </p:cNvPicPr>
          <p:nvPr>
            <p:custDataLst>
              <p:tags r:id="rId6"/>
            </p:custDataLst>
          </p:nvPr>
        </p:nvPicPr>
        <p:blipFill>
          <a:blip r:embed="rId7"/>
          <a:stretch>
            <a:fillRect/>
          </a:stretch>
        </p:blipFill>
        <p:spPr>
          <a:xfrm>
            <a:off x="6259195" y="518160"/>
            <a:ext cx="4064635" cy="3051175"/>
          </a:xfrm>
          <a:prstGeom prst="rect">
            <a:avLst/>
          </a:prstGeom>
        </p:spPr>
      </p:pic>
      <p:sp>
        <p:nvSpPr>
          <p:cNvPr id="13" name="文本框 12"/>
          <p:cNvSpPr txBox="1"/>
          <p:nvPr>
            <p:custDataLst>
              <p:tags r:id="rId8"/>
            </p:custDataLst>
          </p:nvPr>
        </p:nvSpPr>
        <p:spPr>
          <a:xfrm>
            <a:off x="850900" y="1133475"/>
            <a:ext cx="4574540" cy="922020"/>
          </a:xfrm>
          <a:prstGeom prst="rect">
            <a:avLst/>
          </a:prstGeom>
          <a:noFill/>
        </p:spPr>
        <p:txBody>
          <a:bodyPr wrap="square" rtlCol="0" anchor="t">
            <a:spAutoFit/>
          </a:bodyPr>
          <a:p>
            <a:r>
              <a:rPr lang="en-US" altLang="zh-CN">
                <a:sym typeface="+mn-ea"/>
              </a:rPr>
              <a:t>Any </a:t>
            </a:r>
            <a:r>
              <a:rPr lang="en-US" altLang="zh-CN" b="1">
                <a:solidFill>
                  <a:srgbClr val="C00000"/>
                </a:solidFill>
                <a:sym typeface="+mn-ea"/>
              </a:rPr>
              <a:t>calibration</a:t>
            </a:r>
            <a:r>
              <a:rPr lang="en-US" altLang="zh-CN">
                <a:sym typeface="+mn-ea"/>
              </a:rPr>
              <a:t> steps that rely on a sky model are susceptible to errors from an inaccurate or incomplete </a:t>
            </a:r>
            <a:r>
              <a:rPr lang="en-US" altLang="zh-CN" b="1">
                <a:solidFill>
                  <a:srgbClr val="C00000"/>
                </a:solidFill>
                <a:sym typeface="+mn-ea"/>
              </a:rPr>
              <a:t>sky model</a:t>
            </a:r>
            <a:r>
              <a:rPr lang="en-US" altLang="zh-CN">
                <a:sym typeface="+mn-ea"/>
              </a:rPr>
              <a:t>.</a:t>
            </a:r>
            <a:endParaRPr lang="en-US" altLang="zh-CN">
              <a:sym typeface="+mn-ea"/>
            </a:endParaRPr>
          </a:p>
        </p:txBody>
      </p:sp>
      <p:pic>
        <p:nvPicPr>
          <p:cNvPr id="5" name="图片 4" descr="5_9_3"/>
          <p:cNvPicPr>
            <a:picLocks noChangeAspect="1"/>
          </p:cNvPicPr>
          <p:nvPr>
            <p:custDataLst>
              <p:tags r:id="rId9"/>
            </p:custDataLst>
          </p:nvPr>
        </p:nvPicPr>
        <p:blipFill>
          <a:blip r:embed="rId10"/>
          <a:stretch>
            <a:fillRect/>
          </a:stretch>
        </p:blipFill>
        <p:spPr>
          <a:xfrm>
            <a:off x="4755515" y="3419475"/>
            <a:ext cx="3296285" cy="2472690"/>
          </a:xfrm>
          <a:prstGeom prst="rect">
            <a:avLst/>
          </a:prstGeom>
        </p:spPr>
      </p:pic>
      <p:sp>
        <p:nvSpPr>
          <p:cNvPr id="7" name="文本框 6"/>
          <p:cNvSpPr txBox="1"/>
          <p:nvPr>
            <p:custDataLst>
              <p:tags r:id="rId11"/>
            </p:custDataLst>
          </p:nvPr>
        </p:nvSpPr>
        <p:spPr>
          <a:xfrm>
            <a:off x="5636260" y="5763895"/>
            <a:ext cx="1317625" cy="275590"/>
          </a:xfrm>
          <a:prstGeom prst="rect">
            <a:avLst/>
          </a:prstGeom>
          <a:noFill/>
        </p:spPr>
        <p:txBody>
          <a:bodyPr wrap="square" rtlCol="0">
            <a:spAutoFit/>
          </a:bodyPr>
          <a:p>
            <a:r>
              <a:rPr lang="en-US" altLang="zh-CN" sz="1200">
                <a:solidFill>
                  <a:schemeClr val="tx1">
                    <a:lumMod val="65000"/>
                    <a:lumOff val="35000"/>
                  </a:schemeClr>
                </a:solidFill>
              </a:rPr>
              <a:t>Flux distribution</a:t>
            </a:r>
            <a:endParaRPr lang="en-US" altLang="zh-CN" sz="120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35385" y="118126"/>
            <a:ext cx="2354041" cy="678979"/>
            <a:chOff x="435385" y="118126"/>
            <a:chExt cx="2354041" cy="678979"/>
          </a:xfrm>
        </p:grpSpPr>
        <p:sp>
          <p:nvSpPr>
            <p:cNvPr id="4" name="文本框 3"/>
            <p:cNvSpPr txBox="1"/>
            <p:nvPr/>
          </p:nvSpPr>
          <p:spPr>
            <a:xfrm>
              <a:off x="708420" y="151164"/>
              <a:ext cx="1824990" cy="460375"/>
            </a:xfrm>
            <a:prstGeom prst="rect">
              <a:avLst/>
            </a:prstGeom>
            <a:noFill/>
          </p:spPr>
          <p:txBody>
            <a:bodyPr wrap="none" rtlCol="0">
              <a:spAutoFit/>
            </a:bodyPr>
            <a:lstStyle/>
            <a:p>
              <a:pPr algn="l"/>
              <a:r>
                <a:rPr lang="en-US" altLang="zh-CN" sz="2400" spc="130" dirty="0">
                  <a:solidFill>
                    <a:schemeClr val="bg2">
                      <a:lumMod val="25000"/>
                    </a:schemeClr>
                  </a:solidFill>
                  <a:latin typeface="思源黑体 CN Heavy" panose="020B0A00000000000000" pitchFamily="34" charset="-122"/>
                  <a:ea typeface="思源黑体 CN Heavy" panose="020B0A00000000000000" pitchFamily="34" charset="-122"/>
                </a:rPr>
                <a:t>Simulation</a:t>
              </a:r>
              <a:endParaRPr lang="en-US" altLang="zh-CN" sz="2400" b="1" spc="130" dirty="0">
                <a:solidFill>
                  <a:schemeClr val="bg2">
                    <a:lumMod val="25000"/>
                  </a:schemeClr>
                </a:solidFill>
                <a:latin typeface="思源黑体 CN Heavy" panose="020B0A00000000000000" pitchFamily="34" charset="-122"/>
                <a:ea typeface="思源黑体 CN Heavy" panose="020B0A00000000000000" pitchFamily="34" charset="-122"/>
                <a:cs typeface="Segoe UI" panose="020B0502040204020203" pitchFamily="34" charset="0"/>
              </a:endParaRPr>
            </a:p>
          </p:txBody>
        </p:sp>
        <p:sp>
          <p:nvSpPr>
            <p:cNvPr id="6" name="矩形 5"/>
            <p:cNvSpPr/>
            <p:nvPr/>
          </p:nvSpPr>
          <p:spPr>
            <a:xfrm>
              <a:off x="2373928" y="427773"/>
              <a:ext cx="415498" cy="369332"/>
            </a:xfrm>
            <a:prstGeom prst="rect">
              <a:avLst/>
            </a:prstGeom>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sp>
          <p:nvSpPr>
            <p:cNvPr id="12" name="矩形 11"/>
            <p:cNvSpPr/>
            <p:nvPr/>
          </p:nvSpPr>
          <p:spPr>
            <a:xfrm>
              <a:off x="435385" y="118126"/>
              <a:ext cx="415498" cy="369332"/>
            </a:xfrm>
            <a:prstGeom prst="rect">
              <a:avLst/>
            </a:prstGeom>
            <a:noFill/>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cxnSp>
          <p:nvCxnSpPr>
            <p:cNvPr id="31" name="直接连接符 30"/>
            <p:cNvCxnSpPr/>
            <p:nvPr/>
          </p:nvCxnSpPr>
          <p:spPr>
            <a:xfrm>
              <a:off x="821805" y="612829"/>
              <a:ext cx="155100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7" name="图片 6" descr="未命名文件"/>
          <p:cNvPicPr>
            <a:picLocks noChangeAspect="1"/>
          </p:cNvPicPr>
          <p:nvPr>
            <p:custDataLst>
              <p:tags r:id="rId1"/>
            </p:custDataLst>
          </p:nvPr>
        </p:nvPicPr>
        <p:blipFill>
          <a:blip r:embed="rId2"/>
          <a:stretch>
            <a:fillRect/>
          </a:stretch>
        </p:blipFill>
        <p:spPr>
          <a:xfrm>
            <a:off x="1954530" y="1936750"/>
            <a:ext cx="8843645" cy="3187065"/>
          </a:xfrm>
          <a:prstGeom prst="rect">
            <a:avLst/>
          </a:prstGeom>
        </p:spPr>
      </p:pic>
      <p:pic>
        <p:nvPicPr>
          <p:cNvPr id="8" name="图片 7" descr="fhd_catalog_distribution_3000"/>
          <p:cNvPicPr>
            <a:picLocks noChangeAspect="1"/>
          </p:cNvPicPr>
          <p:nvPr>
            <p:custDataLst>
              <p:tags r:id="rId3"/>
            </p:custDataLst>
          </p:nvPr>
        </p:nvPicPr>
        <p:blipFill>
          <a:blip r:embed="rId4"/>
          <a:srcRect l="6945" t="24029" r="3259" b="25224"/>
          <a:stretch>
            <a:fillRect/>
          </a:stretch>
        </p:blipFill>
        <p:spPr>
          <a:xfrm>
            <a:off x="435610" y="711200"/>
            <a:ext cx="3416935" cy="1448435"/>
          </a:xfrm>
          <a:prstGeom prst="rect">
            <a:avLst/>
          </a:prstGeom>
        </p:spPr>
      </p:pic>
      <p:pic>
        <p:nvPicPr>
          <p:cNvPr id="9" name="图片 8" descr="eor_map"/>
          <p:cNvPicPr>
            <a:picLocks noChangeAspect="1"/>
          </p:cNvPicPr>
          <p:nvPr>
            <p:custDataLst>
              <p:tags r:id="rId5"/>
            </p:custDataLst>
          </p:nvPr>
        </p:nvPicPr>
        <p:blipFill>
          <a:blip r:embed="rId6"/>
          <a:srcRect l="7574" t="25669" r="5738" b="27158"/>
          <a:stretch>
            <a:fillRect/>
          </a:stretch>
        </p:blipFill>
        <p:spPr>
          <a:xfrm>
            <a:off x="481330" y="5123815"/>
            <a:ext cx="3371215" cy="1376680"/>
          </a:xfrm>
          <a:prstGeom prst="rect">
            <a:avLst/>
          </a:prstGeom>
        </p:spPr>
      </p:pic>
      <p:cxnSp>
        <p:nvCxnSpPr>
          <p:cNvPr id="2" name="曲线连接符 1"/>
          <p:cNvCxnSpPr/>
          <p:nvPr>
            <p:custDataLst>
              <p:tags r:id="rId7"/>
            </p:custDataLst>
          </p:nvPr>
        </p:nvCxnSpPr>
        <p:spPr>
          <a:xfrm rot="16200000" flipV="1">
            <a:off x="1868170" y="2202180"/>
            <a:ext cx="412750" cy="329565"/>
          </a:xfrm>
          <a:prstGeom prst="curvedConnector3">
            <a:avLst>
              <a:gd name="adj1" fmla="val 49923"/>
            </a:avLst>
          </a:prstGeom>
          <a:ln>
            <a:tailEnd type="arrow"/>
          </a:ln>
        </p:spPr>
        <p:style>
          <a:lnRef idx="2">
            <a:schemeClr val="accent1"/>
          </a:lnRef>
          <a:fillRef idx="0">
            <a:srgbClr val="FFFFFF"/>
          </a:fillRef>
          <a:effectRef idx="0">
            <a:srgbClr val="FFFFFF"/>
          </a:effectRef>
          <a:fontRef idx="minor">
            <a:schemeClr val="tx1"/>
          </a:fontRef>
        </p:style>
      </p:cxnSp>
      <p:cxnSp>
        <p:nvCxnSpPr>
          <p:cNvPr id="13" name="曲线连接符 12"/>
          <p:cNvCxnSpPr/>
          <p:nvPr>
            <p:custDataLst>
              <p:tags r:id="rId8"/>
            </p:custDataLst>
          </p:nvPr>
        </p:nvCxnSpPr>
        <p:spPr>
          <a:xfrm rot="10800000" flipV="1">
            <a:off x="1753235" y="4907280"/>
            <a:ext cx="488315" cy="353060"/>
          </a:xfrm>
          <a:prstGeom prst="curvedConnector3">
            <a:avLst>
              <a:gd name="adj1" fmla="val 49935"/>
            </a:avLst>
          </a:prstGeom>
          <a:ln>
            <a:tailEnd type="arrow"/>
          </a:ln>
        </p:spPr>
        <p:style>
          <a:lnRef idx="2">
            <a:schemeClr val="accent1"/>
          </a:lnRef>
          <a:fillRef idx="0">
            <a:srgbClr val="FFFFFF"/>
          </a:fillRef>
          <a:effectRef idx="0">
            <a:srgbClr val="FFFFFF"/>
          </a:effectRef>
          <a:fontRef idx="minor">
            <a:schemeClr val="tx1"/>
          </a:fontRef>
        </p:style>
      </p:cxnSp>
      <p:cxnSp>
        <p:nvCxnSpPr>
          <p:cNvPr id="16" name="曲线连接符 15"/>
          <p:cNvCxnSpPr/>
          <p:nvPr>
            <p:custDataLst>
              <p:tags r:id="rId9"/>
            </p:custDataLst>
          </p:nvPr>
        </p:nvCxnSpPr>
        <p:spPr>
          <a:xfrm rot="5400000" flipV="1">
            <a:off x="6164580" y="4197985"/>
            <a:ext cx="675640" cy="415290"/>
          </a:xfrm>
          <a:prstGeom prst="curvedConnector3">
            <a:avLst>
              <a:gd name="adj1" fmla="val 50094"/>
            </a:avLst>
          </a:prstGeom>
          <a:ln>
            <a:tailEnd type="arrow"/>
          </a:ln>
        </p:spPr>
        <p:style>
          <a:lnRef idx="2">
            <a:schemeClr val="accent1"/>
          </a:lnRef>
          <a:fillRef idx="0">
            <a:srgbClr val="FFFFFF"/>
          </a:fillRef>
          <a:effectRef idx="0">
            <a:srgbClr val="FFFFFF"/>
          </a:effectRef>
          <a:fontRef idx="minor">
            <a:schemeClr val="tx1"/>
          </a:fontRef>
        </p:style>
      </p:cxnSp>
      <p:cxnSp>
        <p:nvCxnSpPr>
          <p:cNvPr id="18" name="曲线连接符 17"/>
          <p:cNvCxnSpPr/>
          <p:nvPr>
            <p:custDataLst>
              <p:tags r:id="rId10"/>
            </p:custDataLst>
          </p:nvPr>
        </p:nvCxnSpPr>
        <p:spPr>
          <a:xfrm rot="5400000">
            <a:off x="8137525" y="4051935"/>
            <a:ext cx="724535" cy="657860"/>
          </a:xfrm>
          <a:prstGeom prst="curved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sp>
        <p:nvSpPr>
          <p:cNvPr id="15" name="文本框 14"/>
          <p:cNvSpPr txBox="1"/>
          <p:nvPr>
            <p:custDataLst>
              <p:tags r:id="rId11"/>
            </p:custDataLst>
          </p:nvPr>
        </p:nvSpPr>
        <p:spPr>
          <a:xfrm>
            <a:off x="5207000" y="4743450"/>
            <a:ext cx="6045835" cy="1190625"/>
          </a:xfrm>
          <a:prstGeom prst="rect">
            <a:avLst/>
          </a:prstGeom>
          <a:noFill/>
        </p:spPr>
        <p:txBody>
          <a:bodyPr wrap="square" rtlCol="0">
            <a:noAutofit/>
          </a:bodyPr>
          <a:p>
            <a:r>
              <a:rPr lang="en-US" altLang="zh-CN" sz="1600"/>
              <a:t>FHD/εppsilon: A power spectrum (PS) pipeline which can calibrate and image data primarily developed for MWA ,and can also use as an in-situ simulation. </a:t>
            </a:r>
            <a:endParaRPr lang="en-US" altLang="zh-CN" sz="1600"/>
          </a:p>
        </p:txBody>
      </p:sp>
      <p:sp>
        <p:nvSpPr>
          <p:cNvPr id="3" name="文本框 2"/>
          <p:cNvSpPr txBox="1"/>
          <p:nvPr/>
        </p:nvSpPr>
        <p:spPr>
          <a:xfrm>
            <a:off x="3917315" y="357505"/>
            <a:ext cx="7795260" cy="368300"/>
          </a:xfrm>
          <a:prstGeom prst="rect">
            <a:avLst/>
          </a:prstGeom>
          <a:noFill/>
        </p:spPr>
        <p:txBody>
          <a:bodyPr wrap="square" rtlCol="0" anchor="t">
            <a:spAutoFit/>
          </a:bodyPr>
          <a:p>
            <a:r>
              <a:rPr lang="en-US" altLang="zh-CN" b="1">
                <a:sym typeface="+mn-ea"/>
              </a:rPr>
              <a:t>E</a:t>
            </a:r>
            <a:r>
              <a:rPr lang="zh-CN" altLang="en-US" b="1">
                <a:sym typeface="+mn-ea"/>
              </a:rPr>
              <a:t>xplore how the incompleteness of the sky model affect calibration results</a:t>
            </a:r>
            <a:endParaRPr lang="zh-CN" altLang="en-US" b="1">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35385" y="118126"/>
            <a:ext cx="2321021" cy="862983"/>
            <a:chOff x="435385" y="118126"/>
            <a:chExt cx="2321021" cy="862983"/>
          </a:xfrm>
        </p:grpSpPr>
        <p:sp>
          <p:nvSpPr>
            <p:cNvPr id="4" name="文本框 3"/>
            <p:cNvSpPr txBox="1"/>
            <p:nvPr/>
          </p:nvSpPr>
          <p:spPr>
            <a:xfrm>
              <a:off x="708420" y="151164"/>
              <a:ext cx="1361440" cy="829945"/>
            </a:xfrm>
            <a:prstGeom prst="rect">
              <a:avLst/>
            </a:prstGeom>
            <a:noFill/>
          </p:spPr>
          <p:txBody>
            <a:bodyPr wrap="none" rtlCol="0">
              <a:spAutoFit/>
            </a:bodyPr>
            <a:lstStyle/>
            <a:p>
              <a:r>
                <a:rPr lang="en-US" altLang="zh-CN" sz="2400" spc="130" dirty="0">
                  <a:solidFill>
                    <a:schemeClr val="bg2">
                      <a:lumMod val="25000"/>
                    </a:schemeClr>
                  </a:solidFill>
                  <a:latin typeface="思源黑体 CN Heavy" panose="020B0A00000000000000" pitchFamily="34" charset="-122"/>
                  <a:ea typeface="思源黑体 CN Heavy" panose="020B0A00000000000000" pitchFamily="34" charset="-122"/>
                </a:rPr>
                <a:t>Results</a:t>
              </a:r>
              <a:endParaRPr lang="en-US" altLang="zh-CN" sz="2400" spc="130" dirty="0">
                <a:solidFill>
                  <a:schemeClr val="bg2">
                    <a:lumMod val="25000"/>
                  </a:schemeClr>
                </a:solidFill>
                <a:latin typeface="思源黑体 CN Heavy" panose="020B0A00000000000000" pitchFamily="34" charset="-122"/>
                <a:ea typeface="思源黑体 CN Heavy" panose="020B0A00000000000000" pitchFamily="34" charset="-122"/>
              </a:endParaRPr>
            </a:p>
            <a:p>
              <a:endParaRPr lang="en-US" altLang="zh-CN" sz="2400" b="1" spc="130" dirty="0">
                <a:solidFill>
                  <a:schemeClr val="bg2">
                    <a:lumMod val="25000"/>
                  </a:schemeClr>
                </a:solidFill>
                <a:latin typeface="思源黑体 CN Heavy" panose="020B0A00000000000000" pitchFamily="34" charset="-122"/>
                <a:ea typeface="思源黑体 CN Heavy" panose="020B0A00000000000000" pitchFamily="34" charset="-122"/>
                <a:cs typeface="Segoe UI" panose="020B0502040204020203" pitchFamily="34" charset="0"/>
              </a:endParaRPr>
            </a:p>
          </p:txBody>
        </p:sp>
        <p:sp>
          <p:nvSpPr>
            <p:cNvPr id="6" name="矩形 5"/>
            <p:cNvSpPr/>
            <p:nvPr/>
          </p:nvSpPr>
          <p:spPr>
            <a:xfrm>
              <a:off x="2340908" y="487463"/>
              <a:ext cx="415498" cy="369332"/>
            </a:xfrm>
            <a:prstGeom prst="rect">
              <a:avLst/>
            </a:prstGeom>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sp>
          <p:nvSpPr>
            <p:cNvPr id="12" name="矩形 11"/>
            <p:cNvSpPr/>
            <p:nvPr/>
          </p:nvSpPr>
          <p:spPr>
            <a:xfrm>
              <a:off x="435385" y="118126"/>
              <a:ext cx="415498" cy="369332"/>
            </a:xfrm>
            <a:prstGeom prst="rect">
              <a:avLst/>
            </a:prstGeom>
            <a:noFill/>
          </p:spPr>
          <p:txBody>
            <a:bodyPr wrap="none">
              <a:spAutoFit/>
            </a:bodyPr>
            <a:lstStyle/>
            <a:p>
              <a:r>
                <a:rPr lang="zh-CN" altLang="en-US" b="1" dirty="0">
                  <a:gradFill>
                    <a:gsLst>
                      <a:gs pos="0">
                        <a:srgbClr val="434DD5"/>
                      </a:gs>
                      <a:gs pos="100000">
                        <a:srgbClr val="488BCE"/>
                      </a:gs>
                    </a:gsLst>
                    <a:lin ang="5400000" scaled="1"/>
                  </a:gradFill>
                  <a:latin typeface="Segoe UI" panose="020B0502040204020203" pitchFamily="34" charset="0"/>
                  <a:cs typeface="Segoe UI" panose="020B0502040204020203" pitchFamily="34" charset="0"/>
                </a:rPr>
                <a:t>「</a:t>
              </a:r>
              <a:endParaRPr lang="zh-CN" altLang="en-US" dirty="0">
                <a:gradFill>
                  <a:gsLst>
                    <a:gs pos="0">
                      <a:srgbClr val="434DD5"/>
                    </a:gs>
                    <a:gs pos="100000">
                      <a:srgbClr val="488BCE"/>
                    </a:gs>
                  </a:gsLst>
                  <a:lin ang="5400000" scaled="1"/>
                </a:gradFill>
              </a:endParaRPr>
            </a:p>
          </p:txBody>
        </p:sp>
        <p:cxnSp>
          <p:nvCxnSpPr>
            <p:cNvPr id="31" name="直接连接符 30"/>
            <p:cNvCxnSpPr/>
            <p:nvPr/>
          </p:nvCxnSpPr>
          <p:spPr>
            <a:xfrm>
              <a:off x="821805" y="612829"/>
              <a:ext cx="155100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5" name="图片 4"/>
          <p:cNvPicPr>
            <a:picLocks noChangeAspect="1"/>
          </p:cNvPicPr>
          <p:nvPr>
            <p:custDataLst>
              <p:tags r:id="rId1"/>
            </p:custDataLst>
          </p:nvPr>
        </p:nvPicPr>
        <p:blipFill>
          <a:blip r:embed="rId2"/>
          <a:stretch>
            <a:fillRect/>
          </a:stretch>
        </p:blipFill>
        <p:spPr>
          <a:xfrm>
            <a:off x="199390" y="859155"/>
            <a:ext cx="1960245" cy="276288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199390" y="3868420"/>
            <a:ext cx="2492375" cy="2625090"/>
          </a:xfrm>
          <a:prstGeom prst="rect">
            <a:avLst/>
          </a:prstGeom>
        </p:spPr>
      </p:pic>
      <p:sp>
        <p:nvSpPr>
          <p:cNvPr id="9" name="文本框 8"/>
          <p:cNvSpPr txBox="1"/>
          <p:nvPr/>
        </p:nvSpPr>
        <p:spPr>
          <a:xfrm>
            <a:off x="1224280" y="3436620"/>
            <a:ext cx="2103755" cy="368300"/>
          </a:xfrm>
          <a:prstGeom prst="rect">
            <a:avLst/>
          </a:prstGeom>
          <a:noFill/>
        </p:spPr>
        <p:txBody>
          <a:bodyPr wrap="square" rtlCol="0" anchor="t">
            <a:spAutoFit/>
          </a:bodyPr>
          <a:p>
            <a:r>
              <a:rPr lang="en-US" altLang="zh-CN">
                <a:sym typeface="+mn-ea"/>
              </a:rPr>
              <a:t>Input eor power </a:t>
            </a:r>
            <a:endParaRPr lang="en-US" altLang="zh-CN">
              <a:sym typeface="+mn-ea"/>
            </a:endParaRPr>
          </a:p>
        </p:txBody>
      </p:sp>
      <p:sp>
        <p:nvSpPr>
          <p:cNvPr id="10" name="文本框 9"/>
          <p:cNvSpPr txBox="1"/>
          <p:nvPr>
            <p:custDataLst>
              <p:tags r:id="rId5"/>
            </p:custDataLst>
          </p:nvPr>
        </p:nvSpPr>
        <p:spPr>
          <a:xfrm>
            <a:off x="1557655" y="6384925"/>
            <a:ext cx="2747010" cy="368300"/>
          </a:xfrm>
          <a:prstGeom prst="rect">
            <a:avLst/>
          </a:prstGeom>
          <a:noFill/>
        </p:spPr>
        <p:txBody>
          <a:bodyPr wrap="square" rtlCol="0" anchor="t">
            <a:spAutoFit/>
          </a:bodyPr>
          <a:p>
            <a:r>
              <a:rPr lang="en-US" altLang="zh-CN">
                <a:sym typeface="+mn-ea"/>
              </a:rPr>
              <a:t>Input point source model</a:t>
            </a:r>
            <a:endParaRPr lang="en-US" altLang="zh-CN">
              <a:sym typeface="+mn-ea"/>
            </a:endParaRPr>
          </a:p>
        </p:txBody>
      </p:sp>
      <p:sp>
        <p:nvSpPr>
          <p:cNvPr id="13" name="文本框 12"/>
          <p:cNvSpPr txBox="1"/>
          <p:nvPr>
            <p:custDataLst>
              <p:tags r:id="rId6"/>
            </p:custDataLst>
          </p:nvPr>
        </p:nvSpPr>
        <p:spPr>
          <a:xfrm>
            <a:off x="7254875" y="859155"/>
            <a:ext cx="2875915" cy="1198880"/>
          </a:xfrm>
          <a:prstGeom prst="rect">
            <a:avLst/>
          </a:prstGeom>
          <a:noFill/>
          <a:ln>
            <a:solidFill>
              <a:schemeClr val="bg1">
                <a:lumMod val="75000"/>
              </a:schemeClr>
            </a:solidFill>
          </a:ln>
        </p:spPr>
        <p:txBody>
          <a:bodyPr wrap="square" rtlCol="0" anchor="t">
            <a:spAutoFit/>
          </a:bodyPr>
          <a:p>
            <a:r>
              <a:rPr lang="en-US" altLang="zh-CN"/>
              <a:t>Calibration:</a:t>
            </a:r>
            <a:endParaRPr lang="en-US" altLang="zh-CN"/>
          </a:p>
          <a:p>
            <a:r>
              <a:rPr lang="zh-CN" altLang="en-US"/>
              <a:t>low-order polynomials </a:t>
            </a:r>
            <a:r>
              <a:rPr lang="en-US" altLang="zh-CN"/>
              <a:t>fit</a:t>
            </a:r>
            <a:endParaRPr lang="en-US" altLang="zh-CN"/>
          </a:p>
          <a:p>
            <a:r>
              <a:rPr lang="en-US" altLang="zh-CN"/>
              <a:t>two amplitude parameters</a:t>
            </a:r>
            <a:endParaRPr lang="en-US" altLang="zh-CN"/>
          </a:p>
          <a:p>
            <a:r>
              <a:rPr lang="en-US" altLang="zh-CN"/>
              <a:t>one phase parameter</a:t>
            </a:r>
            <a:endParaRPr lang="en-US" altLang="zh-CN"/>
          </a:p>
        </p:txBody>
      </p:sp>
      <p:pic>
        <p:nvPicPr>
          <p:cNvPr id="14" name="图片 13"/>
          <p:cNvPicPr>
            <a:picLocks noChangeAspect="1"/>
          </p:cNvPicPr>
          <p:nvPr>
            <p:custDataLst>
              <p:tags r:id="rId7"/>
            </p:custDataLst>
          </p:nvPr>
        </p:nvPicPr>
        <p:blipFill>
          <a:blip r:embed="rId8"/>
          <a:stretch>
            <a:fillRect/>
          </a:stretch>
        </p:blipFill>
        <p:spPr>
          <a:xfrm>
            <a:off x="3401060" y="2257425"/>
            <a:ext cx="7905115" cy="3091180"/>
          </a:xfrm>
          <a:prstGeom prst="rect">
            <a:avLst/>
          </a:prstGeom>
        </p:spPr>
      </p:pic>
      <p:sp>
        <p:nvSpPr>
          <p:cNvPr id="2" name="右箭头 1"/>
          <p:cNvSpPr/>
          <p:nvPr/>
        </p:nvSpPr>
        <p:spPr>
          <a:xfrm rot="2040000">
            <a:off x="2585720" y="2493645"/>
            <a:ext cx="528955" cy="41148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右箭头 2"/>
          <p:cNvSpPr/>
          <p:nvPr>
            <p:custDataLst>
              <p:tags r:id="rId9"/>
            </p:custDataLst>
          </p:nvPr>
        </p:nvSpPr>
        <p:spPr>
          <a:xfrm rot="19740000">
            <a:off x="2761615" y="4655185"/>
            <a:ext cx="528955" cy="41148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3010</Words>
  <Application>WPS 演示</Application>
  <PresentationFormat>宽屏</PresentationFormat>
  <Paragraphs>154</Paragraphs>
  <Slides>12</Slides>
  <Notes>0</Notes>
  <HiddenSlides>0</HiddenSlides>
  <MMClips>0</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12</vt:i4>
      </vt:variant>
    </vt:vector>
  </HeadingPairs>
  <TitlesOfParts>
    <vt:vector size="39" baseType="lpstr">
      <vt:lpstr>Arial</vt:lpstr>
      <vt:lpstr>宋体</vt:lpstr>
      <vt:lpstr>Wingdings</vt:lpstr>
      <vt:lpstr>思源黑体 CN Heavy</vt:lpstr>
      <vt:lpstr>汉仪中黑KW</vt:lpstr>
      <vt:lpstr>Segoe UI</vt:lpstr>
      <vt:lpstr>思源黑体 CN Medium</vt:lpstr>
      <vt:lpstr>Calibri</vt:lpstr>
      <vt:lpstr>宋体</vt:lpstr>
      <vt:lpstr>Times New Roman Regular</vt:lpstr>
      <vt:lpstr>Cambay Devanagari Regular</vt:lpstr>
      <vt:lpstr>方正姚体</vt:lpstr>
      <vt:lpstr>等线</vt:lpstr>
      <vt:lpstr>汉仪中等线KW</vt:lpstr>
      <vt:lpstr>苹方-简</vt:lpstr>
      <vt:lpstr>Helvetica Neue</vt:lpstr>
      <vt:lpstr>微软雅黑</vt:lpstr>
      <vt:lpstr>汉仪旗黑</vt:lpstr>
      <vt:lpstr>Arial Unicode MS</vt:lpstr>
      <vt:lpstr>等线 Light</vt:lpstr>
      <vt:lpstr>汉仪书宋二KW</vt:lpstr>
      <vt:lpstr>宋体-简</vt:lpstr>
      <vt:lpstr>BatangChe</vt:lpstr>
      <vt:lpstr>Apple SD Gothic Neo</vt:lpstr>
      <vt:lpstr>DejaVuMathTeXGyre</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K。</cp:lastModifiedBy>
  <cp:revision>73</cp:revision>
  <dcterms:created xsi:type="dcterms:W3CDTF">2024-07-17T03:57:23Z</dcterms:created>
  <dcterms:modified xsi:type="dcterms:W3CDTF">2024-07-17T03:57:23Z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2052-6.4.0.8550</vt:lpwstr>
  </property>
  <property fmtid="{D5CDD505-2E9C-101B-9397-08002B2CF9AE}" pid="3" name="KSOTemplateUUID">
    <vt:lpwstr>v1.0_mb_v5O8bPa7SBGFkMn9aYGhwg==</vt:lpwstr>
  </property>
  <property fmtid="{D5CDD505-2E9C-101B-9397-08002B2CF9AE}" pid="4" name="ICV">
    <vt:lpwstr>0AE2A1AAD5027246C51E9666041497A6_43</vt:lpwstr>
  </property>
</Properties>
</file>