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56" r:id="rId2"/>
    <p:sldId id="307" r:id="rId3"/>
    <p:sldId id="408" r:id="rId4"/>
    <p:sldId id="478" r:id="rId5"/>
    <p:sldId id="391" r:id="rId6"/>
    <p:sldId id="302" r:id="rId7"/>
    <p:sldId id="338" r:id="rId8"/>
    <p:sldId id="481" r:id="rId9"/>
    <p:sldId id="329" r:id="rId10"/>
    <p:sldId id="290" r:id="rId11"/>
    <p:sldId id="488" r:id="rId12"/>
    <p:sldId id="339" r:id="rId13"/>
    <p:sldId id="423" r:id="rId14"/>
    <p:sldId id="487" r:id="rId15"/>
    <p:sldId id="452" r:id="rId16"/>
    <p:sldId id="485" r:id="rId17"/>
    <p:sldId id="486" r:id="rId18"/>
    <p:sldId id="420" r:id="rId19"/>
    <p:sldId id="348" r:id="rId20"/>
    <p:sldId id="415" r:id="rId21"/>
    <p:sldId id="480" r:id="rId22"/>
    <p:sldId id="385" r:id="rId23"/>
    <p:sldId id="383" r:id="rId24"/>
    <p:sldId id="384" r:id="rId25"/>
    <p:sldId id="386" r:id="rId26"/>
    <p:sldId id="417" r:id="rId27"/>
    <p:sldId id="489" r:id="rId28"/>
    <p:sldId id="272" r:id="rId29"/>
    <p:sldId id="37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44"/>
    <p:restoredTop sz="86420"/>
  </p:normalViewPr>
  <p:slideViewPr>
    <p:cSldViewPr snapToGrid="0" snapToObjects="1">
      <p:cViewPr>
        <p:scale>
          <a:sx n="82" d="100"/>
          <a:sy n="82" d="100"/>
        </p:scale>
        <p:origin x="840" y="1472"/>
      </p:cViewPr>
      <p:guideLst/>
    </p:cSldViewPr>
  </p:slideViewPr>
  <p:outlineViewPr>
    <p:cViewPr>
      <p:scale>
        <a:sx n="33" d="100"/>
        <a:sy n="33" d="100"/>
      </p:scale>
      <p:origin x="0" y="-39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5" d="100"/>
        <a:sy n="155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6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6E442-3DCB-1540-B37D-CC1FF7B95E9B}" type="datetimeFigureOut">
              <a:rPr lang="en-US" smtClean="0"/>
              <a:t>7/18/24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10EC8-062E-494F-9767-B18881AFE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36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37.png"/><Relationship Id="rId10" Type="http://schemas.openxmlformats.org/officeDocument/2006/relationships/image" Target="../media/image49.png"/><Relationship Id="rId4" Type="http://schemas.openxmlformats.org/officeDocument/2006/relationships/image" Target="../media/image69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5.png"/><Relationship Id="rId7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18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0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0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0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0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0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69.emf"/><Relationship Id="rId7" Type="http://schemas.openxmlformats.org/officeDocument/2006/relationships/image" Target="../media/image74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NUL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NULL"/><Relationship Id="rId10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97B73-726B-AA41-9C12-402E23072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7082" y="268372"/>
            <a:ext cx="7356763" cy="2421464"/>
          </a:xfrm>
        </p:spPr>
        <p:txBody>
          <a:bodyPr>
            <a:normAutofit/>
          </a:bodyPr>
          <a:lstStyle/>
          <a:p>
            <a:r>
              <a:rPr lang="en-GB" sz="3200" dirty="0"/>
              <a:t>Statistical summaries for </a:t>
            </a:r>
            <a:br>
              <a:rPr lang="en-GB" sz="3200" dirty="0"/>
            </a:br>
            <a:r>
              <a:rPr lang="en-GB" sz="3200" dirty="0"/>
              <a:t>Bayesian analyses in </a:t>
            </a:r>
            <a:r>
              <a:rPr lang="en-GB" sz="3200" dirty="0" err="1"/>
              <a:t>eor</a:t>
            </a:r>
            <a:r>
              <a:rPr lang="en-GB" sz="3200" dirty="0"/>
              <a:t> science</a:t>
            </a:r>
            <a:br>
              <a:rPr lang="en-GB" sz="3200" dirty="0"/>
            </a:b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06AD1A-114B-2043-8C86-3124114D61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Tom Binnie – Beijing 2024</a:t>
            </a:r>
          </a:p>
          <a:p>
            <a:r>
              <a:rPr lang="en-US" dirty="0"/>
              <a:t>Imperial College London</a:t>
            </a:r>
          </a:p>
          <a:p>
            <a:r>
              <a:rPr lang="en-US" dirty="0"/>
              <a:t>Tsinghua university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E8181-45FE-E74C-82C3-38F165066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488"/>
          <a:stretch/>
        </p:blipFill>
        <p:spPr>
          <a:xfrm>
            <a:off x="261143" y="3027435"/>
            <a:ext cx="3418537" cy="35594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7CA27A-55D2-5F49-996E-3CC8BEFD8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43" y="268372"/>
            <a:ext cx="3418537" cy="242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39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1C4EC5-F11E-D845-AD4A-463554E31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418" y="1147388"/>
            <a:ext cx="5351914" cy="41133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0E8D87-F794-2140-88EF-95B82289AD40}"/>
              </a:ext>
            </a:extLst>
          </p:cNvPr>
          <p:cNvSpPr txBox="1"/>
          <p:nvPr/>
        </p:nvSpPr>
        <p:spPr>
          <a:xfrm>
            <a:off x="331305" y="5610486"/>
            <a:ext cx="5764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  =   Global			red =  outside-in</a:t>
            </a:r>
          </a:p>
          <a:p>
            <a:r>
              <a:rPr lang="en-US" dirty="0"/>
              <a:t>+  = Local				blue = inside-out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EFDCC50-7C58-3D43-BE1F-A124BE0A6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84" y="195314"/>
            <a:ext cx="10131425" cy="121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FPS results example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44C91B-4C2E-404C-A0A6-D1FE427A7FC3}"/>
              </a:ext>
            </a:extLst>
          </p:cNvPr>
          <p:cNvSpPr txBox="1"/>
          <p:nvPr/>
        </p:nvSpPr>
        <p:spPr>
          <a:xfrm>
            <a:off x="8069356" y="5231106"/>
            <a:ext cx="576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(Most competitive model)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9E4F9FD-84B8-DE4F-BCCD-DDA0C43FE734}"/>
              </a:ext>
            </a:extLst>
          </p:cNvPr>
          <p:cNvSpPr txBox="1">
            <a:spLocks/>
          </p:cNvSpPr>
          <p:nvPr/>
        </p:nvSpPr>
        <p:spPr>
          <a:xfrm>
            <a:off x="0" y="5891045"/>
            <a:ext cx="10131425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0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1080hr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C680D7-4D2B-F845-B9BF-1B7D99A4151C}"/>
              </a:ext>
            </a:extLst>
          </p:cNvPr>
          <p:cNvSpPr txBox="1"/>
          <p:nvPr/>
        </p:nvSpPr>
        <p:spPr>
          <a:xfrm>
            <a:off x="5951752" y="6333148"/>
            <a:ext cx="5702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full results see https://</a:t>
            </a:r>
            <a:r>
              <a:rPr lang="en-US" dirty="0" err="1"/>
              <a:t>arxiv.org</a:t>
            </a:r>
            <a:r>
              <a:rPr lang="en-US" dirty="0"/>
              <a:t>/pdf/1903.09064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A522BF-FE90-B940-A71B-10E3651E0D6E}"/>
              </a:ext>
            </a:extLst>
          </p:cNvPr>
          <p:cNvSpPr txBox="1"/>
          <p:nvPr/>
        </p:nvSpPr>
        <p:spPr>
          <a:xfrm>
            <a:off x="7212602" y="686602"/>
            <a:ext cx="420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BMS can answer interesting questions: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30F7D7-3408-6E4C-9495-5A58331E35FA}"/>
              </a:ext>
            </a:extLst>
          </p:cNvPr>
          <p:cNvSpPr txBox="1"/>
          <p:nvPr/>
        </p:nvSpPr>
        <p:spPr>
          <a:xfrm>
            <a:off x="6725686" y="5638871"/>
            <a:ext cx="5423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Telescope Simulations with 21cmSense </a:t>
            </a:r>
            <a:r>
              <a:rPr lang="en-US" dirty="0" err="1"/>
              <a:t>Pober</a:t>
            </a:r>
            <a:r>
              <a:rPr lang="en-US" dirty="0"/>
              <a:t> (2016)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2AEE5F-FA58-704A-99E3-37149084C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41" y="1147388"/>
            <a:ext cx="4393749" cy="41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36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55110E-68D5-0649-B12D-2FF049469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84" y="-44954"/>
            <a:ext cx="10131425" cy="121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FPS results with Astrophysical models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886859-7B6D-4F4C-A815-6C0E7EB20240}"/>
              </a:ext>
            </a:extLst>
          </p:cNvPr>
          <p:cNvGrpSpPr/>
          <p:nvPr/>
        </p:nvGrpSpPr>
        <p:grpSpPr>
          <a:xfrm>
            <a:off x="169359" y="972371"/>
            <a:ext cx="4679404" cy="3620169"/>
            <a:chOff x="330405" y="972371"/>
            <a:chExt cx="4679404" cy="36201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C44A72-869D-0E4E-8920-046A738FB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405" y="972371"/>
              <a:ext cx="4679404" cy="362016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A78043-9EB7-9D4B-B47A-516AD0A21648}"/>
                </a:ext>
              </a:extLst>
            </p:cNvPr>
            <p:cNvSpPr txBox="1"/>
            <p:nvPr/>
          </p:nvSpPr>
          <p:spPr>
            <a:xfrm>
              <a:off x="330405" y="4208205"/>
              <a:ext cx="14060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(Blue includes Ts)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19EF5F-1968-8044-8A81-C8031D7EC9F3}"/>
              </a:ext>
            </a:extLst>
          </p:cNvPr>
          <p:cNvGrpSpPr/>
          <p:nvPr/>
        </p:nvGrpSpPr>
        <p:grpSpPr>
          <a:xfrm>
            <a:off x="5127089" y="972371"/>
            <a:ext cx="4432300" cy="3620170"/>
            <a:chOff x="6096000" y="972370"/>
            <a:chExt cx="4432300" cy="36201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C1E3BE9-D86C-4E4F-B6D8-E28E77108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972370"/>
              <a:ext cx="4432300" cy="362017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68C231-050E-9740-B1DC-B75174E56D7E}"/>
                </a:ext>
              </a:extLst>
            </p:cNvPr>
            <p:cNvSpPr txBox="1"/>
            <p:nvPr/>
          </p:nvSpPr>
          <p:spPr>
            <a:xfrm>
              <a:off x="6096000" y="4315540"/>
              <a:ext cx="14060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(D includes DPL)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C3EEE79-7434-604A-872A-40140BD23D4D}"/>
                </a:ext>
              </a:extLst>
            </p:cNvPr>
            <p:cNvSpPr txBox="1"/>
            <p:nvPr/>
          </p:nvSpPr>
          <p:spPr>
            <a:xfrm>
              <a:off x="8453693" y="1441863"/>
              <a:ext cx="14060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No LF	    LF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848E395-C092-1446-BCE7-6CF3F71C4AE6}"/>
              </a:ext>
            </a:extLst>
          </p:cNvPr>
          <p:cNvGrpSpPr/>
          <p:nvPr/>
        </p:nvGrpSpPr>
        <p:grpSpPr>
          <a:xfrm>
            <a:off x="10141564" y="658546"/>
            <a:ext cx="1931740" cy="4762802"/>
            <a:chOff x="10141564" y="658546"/>
            <a:chExt cx="1931740" cy="476280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1BB7CE-7766-5D4A-9545-548E44EDC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15714" y="5283226"/>
              <a:ext cx="1803101" cy="1329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D412FAF-2D50-2848-AEAA-CB869FD7B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15716" y="658546"/>
              <a:ext cx="1803100" cy="464262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3FDDC0-D45C-C641-828E-79645CFFCE44}"/>
                </a:ext>
              </a:extLst>
            </p:cNvPr>
            <p:cNvSpPr txBox="1"/>
            <p:nvPr/>
          </p:nvSpPr>
          <p:spPr>
            <a:xfrm>
              <a:off x="10171060" y="989580"/>
              <a:ext cx="314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03C58E-2CD1-A34A-822C-61A556CC7298}"/>
                </a:ext>
              </a:extLst>
            </p:cNvPr>
            <p:cNvSpPr txBox="1"/>
            <p:nvPr/>
          </p:nvSpPr>
          <p:spPr>
            <a:xfrm>
              <a:off x="10668000" y="1441864"/>
              <a:ext cx="114433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</a:rPr>
                <a:t>Simple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808FDE-B247-2748-8A81-9C4123D51043}"/>
                </a:ext>
              </a:extLst>
            </p:cNvPr>
            <p:cNvSpPr txBox="1"/>
            <p:nvPr/>
          </p:nvSpPr>
          <p:spPr>
            <a:xfrm>
              <a:off x="10161227" y="2228444"/>
              <a:ext cx="314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06798DC-5C9B-C44E-B94A-A7FDA9F77BA9}"/>
                </a:ext>
              </a:extLst>
            </p:cNvPr>
            <p:cNvSpPr txBox="1"/>
            <p:nvPr/>
          </p:nvSpPr>
          <p:spPr>
            <a:xfrm>
              <a:off x="10658167" y="2680728"/>
              <a:ext cx="114433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</a:rPr>
                <a:t>Has Ts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AA907B6-09E7-8E46-86BF-363DA295B851}"/>
                </a:ext>
              </a:extLst>
            </p:cNvPr>
            <p:cNvSpPr txBox="1"/>
            <p:nvPr/>
          </p:nvSpPr>
          <p:spPr>
            <a:xfrm>
              <a:off x="10151395" y="3447644"/>
              <a:ext cx="314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6754F6-6D88-6E41-AFD2-AE6E934126F7}"/>
                </a:ext>
              </a:extLst>
            </p:cNvPr>
            <p:cNvSpPr txBox="1"/>
            <p:nvPr/>
          </p:nvSpPr>
          <p:spPr>
            <a:xfrm>
              <a:off x="10648335" y="3899928"/>
              <a:ext cx="137048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</a:rPr>
                <a:t>Single PL (no TS)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A0CDAC-3B99-1948-82E9-CF820628FCA5}"/>
                </a:ext>
              </a:extLst>
            </p:cNvPr>
            <p:cNvSpPr txBox="1"/>
            <p:nvPr/>
          </p:nvSpPr>
          <p:spPr>
            <a:xfrm>
              <a:off x="10141564" y="4666844"/>
              <a:ext cx="314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817726-C85C-AA45-8EB8-E18A0D4385BC}"/>
                </a:ext>
              </a:extLst>
            </p:cNvPr>
            <p:cNvSpPr txBox="1"/>
            <p:nvPr/>
          </p:nvSpPr>
          <p:spPr>
            <a:xfrm>
              <a:off x="10677832" y="5128960"/>
              <a:ext cx="139547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</a:rPr>
                <a:t>Double PL + Ts 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A1B89AD-C80F-DE48-B5BA-1F56F9FB48C4}"/>
              </a:ext>
            </a:extLst>
          </p:cNvPr>
          <p:cNvSpPr txBox="1"/>
          <p:nvPr/>
        </p:nvSpPr>
        <p:spPr>
          <a:xfrm>
            <a:off x="872365" y="5275154"/>
            <a:ext cx="4520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can decisively distinguish between Astrophysical models.</a:t>
            </a:r>
          </a:p>
          <a:p>
            <a:r>
              <a:rPr lang="en-US" dirty="0"/>
              <a:t>– If the heating realization is significant.</a:t>
            </a:r>
          </a:p>
        </p:txBody>
      </p:sp>
    </p:spTree>
    <p:extLst>
      <p:ext uri="{BB962C8B-B14F-4D97-AF65-F5344CB8AC3E}">
        <p14:creationId xmlns:p14="http://schemas.microsoft.com/office/powerpoint/2010/main" val="24949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D79D2D-4656-C245-8622-92ED71698CDA}"/>
              </a:ext>
            </a:extLst>
          </p:cNvPr>
          <p:cNvSpPr/>
          <p:nvPr/>
        </p:nvSpPr>
        <p:spPr>
          <a:xfrm>
            <a:off x="9463691" y="154857"/>
            <a:ext cx="2170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Light-Cone Effect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6B99AE-DBF3-3F4B-B423-9EFA2ABDFF3A}"/>
              </a:ext>
            </a:extLst>
          </p:cNvPr>
          <p:cNvSpPr txBox="1"/>
          <p:nvPr/>
        </p:nvSpPr>
        <p:spPr>
          <a:xfrm>
            <a:off x="1997765" y="89344"/>
            <a:ext cx="8196470" cy="1230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Light-cone signal evolves along line of sight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FPS is not ergodic of light-cone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A9C47-20C0-9A4A-A0D0-54939C447B24}"/>
              </a:ext>
            </a:extLst>
          </p:cNvPr>
          <p:cNvSpPr txBox="1"/>
          <p:nvPr/>
        </p:nvSpPr>
        <p:spPr>
          <a:xfrm>
            <a:off x="1997764" y="1319937"/>
            <a:ext cx="87735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With the FPS must take chunks to approximate ergodicity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152A53-AB1F-DD49-944D-F5D77C65F916}"/>
              </a:ext>
            </a:extLst>
          </p:cNvPr>
          <p:cNvGrpSpPr/>
          <p:nvPr/>
        </p:nvGrpSpPr>
        <p:grpSpPr>
          <a:xfrm>
            <a:off x="2654616" y="1959365"/>
            <a:ext cx="6333987" cy="3376662"/>
            <a:chOff x="425836" y="2469647"/>
            <a:chExt cx="6333987" cy="3376662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A9E9600F-CDBB-384F-8BCC-7C933405C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836" y="2469647"/>
              <a:ext cx="6333987" cy="292689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1490FA-365A-404F-88DE-0D990215075B}"/>
                </a:ext>
              </a:extLst>
            </p:cNvPr>
            <p:cNvSpPr txBox="1"/>
            <p:nvPr/>
          </p:nvSpPr>
          <p:spPr>
            <a:xfrm>
              <a:off x="460513" y="5353866"/>
              <a:ext cx="629931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(Datta et al 2012, 2014)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9E0270D-A870-5049-9F5A-A1AAA6E81940}"/>
              </a:ext>
            </a:extLst>
          </p:cNvPr>
          <p:cNvSpPr txBox="1"/>
          <p:nvPr/>
        </p:nvSpPr>
        <p:spPr>
          <a:xfrm>
            <a:off x="418454" y="154857"/>
            <a:ext cx="10538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BUT…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69BE2F-A5E1-2C41-BC1C-0252F198FE01}"/>
              </a:ext>
            </a:extLst>
          </p:cNvPr>
          <p:cNvSpPr txBox="1"/>
          <p:nvPr/>
        </p:nvSpPr>
        <p:spPr>
          <a:xfrm>
            <a:off x="418452" y="5687878"/>
            <a:ext cx="108798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The 3D-CNN and </a:t>
            </a:r>
            <a:r>
              <a:rPr lang="en-US" sz="2500" dirty="0" err="1"/>
              <a:t>Morlet</a:t>
            </a:r>
            <a:r>
              <a:rPr lang="en-US" sz="2500" dirty="0"/>
              <a:t> Power Spectrum both try to interpret the entire light-cone</a:t>
            </a:r>
          </a:p>
        </p:txBody>
      </p:sp>
    </p:spTree>
    <p:extLst>
      <p:ext uri="{BB962C8B-B14F-4D97-AF65-F5344CB8AC3E}">
        <p14:creationId xmlns:p14="http://schemas.microsoft.com/office/powerpoint/2010/main" val="247696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0E460E-1BC5-95DB-C670-B4BB1EE7A6E4}"/>
              </a:ext>
            </a:extLst>
          </p:cNvPr>
          <p:cNvSpPr txBox="1"/>
          <p:nvPr/>
        </p:nvSpPr>
        <p:spPr>
          <a:xfrm>
            <a:off x="203827" y="440172"/>
            <a:ext cx="4953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What is the 3D-CNN?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904CD8-BAD9-6EC8-5BF1-AB096E4A3EBD}"/>
              </a:ext>
            </a:extLst>
          </p:cNvPr>
          <p:cNvSpPr txBox="1"/>
          <p:nvPr/>
        </p:nvSpPr>
        <p:spPr>
          <a:xfrm>
            <a:off x="6783047" y="315561"/>
            <a:ext cx="4757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Before, we </a:t>
            </a:r>
            <a:r>
              <a:rPr lang="en-US" dirty="0" err="1"/>
              <a:t>summarised</a:t>
            </a:r>
            <a:r>
              <a:rPr lang="en-US" dirty="0"/>
              <a:t> the 21cm light-cone with the power spectrum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DF5E73-7D5A-0260-7010-5AA942CB5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420" y="724580"/>
            <a:ext cx="2952378" cy="138078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5D592A1-D772-332E-54F0-8B80462191BE}"/>
              </a:ext>
            </a:extLst>
          </p:cNvPr>
          <p:cNvSpPr txBox="1">
            <a:spLocks/>
          </p:cNvSpPr>
          <p:nvPr/>
        </p:nvSpPr>
        <p:spPr>
          <a:xfrm>
            <a:off x="203827" y="3277054"/>
            <a:ext cx="7611931" cy="1981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200" dirty="0"/>
              <a:t>Now, Summaries  (t) of the brightness temperature </a:t>
            </a:r>
          </a:p>
          <a:p>
            <a:pPr marL="0" indent="0">
              <a:buNone/>
            </a:pPr>
            <a:r>
              <a:rPr lang="en-US" sz="7200" dirty="0"/>
              <a:t>field are created by </a:t>
            </a:r>
            <a:r>
              <a:rPr lang="en-GB" sz="7200" dirty="0"/>
              <a:t>compressing 21cm light-cones </a:t>
            </a:r>
          </a:p>
          <a:p>
            <a:pPr marL="0" indent="0">
              <a:buNone/>
            </a:pPr>
            <a:r>
              <a:rPr lang="en-GB" sz="7200" dirty="0"/>
              <a:t>with the 3D-CNN</a:t>
            </a:r>
          </a:p>
          <a:p>
            <a:pPr marL="0" indent="0">
              <a:buNone/>
            </a:pPr>
            <a:endParaRPr lang="en-GB" sz="7200" dirty="0"/>
          </a:p>
          <a:p>
            <a:pPr marL="0" indent="0">
              <a:buNone/>
            </a:pPr>
            <a:r>
              <a:rPr lang="en-US" sz="7200" dirty="0"/>
              <a:t>3D-CNN uses parameters to obtain summary values instead of simulating</a:t>
            </a:r>
          </a:p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n-US" sz="7200" dirty="0"/>
              <a:t>A different 3D-CNN is trained on each of the 4 EoR models with 10000 light-cones. </a:t>
            </a:r>
          </a:p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n-US" sz="7200" dirty="0"/>
              <a:t>Mock data summaries are produced by summarizing a fiducial parameter simulation with the trained network.</a:t>
            </a:r>
          </a:p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29DFB1-CD4F-7B41-826F-FA3AAF14A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594" y="2560026"/>
            <a:ext cx="4276204" cy="3415852"/>
          </a:xfrm>
          <a:prstGeom prst="rect">
            <a:avLst/>
          </a:prstGeom>
        </p:spPr>
      </p:pic>
      <p:sp>
        <p:nvSpPr>
          <p:cNvPr id="8" name="Left Bracket 7">
            <a:extLst>
              <a:ext uri="{FF2B5EF4-FFF2-40B4-BE49-F238E27FC236}">
                <a16:creationId xmlns:a16="http://schemas.microsoft.com/office/drawing/2014/main" id="{CEBA6A23-D244-8D4C-96DB-715ED94CB653}"/>
              </a:ext>
            </a:extLst>
          </p:cNvPr>
          <p:cNvSpPr/>
          <p:nvPr/>
        </p:nvSpPr>
        <p:spPr>
          <a:xfrm>
            <a:off x="6651077" y="176471"/>
            <a:ext cx="163581" cy="212579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2FA8497C-76E6-B34A-8DF4-01314533BB4E}"/>
              </a:ext>
            </a:extLst>
          </p:cNvPr>
          <p:cNvSpPr/>
          <p:nvPr/>
        </p:nvSpPr>
        <p:spPr>
          <a:xfrm rot="10800000">
            <a:off x="11824592" y="83020"/>
            <a:ext cx="163581" cy="212579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42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6022D0-D115-D34B-8CDE-F57289CD8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994" y="1211565"/>
            <a:ext cx="7951202" cy="21892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65842B-E2DE-C64C-AC63-A46DF9AE775B}"/>
              </a:ext>
            </a:extLst>
          </p:cNvPr>
          <p:cNvSpPr txBox="1"/>
          <p:nvPr/>
        </p:nvSpPr>
        <p:spPr>
          <a:xfrm>
            <a:off x="3480956" y="336839"/>
            <a:ext cx="9445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 err="1"/>
              <a:t>Pydelfi</a:t>
            </a:r>
            <a:r>
              <a:rPr lang="en-US" sz="1800" dirty="0"/>
              <a:t> uses these summaries to asymptotically estimate the true posterior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6AA1AF-0954-014D-B552-3F64187A0525}"/>
              </a:ext>
            </a:extLst>
          </p:cNvPr>
          <p:cNvSpPr txBox="1"/>
          <p:nvPr/>
        </p:nvSpPr>
        <p:spPr>
          <a:xfrm>
            <a:off x="203827" y="143283"/>
            <a:ext cx="4953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What is </a:t>
            </a:r>
            <a:r>
              <a:rPr lang="en-US" sz="30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Pydelfi</a:t>
            </a:r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ADB720-DB41-E74B-B4DF-B456EBA3E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586" y="6036295"/>
            <a:ext cx="4329929" cy="6784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67B213-3A90-5247-8B10-9E0C4D7E880B}"/>
              </a:ext>
            </a:extLst>
          </p:cNvPr>
          <p:cNvSpPr txBox="1"/>
          <p:nvPr/>
        </p:nvSpPr>
        <p:spPr>
          <a:xfrm>
            <a:off x="432958" y="3603933"/>
            <a:ext cx="609599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Neural Density Estimators (NDE) - a combination of Mixture Density </a:t>
            </a:r>
            <a:r>
              <a:rPr lang="en-US" dirty="0" err="1"/>
              <a:t>Networds</a:t>
            </a:r>
            <a:r>
              <a:rPr lang="en-US" dirty="0"/>
              <a:t> and Masked Auto-regressive Flows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Delfi</a:t>
            </a:r>
            <a:r>
              <a:rPr lang="en-US" dirty="0"/>
              <a:t> uses 5 MDN &amp; 1 MAF 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sz="1500" dirty="0"/>
              <a:t>(Bishop 1994)</a:t>
            </a:r>
          </a:p>
          <a:p>
            <a:r>
              <a:rPr lang="en-US" sz="1500" dirty="0"/>
              <a:t>(</a:t>
            </a:r>
            <a:r>
              <a:rPr lang="en-US" sz="1500" dirty="0" err="1"/>
              <a:t>Papamakarious</a:t>
            </a:r>
            <a:r>
              <a:rPr lang="en-US" sz="1500" dirty="0"/>
              <a:t> et al. 2017)</a:t>
            </a:r>
          </a:p>
          <a:p>
            <a:endParaRPr lang="en-US" sz="1500" dirty="0"/>
          </a:p>
          <a:p>
            <a:r>
              <a:rPr lang="en-US" sz="2000" dirty="0"/>
              <a:t>- Training is achieved by minimizing the cross-entropy</a:t>
            </a:r>
          </a:p>
          <a:p>
            <a:endParaRPr lang="en-US" sz="1500" dirty="0"/>
          </a:p>
          <a:p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27C1514-2614-BA49-89C0-20C39DD31F80}"/>
                  </a:ext>
                </a:extLst>
              </p:cNvPr>
              <p:cNvSpPr/>
              <p:nvPr/>
            </p:nvSpPr>
            <p:spPr>
              <a:xfrm>
                <a:off x="6096000" y="6068386"/>
                <a:ext cx="548791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(information content is related to </a:t>
                </a:r>
              </a:p>
              <a:p>
                <a:r>
                  <a:rPr lang="en-US" dirty="0"/>
                  <a:t>the log probability Q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lnP</a:t>
                </a:r>
                <a:r>
                  <a:rPr lang="en-US" dirty="0"/>
                  <a:t> )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27C1514-2614-BA49-89C0-20C39DD31F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6068386"/>
                <a:ext cx="5487917" cy="646331"/>
              </a:xfrm>
              <a:prstGeom prst="rect">
                <a:avLst/>
              </a:prstGeom>
              <a:blipFill>
                <a:blip r:embed="rId4"/>
                <a:stretch>
                  <a:fillRect l="-924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779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49095093-D141-16F3-805B-F3810B0D418B}"/>
              </a:ext>
            </a:extLst>
          </p:cNvPr>
          <p:cNvGrpSpPr/>
          <p:nvPr/>
        </p:nvGrpSpPr>
        <p:grpSpPr>
          <a:xfrm>
            <a:off x="4001468" y="3169979"/>
            <a:ext cx="6064765" cy="816710"/>
            <a:chOff x="1255646" y="4254941"/>
            <a:chExt cx="5139622" cy="81671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D4DBA8A-B4DD-02FA-3326-C9E2BFB65B5A}"/>
                </a:ext>
              </a:extLst>
            </p:cNvPr>
            <p:cNvGrpSpPr/>
            <p:nvPr/>
          </p:nvGrpSpPr>
          <p:grpSpPr>
            <a:xfrm>
              <a:off x="1255646" y="4254941"/>
              <a:ext cx="5139622" cy="816710"/>
              <a:chOff x="1255646" y="2740858"/>
              <a:chExt cx="5139622" cy="81671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D9EF544-D9E3-D317-1C51-CF91BDF76BAA}"/>
                  </a:ext>
                </a:extLst>
              </p:cNvPr>
              <p:cNvGrpSpPr/>
              <p:nvPr/>
            </p:nvGrpSpPr>
            <p:grpSpPr>
              <a:xfrm>
                <a:off x="1255646" y="2740858"/>
                <a:ext cx="3785342" cy="816710"/>
                <a:chOff x="4406799" y="5049990"/>
                <a:chExt cx="3785342" cy="816710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0637226F-234E-1182-851E-751FAE2D1B4E}"/>
                    </a:ext>
                  </a:extLst>
                </p:cNvPr>
                <p:cNvGrpSpPr/>
                <p:nvPr/>
              </p:nvGrpSpPr>
              <p:grpSpPr>
                <a:xfrm>
                  <a:off x="4406799" y="5149323"/>
                  <a:ext cx="3609885" cy="621278"/>
                  <a:chOff x="906441" y="4519057"/>
                  <a:chExt cx="3696981" cy="587331"/>
                </a:xfrm>
              </p:grpSpPr>
              <p:pic>
                <p:nvPicPr>
                  <p:cNvPr id="9" name="Picture 8">
                    <a:extLst>
                      <a:ext uri="{FF2B5EF4-FFF2-40B4-BE49-F238E27FC236}">
                        <a16:creationId xmlns:a16="http://schemas.microsoft.com/office/drawing/2014/main" id="{C57D7930-7441-13A9-CA80-0F7DC8419A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3246696" y="4519057"/>
                    <a:ext cx="1356726" cy="577478"/>
                  </a:xfrm>
                  <a:prstGeom prst="rect">
                    <a:avLst/>
                  </a:prstGeom>
                </p:spPr>
              </p:pic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5E75CF8E-0A97-4051-D6ED-27B1BF7271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12774" t="30510" r="9796" b="34113"/>
                  <a:stretch/>
                </p:blipFill>
                <p:spPr>
                  <a:xfrm>
                    <a:off x="906441" y="4554448"/>
                    <a:ext cx="2218063" cy="55194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" name="Right Brace 7">
                  <a:extLst>
                    <a:ext uri="{FF2B5EF4-FFF2-40B4-BE49-F238E27FC236}">
                      <a16:creationId xmlns:a16="http://schemas.microsoft.com/office/drawing/2014/main" id="{40CE4C18-821A-9686-EFB2-B1A55EE23119}"/>
                    </a:ext>
                  </a:extLst>
                </p:cNvPr>
                <p:cNvSpPr/>
                <p:nvPr/>
              </p:nvSpPr>
              <p:spPr>
                <a:xfrm>
                  <a:off x="6307236" y="5063504"/>
                  <a:ext cx="531605" cy="696669"/>
                </a:xfrm>
                <a:prstGeom prst="rightBrace">
                  <a:avLst/>
                </a:prstGeom>
                <a:ln w="44450"/>
                <a:effectLst>
                  <a:outerShdw blurRad="50800" dist="50800" dir="5400000" sx="1000" sy="1000" algn="ctr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Right Brace 14">
                  <a:extLst>
                    <a:ext uri="{FF2B5EF4-FFF2-40B4-BE49-F238E27FC236}">
                      <a16:creationId xmlns:a16="http://schemas.microsoft.com/office/drawing/2014/main" id="{9CC56A79-5D6B-2FA0-A37E-1BDB2487AA95}"/>
                    </a:ext>
                  </a:extLst>
                </p:cNvPr>
                <p:cNvSpPr/>
                <p:nvPr/>
              </p:nvSpPr>
              <p:spPr>
                <a:xfrm>
                  <a:off x="7841228" y="5049990"/>
                  <a:ext cx="350913" cy="816710"/>
                </a:xfrm>
                <a:prstGeom prst="rightBrace">
                  <a:avLst/>
                </a:prstGeom>
                <a:ln w="44450"/>
                <a:effectLst>
                  <a:outerShdw blurRad="50800" dist="50800" dir="5400000" sx="1000" sy="1000" algn="ctr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B261531-997C-238C-6ECC-931431C98B87}"/>
                  </a:ext>
                </a:extLst>
              </p:cNvPr>
              <p:cNvSpPr txBox="1"/>
              <p:nvPr/>
            </p:nvSpPr>
            <p:spPr>
              <a:xfrm>
                <a:off x="4954418" y="2962728"/>
                <a:ext cx="1440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(t1</a:t>
                </a:r>
                <a:r>
                  <a:rPr lang="en-US" baseline="-25000" dirty="0"/>
                  <a:t>Mock</a:t>
                </a:r>
                <a:r>
                  <a:rPr lang="en-US" dirty="0"/>
                  <a:t>, t2</a:t>
                </a:r>
                <a:r>
                  <a:rPr lang="en-US" baseline="-25000" dirty="0"/>
                  <a:t>Mock</a:t>
                </a:r>
                <a:r>
                  <a:rPr lang="en-US" dirty="0"/>
                  <a:t>)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253A746-F485-F033-AF84-2FC31D877785}"/>
                    </a:ext>
                  </a:extLst>
                </p:cNvPr>
                <p:cNvSpPr txBox="1"/>
                <p:nvPr/>
              </p:nvSpPr>
              <p:spPr>
                <a:xfrm>
                  <a:off x="1425436" y="4512400"/>
                  <a:ext cx="2673157" cy="3979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𝑚𝑜𝑐𝑘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log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𝑣𝑖𝑟</m:t>
                              </m:r>
                            </m:sub>
                          </m:sSub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𝑀𝑜𝑐𝑘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)</a:t>
                  </a: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253A746-F485-F033-AF84-2FC31D8777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5436" y="4512400"/>
                  <a:ext cx="2673157" cy="397929"/>
                </a:xfrm>
                <a:prstGeom prst="rect">
                  <a:avLst/>
                </a:prstGeom>
                <a:blipFill>
                  <a:blip r:embed="rId4"/>
                  <a:stretch>
                    <a:fillRect l="-1606" t="-6250"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680B059-501A-0FF4-BDFE-E45DBDAA95F9}"/>
              </a:ext>
            </a:extLst>
          </p:cNvPr>
          <p:cNvGrpSpPr/>
          <p:nvPr/>
        </p:nvGrpSpPr>
        <p:grpSpPr>
          <a:xfrm>
            <a:off x="2043894" y="1756036"/>
            <a:ext cx="6888563" cy="1213360"/>
            <a:chOff x="748298" y="2411479"/>
            <a:chExt cx="6888563" cy="121336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A825AD7-57AD-0C72-A504-70FAC2B315F3}"/>
                </a:ext>
              </a:extLst>
            </p:cNvPr>
            <p:cNvGrpSpPr/>
            <p:nvPr/>
          </p:nvGrpSpPr>
          <p:grpSpPr>
            <a:xfrm>
              <a:off x="748298" y="2411479"/>
              <a:ext cx="6888563" cy="1213360"/>
              <a:chOff x="339629" y="3011972"/>
              <a:chExt cx="6888563" cy="121336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75CF997-C8E7-3A13-02CE-1CEB5998E45C}"/>
                  </a:ext>
                </a:extLst>
              </p:cNvPr>
              <p:cNvGrpSpPr/>
              <p:nvPr/>
            </p:nvGrpSpPr>
            <p:grpSpPr>
              <a:xfrm>
                <a:off x="339629" y="3011972"/>
                <a:ext cx="5624692" cy="1213360"/>
                <a:chOff x="3920749" y="4754223"/>
                <a:chExt cx="5624692" cy="1213360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9D0EC2AF-F78E-BE26-7F5C-B68229F9530F}"/>
                    </a:ext>
                  </a:extLst>
                </p:cNvPr>
                <p:cNvGrpSpPr/>
                <p:nvPr/>
              </p:nvGrpSpPr>
              <p:grpSpPr>
                <a:xfrm>
                  <a:off x="3920749" y="4754223"/>
                  <a:ext cx="5411645" cy="1213360"/>
                  <a:chOff x="408664" y="4145549"/>
                  <a:chExt cx="5542211" cy="1147062"/>
                </a:xfrm>
              </p:grpSpPr>
              <p:pic>
                <p:nvPicPr>
                  <p:cNvPr id="34" name="Picture 33">
                    <a:extLst>
                      <a:ext uri="{FF2B5EF4-FFF2-40B4-BE49-F238E27FC236}">
                        <a16:creationId xmlns:a16="http://schemas.microsoft.com/office/drawing/2014/main" id="{1B06E7C7-2995-24BF-30DD-7DB1427E2C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3255970" y="4145549"/>
                    <a:ext cx="2694905" cy="1147062"/>
                  </a:xfrm>
                  <a:prstGeom prst="rect">
                    <a:avLst/>
                  </a:prstGeom>
                </p:spPr>
              </p:pic>
              <p:pic>
                <p:nvPicPr>
                  <p:cNvPr id="35" name="Picture 34">
                    <a:extLst>
                      <a:ext uri="{FF2B5EF4-FFF2-40B4-BE49-F238E27FC236}">
                        <a16:creationId xmlns:a16="http://schemas.microsoft.com/office/drawing/2014/main" id="{7B7A77E1-E05E-F50F-9206-C05E43BE42C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12774" t="30295" r="9796" b="34328"/>
                  <a:stretch/>
                </p:blipFill>
                <p:spPr>
                  <a:xfrm>
                    <a:off x="408664" y="4372444"/>
                    <a:ext cx="2737653" cy="68123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2" name="Right Brace 31">
                  <a:extLst>
                    <a:ext uri="{FF2B5EF4-FFF2-40B4-BE49-F238E27FC236}">
                      <a16:creationId xmlns:a16="http://schemas.microsoft.com/office/drawing/2014/main" id="{CC818F3C-0152-99AD-4A15-1CAEE3595F80}"/>
                    </a:ext>
                  </a:extLst>
                </p:cNvPr>
                <p:cNvSpPr/>
                <p:nvPr/>
              </p:nvSpPr>
              <p:spPr>
                <a:xfrm>
                  <a:off x="6307236" y="4994232"/>
                  <a:ext cx="531605" cy="720608"/>
                </a:xfrm>
                <a:prstGeom prst="rightBrace">
                  <a:avLst/>
                </a:prstGeom>
                <a:ln w="44450"/>
                <a:effectLst>
                  <a:outerShdw blurRad="50800" dist="50800" dir="5400000" sx="1000" sy="1000" algn="ctr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Right Brace 32">
                  <a:extLst>
                    <a:ext uri="{FF2B5EF4-FFF2-40B4-BE49-F238E27FC236}">
                      <a16:creationId xmlns:a16="http://schemas.microsoft.com/office/drawing/2014/main" id="{A7B4BA53-7341-9D41-0339-E47C7DD8B670}"/>
                    </a:ext>
                  </a:extLst>
                </p:cNvPr>
                <p:cNvSpPr/>
                <p:nvPr/>
              </p:nvSpPr>
              <p:spPr>
                <a:xfrm>
                  <a:off x="9194528" y="5049988"/>
                  <a:ext cx="350913" cy="816710"/>
                </a:xfrm>
                <a:prstGeom prst="rightBrace">
                  <a:avLst/>
                </a:prstGeom>
                <a:ln w="44450"/>
                <a:effectLst>
                  <a:outerShdw blurRad="50800" dist="50800" dir="5400000" sx="1000" sy="1000" algn="ctr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98E7951-F96D-DDB5-1465-1BBAF3B2318D}"/>
                  </a:ext>
                </a:extLst>
              </p:cNvPr>
              <p:cNvSpPr txBox="1"/>
              <p:nvPr/>
            </p:nvSpPr>
            <p:spPr>
              <a:xfrm>
                <a:off x="5863849" y="3508320"/>
                <a:ext cx="13643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(t1, t2)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A3E8C37-BA96-1961-D044-89C9DA48F2C4}"/>
                    </a:ext>
                  </a:extLst>
                </p:cNvPr>
                <p:cNvSpPr txBox="1"/>
                <p:nvPr/>
              </p:nvSpPr>
              <p:spPr>
                <a:xfrm>
                  <a:off x="1409759" y="2838679"/>
                  <a:ext cx="17377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(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𝜁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log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𝑣𝑖𝑟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)</a:t>
                  </a: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A3E8C37-BA96-1961-D044-89C9DA48F2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9759" y="2838679"/>
                  <a:ext cx="1737798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899" t="-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D40699F-9F06-2B32-6E64-B6E082C5A4B9}"/>
                  </a:ext>
                </a:extLst>
              </p:cNvPr>
              <p:cNvSpPr txBox="1"/>
              <p:nvPr/>
            </p:nvSpPr>
            <p:spPr>
              <a:xfrm>
                <a:off x="5314373" y="4267824"/>
                <a:ext cx="450748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Can we recover the parameters that model used to produce the mock data?  </a:t>
                </a:r>
              </a:p>
              <a:p>
                <a:endParaRPr lang="en-US" dirty="0"/>
              </a:p>
              <a:p>
                <a:r>
                  <a:rPr lang="en-US" dirty="0"/>
                  <a:t>		 Is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</m:oMath>
                </a14:m>
                <a:r>
                  <a:rPr lang="en-US" dirty="0"/>
                  <a:t>(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𝑚𝑜𝑐𝑘</m:t>
                        </m:r>
                      </m:sub>
                    </m:sSub>
                  </m:oMath>
                </a14:m>
                <a:r>
                  <a:rPr lang="en-US" dirty="0"/>
                  <a:t> )  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D40699F-9F06-2B32-6E64-B6E082C5A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373" y="4267824"/>
                <a:ext cx="4507481" cy="1477328"/>
              </a:xfrm>
              <a:prstGeom prst="rect">
                <a:avLst/>
              </a:prstGeom>
              <a:blipFill>
                <a:blip r:embed="rId7"/>
                <a:stretch>
                  <a:fillRect l="-1124" t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92F4606-A683-11A7-E5C2-3BE89697ABBE}"/>
                  </a:ext>
                </a:extLst>
              </p:cNvPr>
              <p:cNvSpPr txBox="1"/>
              <p:nvPr/>
            </p:nvSpPr>
            <p:spPr>
              <a:xfrm>
                <a:off x="1163077" y="4006244"/>
                <a:ext cx="3661045" cy="1923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Can we recover the mock data’s model?  </a:t>
                </a:r>
              </a:p>
              <a:p>
                <a:r>
                  <a:rPr lang="en-US" dirty="0"/>
                  <a:t>    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∫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GB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a:rPr lang="en-GB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𝒵</m:t>
                    </m:r>
                  </m:oMath>
                </a14:m>
                <a:r>
                  <a:rPr lang="en-GB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,</a:t>
                </a:r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r>
                      <a:rPr lang="en-GB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𝒵</m:t>
                            </m:r>
                          </m:e>
                          <m:sub>
                            <m:r>
                              <a:rPr lang="en-GB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𝑡𝑒𝑠𝑡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𝒵</m:t>
                            </m:r>
                          </m:e>
                          <m:sub>
                            <m:r>
                              <a:rPr lang="en-GB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𝑚𝑜𝑐𝑘</m:t>
                            </m:r>
                          </m:sub>
                        </m:sSub>
                      </m:den>
                    </m:f>
                    <m:r>
                      <a:rPr lang="en-GB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GB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  1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 		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92F4606-A683-11A7-E5C2-3BE89697A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077" y="4006244"/>
                <a:ext cx="3661045" cy="1923155"/>
              </a:xfrm>
              <a:prstGeom prst="rect">
                <a:avLst/>
              </a:prstGeom>
              <a:blipFill>
                <a:blip r:embed="rId8"/>
                <a:stretch>
                  <a:fillRect l="-1384" t="-13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EF8D9FF6-9872-02E7-69A8-F8FE24ED5444}"/>
              </a:ext>
            </a:extLst>
          </p:cNvPr>
          <p:cNvSpPr txBox="1">
            <a:spLocks/>
          </p:cNvSpPr>
          <p:nvPr/>
        </p:nvSpPr>
        <p:spPr>
          <a:xfrm>
            <a:off x="277395" y="1773481"/>
            <a:ext cx="7611931" cy="1213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Sampler suggests</a:t>
            </a:r>
          </a:p>
          <a:p>
            <a:pPr marL="0" indent="0">
              <a:buNone/>
            </a:pPr>
            <a:r>
              <a:rPr lang="en-US" dirty="0"/>
              <a:t>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FB5A243-6A0C-04D7-523A-5C1C2374991F}"/>
                  </a:ext>
                </a:extLst>
              </p:cNvPr>
              <p:cNvSpPr txBox="1"/>
              <p:nvPr/>
            </p:nvSpPr>
            <p:spPr>
              <a:xfrm>
                <a:off x="4263825" y="1033554"/>
                <a:ext cx="47923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We can then learn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</m:oMath>
                </a14:m>
                <a:r>
                  <a:rPr lang="en-US" dirty="0"/>
                  <a:t> and find the</a:t>
                </a:r>
              </a:p>
              <a:p>
                <a:r>
                  <a:rPr lang="en-US" dirty="0"/>
                  <a:t>MAP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FB5A243-6A0C-04D7-523A-5C1C237499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3825" y="1033554"/>
                <a:ext cx="4792383" cy="646331"/>
              </a:xfrm>
              <a:prstGeom prst="rect">
                <a:avLst/>
              </a:prstGeom>
              <a:blipFill>
                <a:blip r:embed="rId9"/>
                <a:stretch>
                  <a:fillRect l="-1055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Left Bracket 47">
            <a:extLst>
              <a:ext uri="{FF2B5EF4-FFF2-40B4-BE49-F238E27FC236}">
                <a16:creationId xmlns:a16="http://schemas.microsoft.com/office/drawing/2014/main" id="{B13D1343-504B-25FA-E4C4-0B99176E9A68}"/>
              </a:ext>
            </a:extLst>
          </p:cNvPr>
          <p:cNvSpPr/>
          <p:nvPr/>
        </p:nvSpPr>
        <p:spPr>
          <a:xfrm>
            <a:off x="203827" y="1136392"/>
            <a:ext cx="190812" cy="2477006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ket 48">
            <a:extLst>
              <a:ext uri="{FF2B5EF4-FFF2-40B4-BE49-F238E27FC236}">
                <a16:creationId xmlns:a16="http://schemas.microsoft.com/office/drawing/2014/main" id="{19608E84-681E-1B80-E2CA-78809106C2D5}"/>
              </a:ext>
            </a:extLst>
          </p:cNvPr>
          <p:cNvSpPr/>
          <p:nvPr/>
        </p:nvSpPr>
        <p:spPr>
          <a:xfrm rot="10800000">
            <a:off x="11686382" y="604842"/>
            <a:ext cx="190812" cy="3008555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C9788E7-9DA4-E90F-516A-6F736F5EC33B}"/>
              </a:ext>
            </a:extLst>
          </p:cNvPr>
          <p:cNvSpPr txBox="1"/>
          <p:nvPr/>
        </p:nvSpPr>
        <p:spPr>
          <a:xfrm>
            <a:off x="8423064" y="2410965"/>
            <a:ext cx="3767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Pydelfi</a:t>
            </a:r>
            <a:r>
              <a:rPr lang="en-US" dirty="0"/>
              <a:t> compares the entropy of sampled data summary to the mock data summary.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AF81D88-810A-4897-080E-8DBD92DFE632}"/>
              </a:ext>
            </a:extLst>
          </p:cNvPr>
          <p:cNvCxnSpPr/>
          <p:nvPr/>
        </p:nvCxnSpPr>
        <p:spPr>
          <a:xfrm flipH="1">
            <a:off x="4443153" y="966531"/>
            <a:ext cx="24281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B19CA425-5B46-294C-3F79-3C88F1DFF523}"/>
              </a:ext>
            </a:extLst>
          </p:cNvPr>
          <p:cNvSpPr txBox="1"/>
          <p:nvPr/>
        </p:nvSpPr>
        <p:spPr>
          <a:xfrm>
            <a:off x="4804771" y="510859"/>
            <a:ext cx="2328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 iterates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0638B80-83A6-3440-AC22-BD97E2F001CE}"/>
              </a:ext>
            </a:extLst>
          </p:cNvPr>
          <p:cNvSpPr txBox="1"/>
          <p:nvPr/>
        </p:nvSpPr>
        <p:spPr>
          <a:xfrm>
            <a:off x="203827" y="143283"/>
            <a:ext cx="4953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Pydelfi</a:t>
            </a:r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+ 3DCNN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33A3D28-2F9D-AD45-A029-712A1C695116}"/>
                  </a:ext>
                </a:extLst>
              </p:cNvPr>
              <p:cNvSpPr txBox="1"/>
              <p:nvPr/>
            </p:nvSpPr>
            <p:spPr>
              <a:xfrm>
                <a:off x="1090073" y="5909113"/>
                <a:ext cx="4561905" cy="1014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sSup>
                        <m:sSup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∝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sup>
                      </m:sSup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∑"/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𝑁𝐷𝐸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sSub>
                            <m:sSubPr>
                              <m:ctrlP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33A3D28-2F9D-AD45-A029-712A1C695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073" y="5909113"/>
                <a:ext cx="4561905" cy="1014188"/>
              </a:xfrm>
              <a:prstGeom prst="rect">
                <a:avLst/>
              </a:prstGeom>
              <a:blipFill>
                <a:blip r:embed="rId10"/>
                <a:stretch>
                  <a:fillRect t="-109877" b="-164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0ABC98E7-1A0C-CD48-B376-EB76F49266BA}"/>
              </a:ext>
            </a:extLst>
          </p:cNvPr>
          <p:cNvSpPr txBox="1"/>
          <p:nvPr/>
        </p:nvSpPr>
        <p:spPr>
          <a:xfrm>
            <a:off x="5884457" y="623154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 Can the learnt-Posterior be used for Bayesian inference?</a:t>
            </a:r>
          </a:p>
        </p:txBody>
      </p:sp>
    </p:spTree>
    <p:extLst>
      <p:ext uri="{BB962C8B-B14F-4D97-AF65-F5344CB8AC3E}">
        <p14:creationId xmlns:p14="http://schemas.microsoft.com/office/powerpoint/2010/main" val="278015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5" grpId="0"/>
      <p:bldP spid="48" grpId="0" animBg="1"/>
      <p:bldP spid="49" grpId="0" animBg="1"/>
      <p:bldP spid="54" grpId="0"/>
      <p:bldP spid="55" grpId="0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9D4E4F-C53F-9E40-9CF8-295D3CE8CC90}"/>
              </a:ext>
            </a:extLst>
          </p:cNvPr>
          <p:cNvSpPr txBox="1"/>
          <p:nvPr/>
        </p:nvSpPr>
        <p:spPr>
          <a:xfrm>
            <a:off x="156089" y="964415"/>
            <a:ext cx="4883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Posterior Precision and accuracy improves with the Delfi-3DCNN compared to the FPS for the</a:t>
            </a:r>
          </a:p>
          <a:p>
            <a:r>
              <a:rPr lang="en-US" dirty="0"/>
              <a:t>FZH (inside-out) model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4705B2-5AFE-774F-B869-19170B6EC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082" y="307350"/>
            <a:ext cx="4524914" cy="43671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39376D-787B-9740-9728-B60ACE9E0926}"/>
              </a:ext>
            </a:extLst>
          </p:cNvPr>
          <p:cNvSpPr txBox="1"/>
          <p:nvPr/>
        </p:nvSpPr>
        <p:spPr>
          <a:xfrm>
            <a:off x="6096000" y="5447275"/>
            <a:ext cx="4883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Models can also be decisively distinguished by the 3D-CNN + </a:t>
            </a:r>
            <a:r>
              <a:rPr lang="en-US" dirty="0" err="1"/>
              <a:t>pyDelfi</a:t>
            </a:r>
            <a:r>
              <a:rPr lang="en-US" dirty="0"/>
              <a:t> for all 4 of our morphological models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C54559-D3A6-0542-A2C5-357CC48B4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88" y="2675038"/>
            <a:ext cx="5278553" cy="39728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EA9818-DE97-774F-9A9E-E94A40720219}"/>
              </a:ext>
            </a:extLst>
          </p:cNvPr>
          <p:cNvSpPr txBox="1"/>
          <p:nvPr/>
        </p:nvSpPr>
        <p:spPr>
          <a:xfrm>
            <a:off x="203827" y="143283"/>
            <a:ext cx="4953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3D-CNN Results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91FBF4-61D5-3446-8C11-A6CB4A2AC8F5}"/>
              </a:ext>
            </a:extLst>
          </p:cNvPr>
          <p:cNvSpPr txBox="1"/>
          <p:nvPr/>
        </p:nvSpPr>
        <p:spPr>
          <a:xfrm>
            <a:off x="8040756" y="4770783"/>
            <a:ext cx="3051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Zhao et al. 2022</a:t>
            </a:r>
          </a:p>
        </p:txBody>
      </p:sp>
    </p:spTree>
    <p:extLst>
      <p:ext uri="{BB962C8B-B14F-4D97-AF65-F5344CB8AC3E}">
        <p14:creationId xmlns:p14="http://schemas.microsoft.com/office/powerpoint/2010/main" val="245606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583AED-F411-7C4B-A81E-8DF6B1429C3D}"/>
              </a:ext>
            </a:extLst>
          </p:cNvPr>
          <p:cNvSpPr txBox="1"/>
          <p:nvPr/>
        </p:nvSpPr>
        <p:spPr>
          <a:xfrm>
            <a:off x="5212502" y="384371"/>
            <a:ext cx="10538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BUT…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6DB864-C7CA-AC4A-8956-4BF3982A9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6452556" y="1184591"/>
            <a:ext cx="4937953" cy="2739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0240BB-A9EB-EF4A-960F-955660263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727"/>
          <a:stretch/>
        </p:blipFill>
        <p:spPr>
          <a:xfrm>
            <a:off x="108590" y="641609"/>
            <a:ext cx="5010828" cy="27391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C76245-164D-154F-9D9B-5F4B8C90D77E}"/>
              </a:ext>
            </a:extLst>
          </p:cNvPr>
          <p:cNvSpPr txBox="1"/>
          <p:nvPr/>
        </p:nvSpPr>
        <p:spPr>
          <a:xfrm>
            <a:off x="6452556" y="538260"/>
            <a:ext cx="474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3D-CNN does not predicts accurate posteriors for outside-in morphology 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E0B8E-9CC9-4A48-BB69-061CF0CC753E}"/>
              </a:ext>
            </a:extLst>
          </p:cNvPr>
          <p:cNvSpPr txBox="1"/>
          <p:nvPr/>
        </p:nvSpPr>
        <p:spPr>
          <a:xfrm>
            <a:off x="801491" y="3325122"/>
            <a:ext cx="283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Inside-out models work well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8E4E0E-C5A4-4043-B891-13B69BD750CA}"/>
              </a:ext>
            </a:extLst>
          </p:cNvPr>
          <p:cNvSpPr txBox="1"/>
          <p:nvPr/>
        </p:nvSpPr>
        <p:spPr>
          <a:xfrm>
            <a:off x="4525717" y="5159045"/>
            <a:ext cx="5486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Increasing the simulation resolution worsened parameter precision!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966F08-E453-B24B-875D-E5D254285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04" y="3832371"/>
            <a:ext cx="3327400" cy="2946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3B8018-2A3C-FC4E-869E-8DBFF6744F9F}"/>
              </a:ext>
            </a:extLst>
          </p:cNvPr>
          <p:cNvSpPr txBox="1"/>
          <p:nvPr/>
        </p:nvSpPr>
        <p:spPr>
          <a:xfrm>
            <a:off x="203827" y="143283"/>
            <a:ext cx="4953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3D-CNN Results</a:t>
            </a:r>
          </a:p>
        </p:txBody>
      </p:sp>
    </p:spTree>
    <p:extLst>
      <p:ext uri="{BB962C8B-B14F-4D97-AF65-F5344CB8AC3E}">
        <p14:creationId xmlns:p14="http://schemas.microsoft.com/office/powerpoint/2010/main" val="70511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8D0A7E-E7FA-8140-88C9-17191929EA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91302" y="1577717"/>
                <a:ext cx="10131425" cy="1100806"/>
              </a:xfrm>
            </p:spPr>
            <p:txBody>
              <a:bodyPr/>
              <a:lstStyle/>
              <a:p>
                <a:r>
                  <a:rPr lang="en-US" dirty="0"/>
                  <a:t>Each Morlet Bases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n-US" dirty="0"/>
                  <a:t>,  wrapped with Gaussian Envelopes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8D0A7E-E7FA-8140-88C9-17191929EA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91302" y="1577717"/>
                <a:ext cx="10131425" cy="1100806"/>
              </a:xfrm>
              <a:blipFill>
                <a:blip r:embed="rId2"/>
                <a:stretch>
                  <a:fillRect l="-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EDE89B-414C-3440-B6F6-70B964EB3883}"/>
                  </a:ext>
                </a:extLst>
              </p:cNvPr>
              <p:cNvSpPr txBox="1"/>
              <p:nvPr/>
            </p:nvSpPr>
            <p:spPr>
              <a:xfrm>
                <a:off x="2168322" y="3199192"/>
                <a:ext cx="1108688" cy="38074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GB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 </m:t>
                    </m:r>
                    <m:r>
                      <a:rPr lang="en-GB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GB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GB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EDE89B-414C-3440-B6F6-70B964EB3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22" y="3199192"/>
                <a:ext cx="1108688" cy="380745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C97FF7B2-778D-F54E-BBF5-428FD4B7C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789" y="2291338"/>
            <a:ext cx="3734601" cy="630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4E0F87-F2A4-AD40-B56D-04C17E8B7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818" y="633516"/>
            <a:ext cx="3014195" cy="645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30D013D-2BC6-384C-BF37-4FFB9A4D5E04}"/>
                  </a:ext>
                </a:extLst>
              </p:cNvPr>
              <p:cNvSpPr txBox="1"/>
              <p:nvPr/>
            </p:nvSpPr>
            <p:spPr>
              <a:xfrm>
                <a:off x="6349638" y="3210605"/>
                <a:ext cx="3143167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GB" i="1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=   </a:t>
                </a:r>
                <a:r>
                  <a:rPr lang="en-US" dirty="0">
                    <a:solidFill>
                      <a:schemeClr val="bg1"/>
                    </a:solidFill>
                  </a:rPr>
                  <a:t>Line of sight position [Hz]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30D013D-2BC6-384C-BF37-4FFB9A4D5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638" y="3210605"/>
                <a:ext cx="3143167" cy="369332"/>
              </a:xfrm>
              <a:prstGeom prst="rect">
                <a:avLst/>
              </a:prstGeom>
              <a:blipFill>
                <a:blip r:embed="rId6"/>
                <a:stretch>
                  <a:fillRect t="-6667" r="-80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B79A8FA-2003-6F4D-B399-DEEFBAFF8558}"/>
              </a:ext>
            </a:extLst>
          </p:cNvPr>
          <p:cNvSpPr txBox="1">
            <a:spLocks/>
          </p:cNvSpPr>
          <p:nvPr/>
        </p:nvSpPr>
        <p:spPr>
          <a:xfrm>
            <a:off x="1991301" y="3878239"/>
            <a:ext cx="10131425" cy="1100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Envelopes adapts to evolution of the light-cone (based on Nyquist frequency)</a:t>
            </a:r>
          </a:p>
          <a:p>
            <a:r>
              <a:rPr lang="en-US" dirty="0"/>
              <a:t>Ergodic statistics 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6232065-34C4-974B-894B-5B63AAB88002}"/>
              </a:ext>
            </a:extLst>
          </p:cNvPr>
          <p:cNvSpPr txBox="1">
            <a:spLocks/>
          </p:cNvSpPr>
          <p:nvPr/>
        </p:nvSpPr>
        <p:spPr>
          <a:xfrm>
            <a:off x="5539089" y="5103903"/>
            <a:ext cx="5554979" cy="8803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See Trott (2016) for more info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BE5F9E8-6EFA-4949-9001-5FD968E82E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4589" y="5027437"/>
            <a:ext cx="3454400" cy="596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EAF4C4-07B1-310B-B4AF-35C64DF1F2F9}"/>
              </a:ext>
            </a:extLst>
          </p:cNvPr>
          <p:cNvSpPr txBox="1"/>
          <p:nvPr/>
        </p:nvSpPr>
        <p:spPr>
          <a:xfrm>
            <a:off x="107941" y="171851"/>
            <a:ext cx="7845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The </a:t>
            </a:r>
            <a:r>
              <a:rPr lang="en-US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Morlet</a:t>
            </a:r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Power Spectrum</a:t>
            </a: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4DA3D716-C564-3E4A-A066-DC73231C1D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4589" y="5973013"/>
            <a:ext cx="4560022" cy="6352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25AFE0-0AB9-9343-9916-F6B8C6C89DDF}"/>
              </a:ext>
            </a:extLst>
          </p:cNvPr>
          <p:cNvSpPr txBox="1"/>
          <p:nvPr/>
        </p:nvSpPr>
        <p:spPr>
          <a:xfrm>
            <a:off x="6721061" y="6109130"/>
            <a:ext cx="5773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Simulated and Analytical covariances agree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13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4" grpId="0"/>
      <p:bldP spid="25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C747860A-2BA5-6D47-B02E-A82D206EDA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71"/>
          <a:stretch/>
        </p:blipFill>
        <p:spPr>
          <a:xfrm>
            <a:off x="6096000" y="533756"/>
            <a:ext cx="4874795" cy="57904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C029FD7-DCDD-6F48-A59A-15B99586935C}"/>
              </a:ext>
            </a:extLst>
          </p:cNvPr>
          <p:cNvGrpSpPr/>
          <p:nvPr/>
        </p:nvGrpSpPr>
        <p:grpSpPr>
          <a:xfrm>
            <a:off x="367749" y="533756"/>
            <a:ext cx="5309584" cy="5790488"/>
            <a:chOff x="367749" y="533756"/>
            <a:chExt cx="5309584" cy="5790488"/>
          </a:xfrm>
        </p:grpSpPr>
        <p:pic>
          <p:nvPicPr>
            <p:cNvPr id="4" name="Picture 3" descr="Chart&#10;&#10;Description automatically generated">
              <a:extLst>
                <a:ext uri="{FF2B5EF4-FFF2-40B4-BE49-F238E27FC236}">
                  <a16:creationId xmlns:a16="http://schemas.microsoft.com/office/drawing/2014/main" id="{A4BD17CD-3C57-A346-A1D9-CEB5C1E32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7796"/>
            <a:stretch/>
          </p:blipFill>
          <p:spPr>
            <a:xfrm>
              <a:off x="367749" y="533756"/>
              <a:ext cx="5309584" cy="579048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D2F92C-1DE0-A343-80A6-725C8BC52E85}"/>
                </a:ext>
              </a:extLst>
            </p:cNvPr>
            <p:cNvSpPr/>
            <p:nvPr/>
          </p:nvSpPr>
          <p:spPr>
            <a:xfrm>
              <a:off x="3623310" y="3989070"/>
              <a:ext cx="125730" cy="2057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ACC3E3E-7883-6F46-9252-1BB6D3744A69}"/>
              </a:ext>
            </a:extLst>
          </p:cNvPr>
          <p:cNvSpPr txBox="1"/>
          <p:nvPr/>
        </p:nvSpPr>
        <p:spPr>
          <a:xfrm>
            <a:off x="3623310" y="6461760"/>
            <a:ext cx="4331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Interpretation is analogous to the FPS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4E9F86-93DC-344C-930D-113556FECBDD}"/>
              </a:ext>
            </a:extLst>
          </p:cNvPr>
          <p:cNvSpPr txBox="1"/>
          <p:nvPr/>
        </p:nvSpPr>
        <p:spPr>
          <a:xfrm>
            <a:off x="109392" y="26908"/>
            <a:ext cx="7845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The </a:t>
            </a:r>
            <a:r>
              <a:rPr lang="en-US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Morlet</a:t>
            </a:r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Power Spectrum</a:t>
            </a:r>
          </a:p>
        </p:txBody>
      </p:sp>
    </p:spTree>
    <p:extLst>
      <p:ext uri="{BB962C8B-B14F-4D97-AF65-F5344CB8AC3E}">
        <p14:creationId xmlns:p14="http://schemas.microsoft.com/office/powerpoint/2010/main" val="3675610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8441C-D3AB-A546-9095-D82C52C6A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006" y="1419767"/>
            <a:ext cx="10785994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Methods</a:t>
            </a:r>
          </a:p>
          <a:p>
            <a:r>
              <a:rPr lang="en-US" sz="2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Bayesian parameter estimation, Bayesian Model Selection, ABC</a:t>
            </a:r>
          </a:p>
          <a:p>
            <a:r>
              <a:rPr lang="en-US" sz="2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3 types of Summary statistic</a:t>
            </a:r>
          </a:p>
          <a:p>
            <a:pPr marL="0" indent="0">
              <a:buNone/>
            </a:pPr>
            <a:r>
              <a:rPr lang="en-US" sz="2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- (Fourier) Power Spectrum likelihood		+ 3DCNN    	+ </a:t>
            </a:r>
            <a:r>
              <a:rPr lang="en-US" sz="25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Morlet</a:t>
            </a:r>
            <a:r>
              <a:rPr lang="en-US" sz="2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PS likelihood			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D365CA3-3C24-4D46-9319-2CADE55509A2}"/>
              </a:ext>
            </a:extLst>
          </p:cNvPr>
          <p:cNvSpPr txBox="1">
            <a:spLocks/>
          </p:cNvSpPr>
          <p:nvPr/>
        </p:nvSpPr>
        <p:spPr>
          <a:xfrm>
            <a:off x="402466" y="0"/>
            <a:ext cx="10131425" cy="95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000" b="1" dirty="0"/>
              <a:t>What we’ll cover: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B58F9F-AE71-4A43-BD8E-2236DDEEC379}"/>
              </a:ext>
            </a:extLst>
          </p:cNvPr>
          <p:cNvSpPr/>
          <p:nvPr/>
        </p:nvSpPr>
        <p:spPr>
          <a:xfrm>
            <a:off x="1406006" y="2789825"/>
            <a:ext cx="9275030" cy="336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Application 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- FPS likelihood can be used reliably in a wide range of situations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- 3D-CNN likelihood-free inference can do model selection but with some flexibility caveats.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- MPS is still in development but looks very promising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D0C88D-514B-2246-B30C-A3A3D2AA2E3F}"/>
              </a:ext>
            </a:extLst>
          </p:cNvPr>
          <p:cNvSpPr/>
          <p:nvPr/>
        </p:nvSpPr>
        <p:spPr>
          <a:xfrm>
            <a:off x="1406006" y="5777238"/>
            <a:ext cx="991466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Line of sight density structure modes contribute to cosmic variance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471B80-600E-B248-AC11-AED3DB57259C}"/>
              </a:ext>
            </a:extLst>
          </p:cNvPr>
          <p:cNvSpPr txBox="1"/>
          <p:nvPr/>
        </p:nvSpPr>
        <p:spPr>
          <a:xfrm>
            <a:off x="9608457" y="2605159"/>
            <a:ext cx="2583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(in Progress..)</a:t>
            </a:r>
          </a:p>
        </p:txBody>
      </p:sp>
    </p:spTree>
    <p:extLst>
      <p:ext uri="{BB962C8B-B14F-4D97-AF65-F5344CB8AC3E}">
        <p14:creationId xmlns:p14="http://schemas.microsoft.com/office/powerpoint/2010/main" val="3138132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A7D2F32-2E06-694F-AF33-691A0332DC99}"/>
                  </a:ext>
                </a:extLst>
              </p:cNvPr>
              <p:cNvSpPr txBox="1"/>
              <p:nvPr/>
            </p:nvSpPr>
            <p:spPr>
              <a:xfrm>
                <a:off x="6812524" y="961816"/>
                <a:ext cx="62564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MCMC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~10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points,  2 parameter FZH,</a:t>
                </a:r>
              </a:p>
              <a:p>
                <a:r>
                  <a:rPr lang="en-US" dirty="0"/>
                  <a:t>250Mpc box light-cone (redshifts 8-10) sliced into:  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A7D2F32-2E06-694F-AF33-691A0332D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524" y="961816"/>
                <a:ext cx="6256449" cy="646331"/>
              </a:xfrm>
              <a:prstGeom prst="rect">
                <a:avLst/>
              </a:prstGeom>
              <a:blipFill>
                <a:blip r:embed="rId3"/>
                <a:stretch>
                  <a:fillRect l="-810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F2E479B-A4F5-5F40-87B5-791E069C7AFD}"/>
              </a:ext>
            </a:extLst>
          </p:cNvPr>
          <p:cNvSpPr txBox="1"/>
          <p:nvPr/>
        </p:nvSpPr>
        <p:spPr>
          <a:xfrm>
            <a:off x="7109078" y="1955173"/>
            <a:ext cx="2954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1 chunk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1252039-7533-2B4F-83A4-B19E40F34C8A}"/>
              </a:ext>
            </a:extLst>
          </p:cNvPr>
          <p:cNvCxnSpPr>
            <a:cxnSpLocks/>
          </p:cNvCxnSpPr>
          <p:nvPr/>
        </p:nvCxnSpPr>
        <p:spPr>
          <a:xfrm flipH="1">
            <a:off x="6523494" y="2139839"/>
            <a:ext cx="4068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01BF354-CF0E-674D-A0F2-83F31ACC0D04}"/>
              </a:ext>
            </a:extLst>
          </p:cNvPr>
          <p:cNvCxnSpPr>
            <a:cxnSpLocks/>
          </p:cNvCxnSpPr>
          <p:nvPr/>
        </p:nvCxnSpPr>
        <p:spPr>
          <a:xfrm>
            <a:off x="9612333" y="2391283"/>
            <a:ext cx="0" cy="546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B0903E4-7526-1249-A58E-466E86CC61A1}"/>
              </a:ext>
            </a:extLst>
          </p:cNvPr>
          <p:cNvSpPr txBox="1"/>
          <p:nvPr/>
        </p:nvSpPr>
        <p:spPr>
          <a:xfrm>
            <a:off x="9017391" y="1941342"/>
            <a:ext cx="2954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3 chunks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405AB5-98AB-0510-E41D-19F5EB3CD817}"/>
              </a:ext>
            </a:extLst>
          </p:cNvPr>
          <p:cNvSpPr txBox="1"/>
          <p:nvPr/>
        </p:nvSpPr>
        <p:spPr>
          <a:xfrm>
            <a:off x="610331" y="6367508"/>
            <a:ext cx="44347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No telescope noise yet</a:t>
            </a:r>
            <a:r>
              <a:rPr lang="en-US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008E5C-E603-B677-31E5-2390B5FECE10}"/>
              </a:ext>
            </a:extLst>
          </p:cNvPr>
          <p:cNvSpPr/>
          <p:nvPr/>
        </p:nvSpPr>
        <p:spPr>
          <a:xfrm>
            <a:off x="8706656" y="0"/>
            <a:ext cx="2640466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MPS Comparison with FPS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71429-9959-876C-0221-C1CB8ABF4017}"/>
              </a:ext>
            </a:extLst>
          </p:cNvPr>
          <p:cNvSpPr txBox="1"/>
          <p:nvPr/>
        </p:nvSpPr>
        <p:spPr>
          <a:xfrm>
            <a:off x="0" y="5411612"/>
            <a:ext cx="7563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  - 1 chunk FPS suffers badly from the LC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E062B4-C4B6-6357-F494-5F54E07245FD}"/>
              </a:ext>
            </a:extLst>
          </p:cNvPr>
          <p:cNvSpPr txBox="1"/>
          <p:nvPr/>
        </p:nvSpPr>
        <p:spPr>
          <a:xfrm>
            <a:off x="104678" y="4458082"/>
            <a:ext cx="8561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- 3 chunk MPS receives no largescale modes </a:t>
            </a:r>
          </a:p>
          <a:p>
            <a:r>
              <a:rPr lang="en-GB" sz="2400" dirty="0"/>
              <a:t>(the wavelet just filters the data for no reason)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45E53E0-33EE-DC49-A68F-0F26D047ABC0}"/>
              </a:ext>
            </a:extLst>
          </p:cNvPr>
          <p:cNvGrpSpPr/>
          <p:nvPr/>
        </p:nvGrpSpPr>
        <p:grpSpPr>
          <a:xfrm>
            <a:off x="41952" y="602261"/>
            <a:ext cx="6179358" cy="3730922"/>
            <a:chOff x="41952" y="602261"/>
            <a:chExt cx="6179358" cy="3730922"/>
          </a:xfrm>
        </p:grpSpPr>
        <p:pic>
          <p:nvPicPr>
            <p:cNvPr id="13" name="Picture 12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798E1B9D-B0F7-C24F-899F-56D2897188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718"/>
            <a:stretch/>
          </p:blipFill>
          <p:spPr>
            <a:xfrm>
              <a:off x="3267095" y="961816"/>
              <a:ext cx="2954215" cy="337136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5EFB362-07D5-B349-B74C-3282CB0ABA51}"/>
                </a:ext>
              </a:extLst>
            </p:cNvPr>
            <p:cNvSpPr/>
            <p:nvPr/>
          </p:nvSpPr>
          <p:spPr>
            <a:xfrm>
              <a:off x="41952" y="605162"/>
              <a:ext cx="954156" cy="3968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FPS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597A13-E300-1C4A-B6DF-CADADE99ABD8}"/>
                </a:ext>
              </a:extLst>
            </p:cNvPr>
            <p:cNvSpPr/>
            <p:nvPr/>
          </p:nvSpPr>
          <p:spPr>
            <a:xfrm>
              <a:off x="5267154" y="602261"/>
              <a:ext cx="954156" cy="3968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MPS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EAF0B08-623F-984A-8A27-6C24B0768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53" y="980383"/>
              <a:ext cx="3238500" cy="33528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B82B823-E624-9940-8195-BD0AA53787AD}"/>
                </a:ext>
              </a:extLst>
            </p:cNvPr>
            <p:cNvSpPr/>
            <p:nvPr/>
          </p:nvSpPr>
          <p:spPr>
            <a:xfrm>
              <a:off x="4093435" y="1060844"/>
              <a:ext cx="762000" cy="1066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4B27EE8-BCA4-2841-8B08-9DD3A2364A22}"/>
                </a:ext>
              </a:extLst>
            </p:cNvPr>
            <p:cNvSpPr/>
            <p:nvPr/>
          </p:nvSpPr>
          <p:spPr>
            <a:xfrm>
              <a:off x="4910679" y="1888002"/>
              <a:ext cx="762000" cy="1066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5CF4368-08B2-4746-BFE4-C109084627BF}"/>
                </a:ext>
              </a:extLst>
            </p:cNvPr>
            <p:cNvSpPr/>
            <p:nvPr/>
          </p:nvSpPr>
          <p:spPr>
            <a:xfrm>
              <a:off x="5345234" y="2733150"/>
              <a:ext cx="850227" cy="1066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F86CB18-68E8-1D42-A4F3-E4EE56E8B7EF}"/>
                </a:ext>
              </a:extLst>
            </p:cNvPr>
            <p:cNvSpPr/>
            <p:nvPr/>
          </p:nvSpPr>
          <p:spPr>
            <a:xfrm>
              <a:off x="947613" y="1002637"/>
              <a:ext cx="762000" cy="1066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E035386-AF64-DE46-AEB5-092907C113D9}"/>
                </a:ext>
              </a:extLst>
            </p:cNvPr>
            <p:cNvSpPr/>
            <p:nvPr/>
          </p:nvSpPr>
          <p:spPr>
            <a:xfrm>
              <a:off x="1819319" y="1959187"/>
              <a:ext cx="762000" cy="1066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7FAAA59-E460-EE41-93D8-791D4B0F83CE}"/>
                </a:ext>
              </a:extLst>
            </p:cNvPr>
            <p:cNvSpPr/>
            <p:nvPr/>
          </p:nvSpPr>
          <p:spPr>
            <a:xfrm>
              <a:off x="2581319" y="2914860"/>
              <a:ext cx="492808" cy="11020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479E32-63CA-A74E-8DEC-AA2ED57573A9}"/>
              </a:ext>
            </a:extLst>
          </p:cNvPr>
          <p:cNvGrpSpPr/>
          <p:nvPr/>
        </p:nvGrpSpPr>
        <p:grpSpPr>
          <a:xfrm>
            <a:off x="6335446" y="3129565"/>
            <a:ext cx="5845382" cy="3259944"/>
            <a:chOff x="6335446" y="3129565"/>
            <a:chExt cx="5845382" cy="3259944"/>
          </a:xfrm>
        </p:grpSpPr>
        <p:pic>
          <p:nvPicPr>
            <p:cNvPr id="9" name="Picture 8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5A631A53-EF90-B646-97F2-FD2245B226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9718" b="7379"/>
            <a:stretch/>
          </p:blipFill>
          <p:spPr>
            <a:xfrm>
              <a:off x="6335446" y="3529997"/>
              <a:ext cx="2705314" cy="2859512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6D05987-D5E5-A047-AC4D-DF106735F0A4}"/>
                </a:ext>
              </a:extLst>
            </p:cNvPr>
            <p:cNvSpPr/>
            <p:nvPr/>
          </p:nvSpPr>
          <p:spPr>
            <a:xfrm>
              <a:off x="6335446" y="3129565"/>
              <a:ext cx="954156" cy="3968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FPS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7C7FD92-09B1-EE49-85E4-A6308F8C0696}"/>
                </a:ext>
              </a:extLst>
            </p:cNvPr>
            <p:cNvSpPr/>
            <p:nvPr/>
          </p:nvSpPr>
          <p:spPr>
            <a:xfrm>
              <a:off x="11226672" y="3129565"/>
              <a:ext cx="954156" cy="3968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MPS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B22A7C-827C-604F-88F9-7DD90B5F5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40760" y="3529997"/>
              <a:ext cx="3140068" cy="285951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B37F87E-D147-3443-B3BD-845E019D4297}"/>
                </a:ext>
              </a:extLst>
            </p:cNvPr>
            <p:cNvSpPr/>
            <p:nvPr/>
          </p:nvSpPr>
          <p:spPr>
            <a:xfrm>
              <a:off x="7125691" y="3616773"/>
              <a:ext cx="762000" cy="1066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A760DA6-1567-644B-B330-E5956BE0C707}"/>
                </a:ext>
              </a:extLst>
            </p:cNvPr>
            <p:cNvSpPr/>
            <p:nvPr/>
          </p:nvSpPr>
          <p:spPr>
            <a:xfrm>
              <a:off x="7866522" y="4370822"/>
              <a:ext cx="762000" cy="1066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4991CEF-9577-1945-AFEF-E8324795A291}"/>
                </a:ext>
              </a:extLst>
            </p:cNvPr>
            <p:cNvSpPr/>
            <p:nvPr/>
          </p:nvSpPr>
          <p:spPr>
            <a:xfrm>
              <a:off x="8428511" y="5133268"/>
              <a:ext cx="650214" cy="1066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1FE2D4A-128F-0F4C-A897-ADD8471894BA}"/>
                </a:ext>
              </a:extLst>
            </p:cNvPr>
            <p:cNvSpPr/>
            <p:nvPr/>
          </p:nvSpPr>
          <p:spPr>
            <a:xfrm>
              <a:off x="9769135" y="3543827"/>
              <a:ext cx="571763" cy="8996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AB78D4F-4507-B541-80E7-B8ED16D23DED}"/>
                </a:ext>
              </a:extLst>
            </p:cNvPr>
            <p:cNvSpPr/>
            <p:nvPr/>
          </p:nvSpPr>
          <p:spPr>
            <a:xfrm>
              <a:off x="10586379" y="4354273"/>
              <a:ext cx="762000" cy="1066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53593E4-D388-CF49-8BE3-45E2C66E4E79}"/>
                </a:ext>
              </a:extLst>
            </p:cNvPr>
            <p:cNvSpPr/>
            <p:nvPr/>
          </p:nvSpPr>
          <p:spPr>
            <a:xfrm>
              <a:off x="10972801" y="5177424"/>
              <a:ext cx="1173792" cy="1066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9506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997269-C8D7-5F49-BFB3-AADFA5AD5B50}"/>
              </a:ext>
            </a:extLst>
          </p:cNvPr>
          <p:cNvSpPr/>
          <p:nvPr/>
        </p:nvSpPr>
        <p:spPr>
          <a:xfrm>
            <a:off x="0" y="-155619"/>
            <a:ext cx="4913717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MPS Covariance interpretation is hard</a:t>
            </a:r>
          </a:p>
        </p:txBody>
      </p:sp>
      <p:pic>
        <p:nvPicPr>
          <p:cNvPr id="8" name="Picture 7" descr="Calendar, qr code&#10;&#10;Description automatically generated">
            <a:extLst>
              <a:ext uri="{FF2B5EF4-FFF2-40B4-BE49-F238E27FC236}">
                <a16:creationId xmlns:a16="http://schemas.microsoft.com/office/drawing/2014/main" id="{2948D1A2-D415-5249-AA78-ABE0CE5C5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086"/>
          <a:stretch/>
        </p:blipFill>
        <p:spPr>
          <a:xfrm>
            <a:off x="174137" y="448423"/>
            <a:ext cx="2200658" cy="4778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666537-FBC5-A244-9F14-8F983C887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878" y="433454"/>
            <a:ext cx="6219692" cy="598224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B36FB1-A614-DD41-9F2C-81F3E4A5E6C5}"/>
              </a:ext>
            </a:extLst>
          </p:cNvPr>
          <p:cNvCxnSpPr>
            <a:cxnSpLocks/>
          </p:cNvCxnSpPr>
          <p:nvPr/>
        </p:nvCxnSpPr>
        <p:spPr>
          <a:xfrm>
            <a:off x="2793316" y="1001416"/>
            <a:ext cx="5125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BB75124F-25C9-3F44-A4CB-F1DD03012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37" y="5538970"/>
            <a:ext cx="4560022" cy="6352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6FBAEE3-4225-1B42-A723-41FC6C800902}"/>
              </a:ext>
            </a:extLst>
          </p:cNvPr>
          <p:cNvSpPr/>
          <p:nvPr/>
        </p:nvSpPr>
        <p:spPr>
          <a:xfrm>
            <a:off x="8161132" y="8239"/>
            <a:ext cx="3571299" cy="880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Implementing the Morlet Transform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4A9DBA-E965-3B4B-946A-D79BA4EEC131}"/>
                  </a:ext>
                </a:extLst>
              </p:cNvPr>
              <p:cNvSpPr txBox="1"/>
              <p:nvPr/>
            </p:nvSpPr>
            <p:spPr>
              <a:xfrm>
                <a:off x="174137" y="6339309"/>
                <a:ext cx="4587480" cy="375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Box coordinates</a:t>
                </a:r>
                <a:r>
                  <a:rPr lang="en-US" baseline="30000" dirty="0"/>
                  <a:t>2</a:t>
                </a:r>
                <a:r>
                  <a:rPr lang="en-US" dirty="0"/>
                  <a:t> plot per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dirty="0"/>
                  <a:t>  (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| ) 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4A9DBA-E965-3B4B-946A-D79BA4EEC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37" y="6339309"/>
                <a:ext cx="4587480" cy="375231"/>
              </a:xfrm>
              <a:prstGeom prst="rect">
                <a:avLst/>
              </a:prstGeom>
              <a:blipFill>
                <a:blip r:embed="rId5"/>
                <a:stretch>
                  <a:fillRect l="-110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8DE12BD-29CB-4240-8E7E-983592B8059D}"/>
              </a:ext>
            </a:extLst>
          </p:cNvPr>
          <p:cNvSpPr txBox="1"/>
          <p:nvPr/>
        </p:nvSpPr>
        <p:spPr>
          <a:xfrm>
            <a:off x="5359791" y="6310350"/>
            <a:ext cx="6372640" cy="5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BUT... Cross hairs line up with Simulation artifacts. </a:t>
            </a:r>
          </a:p>
        </p:txBody>
      </p:sp>
    </p:spTree>
    <p:extLst>
      <p:ext uri="{BB962C8B-B14F-4D97-AF65-F5344CB8AC3E}">
        <p14:creationId xmlns:p14="http://schemas.microsoft.com/office/powerpoint/2010/main" val="1570073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64329-C8F9-CC4E-A897-7620D26F1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877" y="442306"/>
            <a:ext cx="6250331" cy="5982240"/>
          </a:xfrm>
          <a:prstGeom prst="rect">
            <a:avLst/>
          </a:prstGeom>
        </p:spPr>
      </p:pic>
      <p:pic>
        <p:nvPicPr>
          <p:cNvPr id="4" name="Picture 3" descr="Calendar, qr code&#10;&#10;Description automatically generated">
            <a:extLst>
              <a:ext uri="{FF2B5EF4-FFF2-40B4-BE49-F238E27FC236}">
                <a16:creationId xmlns:a16="http://schemas.microsoft.com/office/drawing/2014/main" id="{5B328DAB-9128-BB40-AAAF-37B858DF80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086"/>
          <a:stretch/>
        </p:blipFill>
        <p:spPr>
          <a:xfrm>
            <a:off x="181638" y="442306"/>
            <a:ext cx="2200658" cy="477805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EFC1E9-6C46-E84F-AEFF-0FC5F18EAB31}"/>
              </a:ext>
            </a:extLst>
          </p:cNvPr>
          <p:cNvCxnSpPr>
            <a:cxnSpLocks/>
          </p:cNvCxnSpPr>
          <p:nvPr/>
        </p:nvCxnSpPr>
        <p:spPr>
          <a:xfrm>
            <a:off x="2835519" y="1761071"/>
            <a:ext cx="5125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B024FFB-5932-1549-9EC3-730A9A1D07C1}"/>
              </a:ext>
            </a:extLst>
          </p:cNvPr>
          <p:cNvSpPr/>
          <p:nvPr/>
        </p:nvSpPr>
        <p:spPr>
          <a:xfrm>
            <a:off x="8161132" y="8239"/>
            <a:ext cx="3571299" cy="880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Implementing the Morlet Transform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3705881-83DF-AF4B-BDA5-104ED93E5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37" y="5538970"/>
            <a:ext cx="4560022" cy="635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89C14CA-5AFE-2A45-885B-EE8B0F8ADDA7}"/>
                  </a:ext>
                </a:extLst>
              </p:cNvPr>
              <p:cNvSpPr txBox="1"/>
              <p:nvPr/>
            </p:nvSpPr>
            <p:spPr>
              <a:xfrm>
                <a:off x="174137" y="6339309"/>
                <a:ext cx="4587480" cy="375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Box coordinates</a:t>
                </a:r>
                <a:r>
                  <a:rPr lang="en-US" baseline="30000" dirty="0"/>
                  <a:t>2</a:t>
                </a:r>
                <a:r>
                  <a:rPr lang="en-US" dirty="0"/>
                  <a:t> plot per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dirty="0"/>
                  <a:t>  (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| ) 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89C14CA-5AFE-2A45-885B-EE8B0F8AD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37" y="6339309"/>
                <a:ext cx="4587480" cy="375231"/>
              </a:xfrm>
              <a:prstGeom prst="rect">
                <a:avLst/>
              </a:prstGeom>
              <a:blipFill>
                <a:blip r:embed="rId5"/>
                <a:stretch>
                  <a:fillRect l="-110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DAB7876-95F4-3C42-9BCD-EABF16F9B4C6}"/>
              </a:ext>
            </a:extLst>
          </p:cNvPr>
          <p:cNvSpPr txBox="1"/>
          <p:nvPr/>
        </p:nvSpPr>
        <p:spPr>
          <a:xfrm>
            <a:off x="5359791" y="6310350"/>
            <a:ext cx="6372640" cy="5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BUT... Cross hairs line up with Simulation artifacts.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3C65F8-6F20-B849-8621-F94C6D3EE9AB}"/>
              </a:ext>
            </a:extLst>
          </p:cNvPr>
          <p:cNvSpPr/>
          <p:nvPr/>
        </p:nvSpPr>
        <p:spPr>
          <a:xfrm>
            <a:off x="0" y="-155619"/>
            <a:ext cx="4913717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MPS Covariance interpretation is hard</a:t>
            </a:r>
          </a:p>
        </p:txBody>
      </p:sp>
    </p:spTree>
    <p:extLst>
      <p:ext uri="{BB962C8B-B14F-4D97-AF65-F5344CB8AC3E}">
        <p14:creationId xmlns:p14="http://schemas.microsoft.com/office/powerpoint/2010/main" val="65156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5FE06A-5438-9749-AEBD-D57B8EB51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878" y="433453"/>
            <a:ext cx="6167800" cy="5924732"/>
          </a:xfrm>
          <a:prstGeom prst="rect">
            <a:avLst/>
          </a:prstGeom>
        </p:spPr>
      </p:pic>
      <p:pic>
        <p:nvPicPr>
          <p:cNvPr id="5" name="Picture 4" descr="Calendar, qr code&#10;&#10;Description automatically generated">
            <a:extLst>
              <a:ext uri="{FF2B5EF4-FFF2-40B4-BE49-F238E27FC236}">
                <a16:creationId xmlns:a16="http://schemas.microsoft.com/office/drawing/2014/main" id="{9E0BB44B-0FB7-8842-8507-BA1FD598EE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086"/>
          <a:stretch/>
        </p:blipFill>
        <p:spPr>
          <a:xfrm>
            <a:off x="174137" y="433453"/>
            <a:ext cx="2200658" cy="477805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B882078-7104-3C4D-AC05-6097EA2D765B}"/>
              </a:ext>
            </a:extLst>
          </p:cNvPr>
          <p:cNvCxnSpPr>
            <a:cxnSpLocks/>
          </p:cNvCxnSpPr>
          <p:nvPr/>
        </p:nvCxnSpPr>
        <p:spPr>
          <a:xfrm>
            <a:off x="2807383" y="2717674"/>
            <a:ext cx="5125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6C603-4E3E-4246-8DA9-4DD7A5317DCA}"/>
              </a:ext>
            </a:extLst>
          </p:cNvPr>
          <p:cNvSpPr/>
          <p:nvPr/>
        </p:nvSpPr>
        <p:spPr>
          <a:xfrm>
            <a:off x="8161132" y="8239"/>
            <a:ext cx="3571299" cy="880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Implementing the Morlet Transform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1CE4281E-B7B3-A144-9468-6E00C7A0E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37" y="5538970"/>
            <a:ext cx="4560022" cy="635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996EEC-D5FE-B14F-AD74-FD0DA061F96A}"/>
                  </a:ext>
                </a:extLst>
              </p:cNvPr>
              <p:cNvSpPr txBox="1"/>
              <p:nvPr/>
            </p:nvSpPr>
            <p:spPr>
              <a:xfrm>
                <a:off x="174137" y="6339309"/>
                <a:ext cx="4587480" cy="375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Box coordinates</a:t>
                </a:r>
                <a:r>
                  <a:rPr lang="en-US" baseline="30000" dirty="0"/>
                  <a:t>2</a:t>
                </a:r>
                <a:r>
                  <a:rPr lang="en-US" dirty="0"/>
                  <a:t> plot per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dirty="0"/>
                  <a:t>  (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| ) 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996EEC-D5FE-B14F-AD74-FD0DA061F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37" y="6339309"/>
                <a:ext cx="4587480" cy="375231"/>
              </a:xfrm>
              <a:prstGeom prst="rect">
                <a:avLst/>
              </a:prstGeom>
              <a:blipFill>
                <a:blip r:embed="rId5"/>
                <a:stretch>
                  <a:fillRect l="-110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C6405E7-AE1F-EE46-940D-D01E2EAE5D0B}"/>
              </a:ext>
            </a:extLst>
          </p:cNvPr>
          <p:cNvSpPr txBox="1"/>
          <p:nvPr/>
        </p:nvSpPr>
        <p:spPr>
          <a:xfrm>
            <a:off x="5359791" y="6310350"/>
            <a:ext cx="6372640" cy="5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BUT... Cross hairs line up with Simulation artifacts.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A78AC1-5344-D249-8FAC-84A2AB68BD16}"/>
              </a:ext>
            </a:extLst>
          </p:cNvPr>
          <p:cNvSpPr/>
          <p:nvPr/>
        </p:nvSpPr>
        <p:spPr>
          <a:xfrm>
            <a:off x="0" y="-155619"/>
            <a:ext cx="4913717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MPS Covariance interpretation is hard</a:t>
            </a:r>
          </a:p>
        </p:txBody>
      </p:sp>
    </p:spTree>
    <p:extLst>
      <p:ext uri="{BB962C8B-B14F-4D97-AF65-F5344CB8AC3E}">
        <p14:creationId xmlns:p14="http://schemas.microsoft.com/office/powerpoint/2010/main" val="3161719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, qr code&#10;&#10;Description automatically generated">
            <a:extLst>
              <a:ext uri="{FF2B5EF4-FFF2-40B4-BE49-F238E27FC236}">
                <a16:creationId xmlns:a16="http://schemas.microsoft.com/office/drawing/2014/main" id="{963BC661-8C27-CB46-A6B1-D18B6A4AAF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086"/>
          <a:stretch/>
        </p:blipFill>
        <p:spPr>
          <a:xfrm>
            <a:off x="174137" y="448423"/>
            <a:ext cx="2200658" cy="4778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E6FD47-EFDC-094C-B372-0F06B1FCA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336" y="433453"/>
            <a:ext cx="6246198" cy="599109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88DF4C6-374A-7943-BD98-A06D68167BA4}"/>
              </a:ext>
            </a:extLst>
          </p:cNvPr>
          <p:cNvCxnSpPr>
            <a:cxnSpLocks/>
          </p:cNvCxnSpPr>
          <p:nvPr/>
        </p:nvCxnSpPr>
        <p:spPr>
          <a:xfrm>
            <a:off x="2877722" y="3618006"/>
            <a:ext cx="5125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3EA9790-8346-BF4E-87AF-3936D0BFE0A6}"/>
              </a:ext>
            </a:extLst>
          </p:cNvPr>
          <p:cNvSpPr/>
          <p:nvPr/>
        </p:nvSpPr>
        <p:spPr>
          <a:xfrm>
            <a:off x="8161132" y="8239"/>
            <a:ext cx="3571299" cy="880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Implementing the Morlet Transform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1C85678-7218-DB47-9805-571083397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37" y="5538970"/>
            <a:ext cx="4560022" cy="635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A364A5-A4AE-324B-8115-9D41CBB5CFE1}"/>
                  </a:ext>
                </a:extLst>
              </p:cNvPr>
              <p:cNvSpPr txBox="1"/>
              <p:nvPr/>
            </p:nvSpPr>
            <p:spPr>
              <a:xfrm>
                <a:off x="174137" y="6339309"/>
                <a:ext cx="4587480" cy="375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Box coordinates</a:t>
                </a:r>
                <a:r>
                  <a:rPr lang="en-US" baseline="30000" dirty="0"/>
                  <a:t>2</a:t>
                </a:r>
                <a:r>
                  <a:rPr lang="en-US" dirty="0"/>
                  <a:t> plot per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dirty="0"/>
                  <a:t>  (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| ) 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A364A5-A4AE-324B-8115-9D41CBB5C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37" y="6339309"/>
                <a:ext cx="4587480" cy="375231"/>
              </a:xfrm>
              <a:prstGeom prst="rect">
                <a:avLst/>
              </a:prstGeom>
              <a:blipFill>
                <a:blip r:embed="rId5"/>
                <a:stretch>
                  <a:fillRect l="-110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8AECF70-D4CA-3748-821E-789C71832061}"/>
              </a:ext>
            </a:extLst>
          </p:cNvPr>
          <p:cNvSpPr txBox="1"/>
          <p:nvPr/>
        </p:nvSpPr>
        <p:spPr>
          <a:xfrm>
            <a:off x="5359791" y="6310350"/>
            <a:ext cx="6372640" cy="5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BUT... Cross hairs line up with Simulation artifacts.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8088ED-4F7D-7B4D-9D73-A8F2F5253B74}"/>
              </a:ext>
            </a:extLst>
          </p:cNvPr>
          <p:cNvSpPr/>
          <p:nvPr/>
        </p:nvSpPr>
        <p:spPr>
          <a:xfrm>
            <a:off x="0" y="-155619"/>
            <a:ext cx="4913717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MPS Covariance interpretation is hard</a:t>
            </a:r>
          </a:p>
        </p:txBody>
      </p:sp>
    </p:spTree>
    <p:extLst>
      <p:ext uri="{BB962C8B-B14F-4D97-AF65-F5344CB8AC3E}">
        <p14:creationId xmlns:p14="http://schemas.microsoft.com/office/powerpoint/2010/main" val="4235642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, qr code&#10;&#10;Description automatically generated">
            <a:extLst>
              <a:ext uri="{FF2B5EF4-FFF2-40B4-BE49-F238E27FC236}">
                <a16:creationId xmlns:a16="http://schemas.microsoft.com/office/drawing/2014/main" id="{07D1C4D8-43A5-BF42-812D-BFD06178B7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086"/>
          <a:stretch/>
        </p:blipFill>
        <p:spPr>
          <a:xfrm>
            <a:off x="174137" y="449782"/>
            <a:ext cx="2200658" cy="4778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7ABEAE-0F2E-3A49-A43B-841569705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852" y="448423"/>
            <a:ext cx="6190560" cy="597683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0C3C3A6-AA21-D749-B2F5-437ABC0A78D5}"/>
              </a:ext>
            </a:extLst>
          </p:cNvPr>
          <p:cNvCxnSpPr>
            <a:cxnSpLocks/>
          </p:cNvCxnSpPr>
          <p:nvPr/>
        </p:nvCxnSpPr>
        <p:spPr>
          <a:xfrm>
            <a:off x="2765181" y="4588678"/>
            <a:ext cx="5125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D700317-0653-8C4B-A0AD-A6116AA62DD3}"/>
              </a:ext>
            </a:extLst>
          </p:cNvPr>
          <p:cNvSpPr/>
          <p:nvPr/>
        </p:nvSpPr>
        <p:spPr>
          <a:xfrm>
            <a:off x="8161132" y="8239"/>
            <a:ext cx="3571299" cy="880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Implementing the Morlet Transform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A1BB8C1-F19A-F84F-A0BF-610C3F3E0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37" y="5538970"/>
            <a:ext cx="4560022" cy="635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97E1CF-0671-FC4B-99E5-770287246CBD}"/>
                  </a:ext>
                </a:extLst>
              </p:cNvPr>
              <p:cNvSpPr txBox="1"/>
              <p:nvPr/>
            </p:nvSpPr>
            <p:spPr>
              <a:xfrm>
                <a:off x="174137" y="6339309"/>
                <a:ext cx="4587480" cy="375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Box coordinates</a:t>
                </a:r>
                <a:r>
                  <a:rPr lang="en-US" baseline="30000" dirty="0"/>
                  <a:t>2</a:t>
                </a:r>
                <a:r>
                  <a:rPr lang="en-US" dirty="0"/>
                  <a:t> plot per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dirty="0"/>
                  <a:t>  (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| ) 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97E1CF-0671-FC4B-99E5-770287246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37" y="6339309"/>
                <a:ext cx="4587480" cy="375231"/>
              </a:xfrm>
              <a:prstGeom prst="rect">
                <a:avLst/>
              </a:prstGeom>
              <a:blipFill>
                <a:blip r:embed="rId5"/>
                <a:stretch>
                  <a:fillRect l="-110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39A6406-137F-EA4B-A287-2F6284DB6606}"/>
              </a:ext>
            </a:extLst>
          </p:cNvPr>
          <p:cNvSpPr txBox="1"/>
          <p:nvPr/>
        </p:nvSpPr>
        <p:spPr>
          <a:xfrm>
            <a:off x="5359791" y="6310350"/>
            <a:ext cx="6372640" cy="5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BUT... Cross hairs line up with Simulation artifacts.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3A11E0-CB55-F548-BC9C-AD64DB8CD7FA}"/>
              </a:ext>
            </a:extLst>
          </p:cNvPr>
          <p:cNvSpPr/>
          <p:nvPr/>
        </p:nvSpPr>
        <p:spPr>
          <a:xfrm>
            <a:off x="0" y="-155619"/>
            <a:ext cx="4913717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MPS Covariance interpretation is hard</a:t>
            </a:r>
          </a:p>
        </p:txBody>
      </p:sp>
    </p:spTree>
    <p:extLst>
      <p:ext uri="{BB962C8B-B14F-4D97-AF65-F5344CB8AC3E}">
        <p14:creationId xmlns:p14="http://schemas.microsoft.com/office/powerpoint/2010/main" val="925826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87E158-E5FC-F738-ED45-D450B7D8DD96}"/>
              </a:ext>
            </a:extLst>
          </p:cNvPr>
          <p:cNvSpPr txBox="1"/>
          <p:nvPr/>
        </p:nvSpPr>
        <p:spPr>
          <a:xfrm>
            <a:off x="179936" y="433466"/>
            <a:ext cx="307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21cmFast </a:t>
            </a:r>
          </a:p>
          <a:p>
            <a:r>
              <a:rPr lang="en-US" dirty="0"/>
              <a:t>(</a:t>
            </a:r>
            <a:r>
              <a:rPr lang="en-US" dirty="0" err="1"/>
              <a:t>init</a:t>
            </a:r>
            <a:r>
              <a:rPr lang="en-US" dirty="0"/>
              <a:t> box wraps)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56C4C6-23A2-32E0-BBAD-3CF7223D36FC}"/>
              </a:ext>
            </a:extLst>
          </p:cNvPr>
          <p:cNvSpPr txBox="1"/>
          <p:nvPr/>
        </p:nvSpPr>
        <p:spPr>
          <a:xfrm>
            <a:off x="8203651" y="1172286"/>
            <a:ext cx="3589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Longer line of sight density modes produce cosmic variance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6D5C966-6E5E-BC2A-2E88-6705BBAFE6A4}"/>
              </a:ext>
            </a:extLst>
          </p:cNvPr>
          <p:cNvCxnSpPr>
            <a:cxnSpLocks/>
          </p:cNvCxnSpPr>
          <p:nvPr/>
        </p:nvCxnSpPr>
        <p:spPr>
          <a:xfrm>
            <a:off x="3258416" y="1085365"/>
            <a:ext cx="741845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D43CE94-20B9-3E2F-AF5B-5A130FDC5ADA}"/>
              </a:ext>
            </a:extLst>
          </p:cNvPr>
          <p:cNvSpPr/>
          <p:nvPr/>
        </p:nvSpPr>
        <p:spPr>
          <a:xfrm>
            <a:off x="9756767" y="0"/>
            <a:ext cx="2255297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Long-mode lightcones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58C3A1-66AF-4140-8BE0-02747DF13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31" b="28493"/>
          <a:stretch/>
        </p:blipFill>
        <p:spPr>
          <a:xfrm rot="5400000">
            <a:off x="3200697" y="2244215"/>
            <a:ext cx="4013200" cy="18693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8BA3CC-0615-C041-BC92-9D16FB3E98F8}"/>
              </a:ext>
            </a:extLst>
          </p:cNvPr>
          <p:cNvSpPr txBox="1"/>
          <p:nvPr/>
        </p:nvSpPr>
        <p:spPr>
          <a:xfrm>
            <a:off x="6157488" y="6426082"/>
            <a:ext cx="696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(1000 MWTs for a covariance in progress…)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334AE33-7BE4-DF41-B3CF-8765F5921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198" y="1846715"/>
            <a:ext cx="4814696" cy="312288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0436153-B936-6B42-BBDB-47EB966F661E}"/>
              </a:ext>
            </a:extLst>
          </p:cNvPr>
          <p:cNvSpPr txBox="1"/>
          <p:nvPr/>
        </p:nvSpPr>
        <p:spPr>
          <a:xfrm>
            <a:off x="7209198" y="4969604"/>
            <a:ext cx="7345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effectLst/>
                <a:latin typeface="CMSSBX10"/>
              </a:rPr>
              <a:t>Chiang et al. 2014 </a:t>
            </a:r>
          </a:p>
          <a:p>
            <a:r>
              <a:rPr lang="en-GB" sz="1400" dirty="0">
                <a:effectLst/>
                <a:latin typeface="CMSSBX10"/>
              </a:rPr>
              <a:t>– the ‘position dependent power spectrum’ is used to measure</a:t>
            </a:r>
          </a:p>
          <a:p>
            <a:r>
              <a:rPr lang="en-GB" sz="1400" dirty="0">
                <a:effectLst/>
                <a:latin typeface="CMSSBX10"/>
              </a:rPr>
              <a:t> </a:t>
            </a:r>
            <a:r>
              <a:rPr lang="en-GB" sz="1400" dirty="0">
                <a:latin typeface="CMSSBX10"/>
              </a:rPr>
              <a:t>the </a:t>
            </a:r>
            <a:r>
              <a:rPr lang="en-GB" sz="1400" dirty="0" err="1">
                <a:latin typeface="CMSSBX10"/>
              </a:rPr>
              <a:t>Bispectrum</a:t>
            </a:r>
            <a:r>
              <a:rPr lang="en-GB" sz="1400" dirty="0">
                <a:latin typeface="CMSSBX10"/>
              </a:rPr>
              <a:t> (</a:t>
            </a:r>
            <a:r>
              <a:rPr lang="en-GB" sz="1400" dirty="0" err="1">
                <a:latin typeface="CMSSBX10"/>
              </a:rPr>
              <a:t>Giri</a:t>
            </a:r>
            <a:r>
              <a:rPr lang="en-GB" sz="1400" dirty="0">
                <a:latin typeface="CMSSBX10"/>
              </a:rPr>
              <a:t> et al. 2020)</a:t>
            </a:r>
            <a:endParaRPr lang="en-GB" sz="1400" dirty="0"/>
          </a:p>
          <a:p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FEA4740-6255-5343-9633-68857C04F9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774" b="6414"/>
          <a:stretch/>
        </p:blipFill>
        <p:spPr>
          <a:xfrm rot="5400000">
            <a:off x="-416938" y="1769159"/>
            <a:ext cx="4013200" cy="281945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3729C7D-5588-3C49-8A74-B326741C1C03}"/>
              </a:ext>
            </a:extLst>
          </p:cNvPr>
          <p:cNvSpPr txBox="1"/>
          <p:nvPr/>
        </p:nvSpPr>
        <p:spPr>
          <a:xfrm>
            <a:off x="3913253" y="318224"/>
            <a:ext cx="4055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Steven Murray </a:t>
            </a:r>
          </a:p>
          <a:p>
            <a:r>
              <a:rPr lang="en-US" dirty="0"/>
              <a:t>&amp; Brad Greig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065A9D9-645B-5046-B4F2-B0D9903B1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903" y="5369713"/>
            <a:ext cx="1815066" cy="12964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8B2AABB-EE60-D849-9CF1-558A463451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643" y="5369713"/>
            <a:ext cx="1815066" cy="129647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AB63C5A-6EF8-6B4D-92C5-4CC02780E7D0}"/>
              </a:ext>
            </a:extLst>
          </p:cNvPr>
          <p:cNvSpPr txBox="1"/>
          <p:nvPr/>
        </p:nvSpPr>
        <p:spPr>
          <a:xfrm>
            <a:off x="6991734" y="659491"/>
            <a:ext cx="136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104482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34" grpId="0"/>
      <p:bldP spid="38" grpId="0"/>
      <p:bldP spid="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0CF27F8-3E11-E14F-8311-B710056D7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340" y="861000"/>
            <a:ext cx="3421526" cy="256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FCEC2B8-C146-8149-9853-D4EBE9775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323" y="861000"/>
            <a:ext cx="3421526" cy="2568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31D226B-28FD-C546-B576-C6E86331B4D3}"/>
                  </a:ext>
                </a:extLst>
              </p:cNvPr>
              <p:cNvSpPr txBox="1"/>
              <p:nvPr/>
            </p:nvSpPr>
            <p:spPr>
              <a:xfrm>
                <a:off x="1150473" y="5713735"/>
                <a:ext cx="342152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if long modes are in the Data set</a:t>
                </a:r>
              </a:p>
              <a:p>
                <a:r>
                  <a:rPr lang="en-US" dirty="0"/>
                  <a:t>FPS posteriors can be biased &gt;2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31D226B-28FD-C546-B576-C6E86331B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473" y="5713735"/>
                <a:ext cx="3421527" cy="923330"/>
              </a:xfrm>
              <a:prstGeom prst="rect">
                <a:avLst/>
              </a:prstGeom>
              <a:blipFill>
                <a:blip r:embed="rId4"/>
                <a:stretch>
                  <a:fillRect l="-1481" t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DF11F7DA-0AD7-4344-AD50-7728A23FE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595304"/>
            <a:ext cx="3041761" cy="30417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4C4DF06-5B45-574F-961F-17D5034953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506" b="60023"/>
          <a:stretch/>
        </p:blipFill>
        <p:spPr>
          <a:xfrm>
            <a:off x="4892833" y="2512526"/>
            <a:ext cx="1397023" cy="5080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455A169-601B-6D4B-8BEF-7467867F4B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b="53578"/>
          <a:stretch/>
        </p:blipFill>
        <p:spPr>
          <a:xfrm>
            <a:off x="8550434" y="2476513"/>
            <a:ext cx="1353787" cy="58010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7593E42-5625-9849-B294-3D5424F246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356" y="860999"/>
            <a:ext cx="3421527" cy="25680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78B6CA2-202D-2642-9E1F-F63F7A0F34C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690" t="20635" r="81" b="29943"/>
          <a:stretch/>
        </p:blipFill>
        <p:spPr>
          <a:xfrm>
            <a:off x="1248689" y="2336492"/>
            <a:ext cx="1328458" cy="72012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6E35140-9C97-3B4A-84CE-990F475ECEB5}"/>
              </a:ext>
            </a:extLst>
          </p:cNvPr>
          <p:cNvSpPr txBox="1"/>
          <p:nvPr/>
        </p:nvSpPr>
        <p:spPr>
          <a:xfrm>
            <a:off x="124502" y="71897"/>
            <a:ext cx="49052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LoS</a:t>
            </a:r>
            <a:r>
              <a:rPr lang="en-US" sz="25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Cosmic Variance with the FPS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1D174DF-765F-764C-8AAE-4FCD3CD9F651}"/>
              </a:ext>
            </a:extLst>
          </p:cNvPr>
          <p:cNvSpPr txBox="1"/>
          <p:nvPr/>
        </p:nvSpPr>
        <p:spPr>
          <a:xfrm>
            <a:off x="706356" y="3595304"/>
            <a:ext cx="3041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I’ve checked for aliasing (with resolution changes)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CE4A044-4FE3-B945-8D50-C799F408E44D}"/>
              </a:ext>
            </a:extLst>
          </p:cNvPr>
          <p:cNvSpPr txBox="1"/>
          <p:nvPr/>
        </p:nvSpPr>
        <p:spPr>
          <a:xfrm>
            <a:off x="706355" y="4331354"/>
            <a:ext cx="3041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Different random seeds cause different changes</a:t>
            </a:r>
          </a:p>
        </p:txBody>
      </p:sp>
    </p:spTree>
    <p:extLst>
      <p:ext uri="{BB962C8B-B14F-4D97-AF65-F5344CB8AC3E}">
        <p14:creationId xmlns:p14="http://schemas.microsoft.com/office/powerpoint/2010/main" val="18955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ky, wall, building&#10;&#10;Description automatically generated">
            <a:extLst>
              <a:ext uri="{FF2B5EF4-FFF2-40B4-BE49-F238E27FC236}">
                <a16:creationId xmlns:a16="http://schemas.microsoft.com/office/drawing/2014/main" id="{33213893-EA87-9E44-8771-F7C9D807F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83"/>
          <a:stretch/>
        </p:blipFill>
        <p:spPr>
          <a:xfrm>
            <a:off x="5936342" y="-3629"/>
            <a:ext cx="6255658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647013-BA8A-6745-A71C-E30829C6C819}"/>
              </a:ext>
            </a:extLst>
          </p:cNvPr>
          <p:cNvSpPr txBox="1">
            <a:spLocks/>
          </p:cNvSpPr>
          <p:nvPr/>
        </p:nvSpPr>
        <p:spPr>
          <a:xfrm>
            <a:off x="64637" y="-151113"/>
            <a:ext cx="5871705" cy="4761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2500" dirty="0"/>
              <a:t>Bayesian model selection works in a wide variety of situations</a:t>
            </a:r>
          </a:p>
          <a:p>
            <a:pPr>
              <a:lnSpc>
                <a:spcPct val="150000"/>
              </a:lnSpc>
            </a:pPr>
            <a:r>
              <a:rPr lang="en-GB" sz="2500" dirty="0"/>
              <a:t>Decisive disfavouring of EoR morphologies &amp; astrophysics with with HERA and The SKA soon! </a:t>
            </a:r>
          </a:p>
          <a:p>
            <a:pPr>
              <a:lnSpc>
                <a:spcPct val="150000"/>
              </a:lnSpc>
            </a:pPr>
            <a:r>
              <a:rPr lang="en-GB" sz="2500" dirty="0"/>
              <a:t>Statistical inference with CNNs is not flexible enough for use in EoR science.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b="0" i="0" u="none" strike="noStrike" dirty="0">
                <a:effectLst/>
              </a:rPr>
              <a:t>(But L-free remains promising! </a:t>
            </a:r>
            <a:r>
              <a:rPr lang="en-GB" dirty="0"/>
              <a:t>L</a:t>
            </a:r>
            <a:r>
              <a:rPr lang="en-GB" b="0" i="0" u="none" strike="noStrike" dirty="0">
                <a:effectLst/>
              </a:rPr>
              <a:t>iterature contains lots of alternatives…</a:t>
            </a:r>
            <a:r>
              <a:rPr lang="en-GB" dirty="0"/>
              <a:t> </a:t>
            </a:r>
            <a:r>
              <a:rPr lang="en-GB" b="0" i="0" u="none" strike="noStrike" dirty="0">
                <a:effectLst/>
              </a:rPr>
              <a:t>IMNN, Recurrent Neural Networks, Jenson-Shannon Divergence Razor etc.)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sz="2500" dirty="0"/>
              <a:t>The </a:t>
            </a:r>
            <a:r>
              <a:rPr lang="en-GB" sz="2500" dirty="0" err="1"/>
              <a:t>Morlet</a:t>
            </a:r>
            <a:r>
              <a:rPr lang="en-GB" sz="2500" dirty="0"/>
              <a:t> Power Spectrum is very promising but needs work.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A8CE8-DF87-5D4B-B341-D0AABDED6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013" y="561278"/>
            <a:ext cx="11176166" cy="1357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The Future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94E08C-F9CE-DA4D-8AB0-C0FF5F3C657F}"/>
              </a:ext>
            </a:extLst>
          </p:cNvPr>
          <p:cNvSpPr txBox="1"/>
          <p:nvPr/>
        </p:nvSpPr>
        <p:spPr>
          <a:xfrm>
            <a:off x="622576" y="4295756"/>
            <a:ext cx="93299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In progress…</a:t>
            </a:r>
          </a:p>
          <a:p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- A</a:t>
            </a:r>
            <a:r>
              <a:rPr lang="en-GB" sz="1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dding Telescope noise</a:t>
            </a:r>
          </a:p>
          <a:p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- Addressing </a:t>
            </a:r>
            <a:r>
              <a:rPr lang="en-GB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LoS</a:t>
            </a:r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cosmic variance.</a:t>
            </a:r>
            <a:endParaRPr lang="en-GB" sz="1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67A76A-A651-7942-ADD4-0F44AAC05596}"/>
                  </a:ext>
                </a:extLst>
              </p:cNvPr>
              <p:cNvSpPr txBox="1"/>
              <p:nvPr/>
            </p:nvSpPr>
            <p:spPr>
              <a:xfrm>
                <a:off x="64637" y="5534027"/>
                <a:ext cx="587170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FZH Posterior variance [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𝜁</m:t>
                    </m:r>
                  </m:oMath>
                </a14:m>
                <a:r>
                  <a:rPr lang="en-US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, Log[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𝑣𝑖𝑟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]]</a:t>
                </a:r>
              </a:p>
              <a:p>
                <a:pPr algn="ctr"/>
                <a:r>
                  <a:rPr lang="en-US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FPS – [</a:t>
                </a:r>
                <a:r>
                  <a:rPr lang="en-GB" sz="18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effectLst/>
                    <a:latin typeface="CMSY8"/>
                  </a:rPr>
                  <a:t>± </a:t>
                </a:r>
                <a:r>
                  <a:rPr lang="en-GB" sz="18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effectLst/>
                    <a:latin typeface="CMR8"/>
                  </a:rPr>
                  <a:t>2.0, </a:t>
                </a:r>
                <a:r>
                  <a:rPr lang="en-GB" sz="18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effectLst/>
                    <a:latin typeface="CMSY8"/>
                  </a:rPr>
                  <a:t>± </a:t>
                </a:r>
                <a:r>
                  <a:rPr lang="en-GB" sz="18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effectLst/>
                    <a:latin typeface="CMR8"/>
                  </a:rPr>
                  <a:t>0.09 ]</a:t>
                </a:r>
                <a:r>
                  <a:rPr lang="en-GB" sz="1800" dirty="0">
                    <a:effectLst/>
                    <a:latin typeface="CMR8"/>
                  </a:rPr>
                  <a:t>, </a:t>
                </a:r>
              </a:p>
              <a:p>
                <a:pPr algn="ctr"/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3D-CNN - [</a:t>
                </a:r>
                <a:r>
                  <a:rPr lang="en-GB" sz="1800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CMSY8"/>
                  </a:rPr>
                  <a:t>± 1.6</a:t>
                </a:r>
                <a:r>
                  <a:rPr lang="en-GB" b="0" i="0" u="none" strike="noStrike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</a:rPr>
                  <a:t>, </a:t>
                </a:r>
                <a:r>
                  <a:rPr lang="en-GB" sz="1800" dirty="0">
                    <a:solidFill>
                      <a:schemeClr val="tx1">
                        <a:lumMod val="50000"/>
                      </a:schemeClr>
                    </a:solidFill>
                    <a:effectLst/>
                    <a:latin typeface="CMSY8"/>
                  </a:rPr>
                  <a:t>± </a:t>
                </a:r>
                <a:r>
                  <a:rPr lang="en-GB" sz="18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0.04</a:t>
                </a: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], </a:t>
                </a:r>
              </a:p>
              <a:p>
                <a:pPr algn="ctr"/>
                <a:r>
                  <a:rPr lang="en-US" dirty="0"/>
                  <a:t>MPS – [</a:t>
                </a:r>
                <a:r>
                  <a:rPr lang="en-GB" sz="1800" dirty="0">
                    <a:effectLst/>
                    <a:latin typeface="CMSY8"/>
                  </a:rPr>
                  <a:t>±0.03, ±0.01</a:t>
                </a:r>
                <a:r>
                  <a:rPr lang="en-US" dirty="0"/>
                  <a:t>],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67A76A-A651-7942-ADD4-0F44AAC05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7" y="5534027"/>
                <a:ext cx="5871705" cy="1200329"/>
              </a:xfrm>
              <a:prstGeom prst="rect">
                <a:avLst/>
              </a:prstGeom>
              <a:blipFill>
                <a:blip r:embed="rId3"/>
                <a:stretch>
                  <a:fillRect t="-2083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4052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21D38DD-A51D-E40A-7663-7AEAB4A298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EF8889-D6E1-2445-8F51-155CE97C8DB5}"/>
              </a:ext>
            </a:extLst>
          </p:cNvPr>
          <p:cNvSpPr txBox="1">
            <a:spLocks/>
          </p:cNvSpPr>
          <p:nvPr/>
        </p:nvSpPr>
        <p:spPr>
          <a:xfrm>
            <a:off x="5035997" y="213349"/>
            <a:ext cx="7021661" cy="6858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Pritchard J. R., Loeb A., 2012, Rep. Prog. Phys., 75, 086901</a:t>
            </a:r>
          </a:p>
          <a:p>
            <a:r>
              <a:rPr lang="en-GB" sz="1200" dirty="0"/>
              <a:t>Loeb A., </a:t>
            </a:r>
            <a:r>
              <a:rPr lang="en-GB" sz="1200" dirty="0" err="1"/>
              <a:t>Furlanetto</a:t>
            </a:r>
            <a:r>
              <a:rPr lang="en-GB" sz="1200" dirty="0"/>
              <a:t> S. R., 2013, The First Galaxies in the Universe. </a:t>
            </a:r>
          </a:p>
          <a:p>
            <a:r>
              <a:rPr lang="en-GB" sz="1200" dirty="0"/>
              <a:t>- Princeton Univ. Press, Princeton, NJ</a:t>
            </a:r>
          </a:p>
          <a:p>
            <a:r>
              <a:rPr lang="en-GB" sz="1200" dirty="0"/>
              <a:t>Binnie T., Pritchard J. R., 2019, MNRAS, 487, 1160</a:t>
            </a:r>
          </a:p>
          <a:p>
            <a:r>
              <a:rPr lang="en-GB" sz="1200" dirty="0" err="1"/>
              <a:t>Feroz</a:t>
            </a:r>
            <a:r>
              <a:rPr lang="en-GB" sz="1200" dirty="0"/>
              <a:t> F., Hobson M. P., Bridges M., 2009, MNRAS, 398, 1601</a:t>
            </a:r>
          </a:p>
          <a:p>
            <a:r>
              <a:rPr lang="en-GB" sz="1200" dirty="0"/>
              <a:t>Greig B., Mesinger A., 2015, MNRAS, 449, 4246</a:t>
            </a:r>
          </a:p>
          <a:p>
            <a:r>
              <a:rPr lang="en-GB" sz="1200" dirty="0"/>
              <a:t>Greig B., Mesinger A., 2017a, MNRAS, 472, 2651</a:t>
            </a:r>
          </a:p>
          <a:p>
            <a:r>
              <a:rPr lang="en-GB" sz="1200" dirty="0"/>
              <a:t>Greig B., Mesinger A., 2017b, MNRAS, 465, 4838</a:t>
            </a:r>
          </a:p>
          <a:p>
            <a:r>
              <a:rPr lang="en-GB" sz="1200" dirty="0"/>
              <a:t>Greig B., Mesinger A., </a:t>
            </a:r>
            <a:r>
              <a:rPr lang="en-GB" sz="1200" dirty="0" err="1"/>
              <a:t>Haiman</a:t>
            </a:r>
            <a:r>
              <a:rPr lang="en-GB" sz="1200" dirty="0"/>
              <a:t> Z., Simcoe R. A., 2017, MNRAS, 466,4239</a:t>
            </a:r>
          </a:p>
          <a:p>
            <a:r>
              <a:rPr lang="en-GB" sz="1200" dirty="0" err="1"/>
              <a:t>Furlanetto</a:t>
            </a:r>
            <a:r>
              <a:rPr lang="en-GB" sz="1200" dirty="0"/>
              <a:t> S. R., </a:t>
            </a:r>
            <a:r>
              <a:rPr lang="en-GB" sz="1200" dirty="0" err="1"/>
              <a:t>Zaldarriaga</a:t>
            </a:r>
            <a:r>
              <a:rPr lang="en-GB" sz="1200" dirty="0"/>
              <a:t> M., </a:t>
            </a:r>
            <a:r>
              <a:rPr lang="en-GB" sz="1200" dirty="0" err="1"/>
              <a:t>Hernquist</a:t>
            </a:r>
            <a:r>
              <a:rPr lang="en-GB" sz="1200" dirty="0"/>
              <a:t> L., 2004, </a:t>
            </a:r>
            <a:r>
              <a:rPr lang="en-GB" sz="1200" dirty="0" err="1"/>
              <a:t>ApJ</a:t>
            </a:r>
            <a:r>
              <a:rPr lang="en-GB" sz="1200" dirty="0"/>
              <a:t>, 613, 1</a:t>
            </a:r>
          </a:p>
          <a:p>
            <a:r>
              <a:rPr lang="en-GB" sz="1200" dirty="0"/>
              <a:t>Miralda-</a:t>
            </a:r>
            <a:r>
              <a:rPr lang="en-GB" sz="1200" dirty="0" err="1"/>
              <a:t>Escud´e</a:t>
            </a:r>
            <a:r>
              <a:rPr lang="en-GB" sz="1200" dirty="0"/>
              <a:t> J., </a:t>
            </a:r>
            <a:r>
              <a:rPr lang="en-GB" sz="1200" dirty="0" err="1"/>
              <a:t>Haehnelt</a:t>
            </a:r>
            <a:r>
              <a:rPr lang="en-GB" sz="1200" dirty="0"/>
              <a:t> M., Rees M. J., 2000, </a:t>
            </a:r>
            <a:r>
              <a:rPr lang="en-GB" sz="1200" dirty="0" err="1"/>
              <a:t>ApJ</a:t>
            </a:r>
            <a:r>
              <a:rPr lang="en-GB" sz="1200" dirty="0"/>
              <a:t>, 530, 1</a:t>
            </a:r>
          </a:p>
          <a:p>
            <a:r>
              <a:rPr lang="en-GB" sz="1200" dirty="0"/>
              <a:t>Mesinger A., </a:t>
            </a:r>
            <a:r>
              <a:rPr lang="en-GB" sz="1200" dirty="0" err="1"/>
              <a:t>Furlanetto</a:t>
            </a:r>
            <a:r>
              <a:rPr lang="en-GB" sz="1200" dirty="0"/>
              <a:t> S., 2007, </a:t>
            </a:r>
            <a:r>
              <a:rPr lang="en-GB" sz="1200" dirty="0" err="1"/>
              <a:t>ApJ</a:t>
            </a:r>
            <a:r>
              <a:rPr lang="en-GB" sz="1200" dirty="0"/>
              <a:t>, 669, 663</a:t>
            </a:r>
          </a:p>
          <a:p>
            <a:r>
              <a:rPr lang="en-GB" sz="1200" dirty="0"/>
              <a:t>Mesinger A., </a:t>
            </a:r>
            <a:r>
              <a:rPr lang="en-GB" sz="1200" dirty="0" err="1"/>
              <a:t>Furlanetto</a:t>
            </a:r>
            <a:r>
              <a:rPr lang="en-GB" sz="1200" dirty="0"/>
              <a:t> S., Cen R., 2011, MNRAS, 411, 955</a:t>
            </a:r>
          </a:p>
          <a:p>
            <a:r>
              <a:rPr lang="en-GB" sz="1200" dirty="0" err="1"/>
              <a:t>McGreer</a:t>
            </a:r>
            <a:r>
              <a:rPr lang="en-GB" sz="1200" dirty="0"/>
              <a:t> I. D., Mesinger A., </a:t>
            </a:r>
            <a:r>
              <a:rPr lang="en-GB" sz="1200" dirty="0" err="1"/>
              <a:t>D’Odorico</a:t>
            </a:r>
            <a:r>
              <a:rPr lang="en-GB" sz="1200" dirty="0"/>
              <a:t> V., 2015, MNRAS, 447, 499</a:t>
            </a:r>
          </a:p>
          <a:p>
            <a:r>
              <a:rPr lang="en-GB" sz="1200" dirty="0"/>
              <a:t>Greig B., Trott C., Barry N., </a:t>
            </a:r>
            <a:r>
              <a:rPr lang="en-GB" sz="1200" dirty="0" err="1"/>
              <a:t>mutch</a:t>
            </a:r>
            <a:r>
              <a:rPr lang="en-GB" sz="1200" dirty="0"/>
              <a:t> S., </a:t>
            </a:r>
            <a:r>
              <a:rPr lang="en-GB" sz="1200" dirty="0" err="1"/>
              <a:t>Pindor</a:t>
            </a:r>
            <a:r>
              <a:rPr lang="en-GB" sz="1200" dirty="0"/>
              <a:t> B., webster R., </a:t>
            </a:r>
            <a:r>
              <a:rPr lang="en-GB" sz="1200" dirty="0" err="1"/>
              <a:t>wyithe</a:t>
            </a:r>
            <a:r>
              <a:rPr lang="en-GB" sz="1200" dirty="0"/>
              <a:t> s., 2020, MNRAS, </a:t>
            </a:r>
            <a:r>
              <a:rPr lang="en-GB" sz="1200" dirty="0" err="1"/>
              <a:t>doi</a:t>
            </a:r>
            <a:r>
              <a:rPr lang="en-GB" sz="1200" dirty="0"/>
              <a:t>/10.1093</a:t>
            </a:r>
          </a:p>
          <a:p>
            <a:r>
              <a:rPr lang="en-GB" sz="1200" dirty="0"/>
              <a:t>Zhao X., MAO Y., CHENG C., WANDELT, B. 2021 arXiv:2105.03344</a:t>
            </a:r>
          </a:p>
          <a:p>
            <a:r>
              <a:rPr lang="en-GB" sz="1200" dirty="0" err="1"/>
              <a:t>Alsing</a:t>
            </a:r>
            <a:r>
              <a:rPr lang="en-GB" sz="1200" dirty="0"/>
              <a:t> j,.. CHARNOCK T., FEENEY S., WANDELT B., 2019, MNRAS, 488, 4440 </a:t>
            </a:r>
          </a:p>
          <a:p>
            <a:r>
              <a:rPr lang="en-GB" sz="1200" dirty="0" err="1"/>
              <a:t>Karamanis</a:t>
            </a:r>
            <a:r>
              <a:rPr lang="en-GB" sz="1200" dirty="0"/>
              <a:t> M., </a:t>
            </a:r>
            <a:r>
              <a:rPr lang="en-GB" sz="1200" dirty="0" err="1"/>
              <a:t>Beutler</a:t>
            </a:r>
            <a:r>
              <a:rPr lang="en-GB" sz="1200" dirty="0"/>
              <a:t> F., Peacock J., </a:t>
            </a:r>
            <a:r>
              <a:rPr lang="en-GB" sz="1200" dirty="0" err="1"/>
              <a:t>Nabergoj</a:t>
            </a:r>
            <a:r>
              <a:rPr lang="en-GB" sz="1200" dirty="0"/>
              <a:t> D., Seljak U. 2022 ARXIV: 2207.05652</a:t>
            </a:r>
          </a:p>
          <a:p>
            <a:r>
              <a:rPr lang="en-GB" sz="1200" dirty="0" err="1"/>
              <a:t>Corander</a:t>
            </a:r>
            <a:r>
              <a:rPr lang="en-GB" sz="1200" dirty="0"/>
              <a:t> J., </a:t>
            </a:r>
            <a:r>
              <a:rPr lang="en-GB" sz="1200" dirty="0" err="1"/>
              <a:t>Remes</a:t>
            </a:r>
            <a:r>
              <a:rPr lang="en-GB" sz="1200" dirty="0"/>
              <a:t> U., Koski T., 2022 ARXIV 2206.04110</a:t>
            </a:r>
          </a:p>
          <a:p>
            <a:r>
              <a:rPr lang="en-GB" sz="1200" dirty="0" err="1"/>
              <a:t>trott</a:t>
            </a:r>
            <a:r>
              <a:rPr lang="en-GB" sz="1200" dirty="0"/>
              <a:t> C., 2016, MNRAS, 461, 1, 126-135</a:t>
            </a:r>
          </a:p>
          <a:p>
            <a:r>
              <a:rPr lang="en-GB" sz="1200" dirty="0"/>
              <a:t>Trott C., et al. </a:t>
            </a:r>
            <a:r>
              <a:rPr lang="en-GB" sz="1200" dirty="0" err="1"/>
              <a:t>doi</a:t>
            </a:r>
            <a:r>
              <a:rPr lang="en-GB" sz="1200" dirty="0"/>
              <a:t>/10.1093/</a:t>
            </a:r>
            <a:r>
              <a:rPr lang="en-GB" sz="1200" dirty="0" err="1"/>
              <a:t>mnras</a:t>
            </a:r>
            <a:r>
              <a:rPr lang="en-GB" sz="1200" dirty="0"/>
              <a:t>/staa414</a:t>
            </a:r>
          </a:p>
          <a:p>
            <a:r>
              <a:rPr lang="en-GB" sz="1200" dirty="0" err="1"/>
              <a:t>Goupillaud</a:t>
            </a:r>
            <a:r>
              <a:rPr lang="en-GB" sz="1200" dirty="0"/>
              <a:t> P., Grossman A., Morlet J., 1984, </a:t>
            </a:r>
            <a:r>
              <a:rPr lang="en-GB" sz="1200" dirty="0" err="1"/>
              <a:t>Geoexploration</a:t>
            </a:r>
            <a:r>
              <a:rPr lang="en-GB" sz="1200" dirty="0"/>
              <a:t>, 23, 1, </a:t>
            </a:r>
          </a:p>
          <a:p>
            <a:r>
              <a:rPr lang="en-GB" sz="1200" dirty="0"/>
              <a:t>Datta k., </a:t>
            </a:r>
            <a:r>
              <a:rPr lang="en-GB" sz="1200" dirty="0" err="1"/>
              <a:t>Mellema</a:t>
            </a:r>
            <a:r>
              <a:rPr lang="en-GB" sz="1200" dirty="0"/>
              <a:t> G., </a:t>
            </a:r>
            <a:r>
              <a:rPr lang="en-GB" sz="1200" dirty="0" err="1"/>
              <a:t>Ilian</a:t>
            </a:r>
            <a:r>
              <a:rPr lang="en-GB" sz="1200" dirty="0"/>
              <a:t> I., Shapiro P., </a:t>
            </a:r>
            <a:r>
              <a:rPr lang="en-GB" sz="1200" dirty="0" err="1"/>
              <a:t>Ahn</a:t>
            </a:r>
            <a:r>
              <a:rPr lang="en-GB" sz="1200" dirty="0"/>
              <a:t> K., 2012, MNRAS, 424, 3</a:t>
            </a:r>
          </a:p>
          <a:p>
            <a:r>
              <a:rPr lang="en-GB" sz="1200" dirty="0"/>
              <a:t>Datta K., et al, 2014, MNRAS 442, 2</a:t>
            </a:r>
          </a:p>
          <a:p>
            <a:r>
              <a:rPr lang="en-GB" sz="1200" dirty="0"/>
              <a:t>Zhao, X., Mao, Y., </a:t>
            </a:r>
            <a:r>
              <a:rPr lang="en-GB" sz="1200" dirty="0" err="1"/>
              <a:t>Wandelt</a:t>
            </a:r>
            <a:r>
              <a:rPr lang="en-GB" sz="1200" dirty="0"/>
              <a:t>, B. D., 2022, </a:t>
            </a:r>
            <a:r>
              <a:rPr lang="en-GB" sz="1200" dirty="0" err="1"/>
              <a:t>ApJ</a:t>
            </a:r>
            <a:r>
              <a:rPr lang="en-GB" sz="1200" dirty="0"/>
              <a:t> 932, 2, 236</a:t>
            </a:r>
          </a:p>
          <a:p>
            <a:r>
              <a:rPr lang="en-GB" sz="1200" dirty="0"/>
              <a:t>Zhao, X., Mao, Y.,  Cheng, C., </a:t>
            </a:r>
            <a:r>
              <a:rPr lang="en-GB" sz="1200" dirty="0" err="1"/>
              <a:t>Wandelt</a:t>
            </a:r>
            <a:r>
              <a:rPr lang="en-GB" sz="1200" dirty="0"/>
              <a:t>, B. D., 2022, </a:t>
            </a:r>
            <a:r>
              <a:rPr lang="en-GB" sz="1200" dirty="0" err="1"/>
              <a:t>ApJ</a:t>
            </a:r>
            <a:r>
              <a:rPr lang="en-GB" sz="1200" dirty="0"/>
              <a:t> 926, 2, 151</a:t>
            </a:r>
          </a:p>
          <a:p>
            <a:r>
              <a:rPr lang="en-GB" sz="1200" dirty="0" err="1"/>
              <a:t>Giri</a:t>
            </a:r>
            <a:r>
              <a:rPr lang="en-GB" sz="1200" dirty="0"/>
              <a:t>, S., </a:t>
            </a:r>
            <a:r>
              <a:rPr lang="en-GB" sz="1200" dirty="0" err="1"/>
              <a:t>D'Aloisio</a:t>
            </a:r>
            <a:r>
              <a:rPr lang="en-GB" sz="1200" dirty="0"/>
              <a:t> A., </a:t>
            </a:r>
            <a:r>
              <a:rPr lang="en-GB" sz="1200" dirty="0" err="1"/>
              <a:t>Mellema</a:t>
            </a:r>
            <a:r>
              <a:rPr lang="en-GB" sz="1200" dirty="0"/>
              <a:t>, g., </a:t>
            </a:r>
            <a:r>
              <a:rPr lang="en-GB" sz="1200" dirty="0" err="1"/>
              <a:t>komatsu</a:t>
            </a:r>
            <a:r>
              <a:rPr lang="en-GB" sz="1200" dirty="0"/>
              <a:t> ,e., </a:t>
            </a:r>
            <a:r>
              <a:rPr lang="en-GB" sz="1200" dirty="0" err="1"/>
              <a:t>ghara,r</a:t>
            </a:r>
            <a:r>
              <a:rPr lang="en-GB" sz="1200" dirty="0"/>
              <a:t>., Majumdar, s., 2019 </a:t>
            </a:r>
            <a:r>
              <a:rPr lang="en-GB" sz="1200" dirty="0" err="1"/>
              <a:t>jcap</a:t>
            </a:r>
            <a:r>
              <a:rPr lang="en-GB" sz="1200" dirty="0"/>
              <a:t> 02..058G </a:t>
            </a:r>
          </a:p>
          <a:p>
            <a:r>
              <a:rPr lang="en-GB" sz="1200" dirty="0" err="1"/>
              <a:t>Chaing</a:t>
            </a:r>
            <a:r>
              <a:rPr lang="en-GB" sz="1200" dirty="0"/>
              <a:t>, C., </a:t>
            </a:r>
            <a:r>
              <a:rPr lang="en-GB" sz="1200" dirty="0" err="1"/>
              <a:t>wagner</a:t>
            </a:r>
            <a:r>
              <a:rPr lang="en-GB" sz="1200" dirty="0"/>
              <a:t>, C., Schmidt, c., </a:t>
            </a:r>
            <a:r>
              <a:rPr lang="en-GB" sz="1200" dirty="0" err="1"/>
              <a:t>komatsu</a:t>
            </a:r>
            <a:r>
              <a:rPr lang="en-GB" sz="1200" dirty="0"/>
              <a:t>, e., 2014 </a:t>
            </a:r>
            <a:r>
              <a:rPr lang="en-GB" sz="1200" dirty="0" err="1"/>
              <a:t>jcap</a:t>
            </a:r>
            <a:r>
              <a:rPr lang="en-GB" sz="1200" dirty="0"/>
              <a:t> 05..048C </a:t>
            </a:r>
          </a:p>
          <a:p>
            <a:r>
              <a:rPr lang="en-GB" sz="17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https://</a:t>
            </a:r>
            <a:r>
              <a:rPr lang="en-GB" sz="17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www.rmg.co.uk</a:t>
            </a:r>
            <a:r>
              <a:rPr lang="en-GB" sz="17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</a:t>
            </a:r>
            <a:r>
              <a:rPr lang="en-GB" sz="17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whats</a:t>
            </a:r>
            <a:r>
              <a:rPr lang="en-GB" sz="17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-on/astronomy-photographer-year</a:t>
            </a:r>
          </a:p>
          <a:p>
            <a:endParaRPr lang="en-GB" sz="1500" dirty="0"/>
          </a:p>
          <a:p>
            <a:endParaRPr lang="en-GB" dirty="0"/>
          </a:p>
          <a:p>
            <a:endParaRPr lang="en-GB" dirty="0"/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68CF3A-3D2B-D640-A9E1-463F11E45DB8}"/>
              </a:ext>
            </a:extLst>
          </p:cNvPr>
          <p:cNvSpPr txBox="1"/>
          <p:nvPr/>
        </p:nvSpPr>
        <p:spPr>
          <a:xfrm>
            <a:off x="314021" y="222912"/>
            <a:ext cx="507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Thanks for Listening!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4B7E71-E9B1-2748-8862-1681F80E928F}"/>
              </a:ext>
            </a:extLst>
          </p:cNvPr>
          <p:cNvSpPr txBox="1"/>
          <p:nvPr/>
        </p:nvSpPr>
        <p:spPr>
          <a:xfrm>
            <a:off x="314020" y="630490"/>
            <a:ext cx="507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BF0FA3-9083-A64F-B6CF-E3E75459FB9F}"/>
              </a:ext>
            </a:extLst>
          </p:cNvPr>
          <p:cNvSpPr txBox="1"/>
          <p:nvPr/>
        </p:nvSpPr>
        <p:spPr>
          <a:xfrm>
            <a:off x="227058" y="3192176"/>
            <a:ext cx="662864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Collaborators:  </a:t>
            </a:r>
          </a:p>
          <a:p>
            <a:r>
              <a:rPr lang="en-US" sz="1700" dirty="0"/>
              <a:t>Yi Mao,</a:t>
            </a:r>
          </a:p>
          <a:p>
            <a:r>
              <a:rPr lang="en-US" sz="1700" dirty="0" err="1"/>
              <a:t>Xioasheng</a:t>
            </a:r>
            <a:r>
              <a:rPr lang="en-US" sz="1700" dirty="0"/>
              <a:t> Zhao, </a:t>
            </a:r>
          </a:p>
          <a:p>
            <a:r>
              <a:rPr lang="en-US" sz="1700" dirty="0"/>
              <a:t>Meng Zhou,</a:t>
            </a:r>
          </a:p>
          <a:p>
            <a:r>
              <a:rPr lang="en-US" sz="1700" dirty="0"/>
              <a:t>Jonathan Pritchard,</a:t>
            </a:r>
          </a:p>
          <a:p>
            <a:r>
              <a:rPr lang="en-US" sz="1700" dirty="0"/>
              <a:t>Cath Trott, </a:t>
            </a:r>
          </a:p>
          <a:p>
            <a:r>
              <a:rPr lang="en-US" sz="1700" dirty="0"/>
              <a:t>Steven Murray, </a:t>
            </a:r>
          </a:p>
          <a:p>
            <a:r>
              <a:rPr lang="en-US" sz="1700" dirty="0"/>
              <a:t>David </a:t>
            </a:r>
            <a:r>
              <a:rPr lang="en-US" sz="1700" dirty="0" err="1"/>
              <a:t>Prelogović</a:t>
            </a:r>
            <a:r>
              <a:rPr lang="en-US" sz="1700" dirty="0"/>
              <a:t>, </a:t>
            </a:r>
          </a:p>
          <a:p>
            <a:r>
              <a:rPr lang="en-US" sz="1700" dirty="0"/>
              <a:t>Brad Greig.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B997C7-C5F9-0B40-B201-C52F31EBCA42}"/>
              </a:ext>
            </a:extLst>
          </p:cNvPr>
          <p:cNvSpPr txBox="1"/>
          <p:nvPr/>
        </p:nvSpPr>
        <p:spPr>
          <a:xfrm>
            <a:off x="-1" y="6265756"/>
            <a:ext cx="5390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Credit: Ben Bush, Greenwich Planetarium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9EBEE05-97E0-298F-8204-B599161CC700}"/>
              </a:ext>
            </a:extLst>
          </p:cNvPr>
          <p:cNvSpPr txBox="1">
            <a:spLocks/>
          </p:cNvSpPr>
          <p:nvPr/>
        </p:nvSpPr>
        <p:spPr>
          <a:xfrm>
            <a:off x="227058" y="1222734"/>
            <a:ext cx="8319770" cy="64900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4298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3A663-D4AF-844F-8379-551B8F943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469" y="-958942"/>
            <a:ext cx="10131425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Intro to Bayesian Statistics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C5CA092-7910-D744-82B4-6EB2B3A83F05}"/>
                  </a:ext>
                </a:extLst>
              </p:cNvPr>
              <p:cNvSpPr/>
              <p:nvPr/>
            </p:nvSpPr>
            <p:spPr>
              <a:xfrm>
                <a:off x="6291866" y="3100419"/>
                <a:ext cx="6096000" cy="80021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endParaRPr lang="en-GB" dirty="0">
                  <a:latin typeface="Helvetica" pitchFamily="2" charset="0"/>
                </a:endParaRPr>
              </a:p>
              <a:p>
                <a:r>
                  <a:rPr lang="en-GB" sz="2500" dirty="0">
                    <a:latin typeface="Helvetica" pitchFamily="2" charset="0"/>
                  </a:rPr>
                  <a:t>(with uniform priors) </a:t>
                </a:r>
                <a:r>
                  <a:rPr lang="en-GB" sz="2500" dirty="0">
                    <a:latin typeface="Helvetica" pitchFamily="2" charset="0"/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∝  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endParaRPr lang="en-GB" sz="25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C5CA092-7910-D744-82B4-6EB2B3A83F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1866" y="3100419"/>
                <a:ext cx="6096000" cy="800219"/>
              </a:xfrm>
              <a:prstGeom prst="rect">
                <a:avLst/>
              </a:prstGeom>
              <a:blipFill>
                <a:blip r:embed="rId2"/>
                <a:stretch>
                  <a:fillRect l="-1663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149B72FA-28FA-7C49-AA28-042016DDA0EA}"/>
              </a:ext>
            </a:extLst>
          </p:cNvPr>
          <p:cNvGrpSpPr/>
          <p:nvPr/>
        </p:nvGrpSpPr>
        <p:grpSpPr>
          <a:xfrm>
            <a:off x="398469" y="1297541"/>
            <a:ext cx="5697531" cy="3244304"/>
            <a:chOff x="398469" y="1297541"/>
            <a:chExt cx="5697531" cy="3244304"/>
          </a:xfrm>
        </p:grpSpPr>
        <p:pic>
          <p:nvPicPr>
            <p:cNvPr id="9" name="Content Placeholder 4">
              <a:extLst>
                <a:ext uri="{FF2B5EF4-FFF2-40B4-BE49-F238E27FC236}">
                  <a16:creationId xmlns:a16="http://schemas.microsoft.com/office/drawing/2014/main" id="{02BFC4A6-3EEE-5F48-8440-B6B48F6BE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469" y="1297541"/>
              <a:ext cx="5697531" cy="3244304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9169454-518B-4B48-9A7E-F23DD8FE8278}"/>
                </a:ext>
              </a:extLst>
            </p:cNvPr>
            <p:cNvGrpSpPr/>
            <p:nvPr/>
          </p:nvGrpSpPr>
          <p:grpSpPr>
            <a:xfrm>
              <a:off x="3616885" y="2469448"/>
              <a:ext cx="1596326" cy="424968"/>
              <a:chOff x="3616885" y="2469448"/>
              <a:chExt cx="1596326" cy="424968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041D2B1-942E-5447-B522-A93A4699869A}"/>
                  </a:ext>
                </a:extLst>
              </p:cNvPr>
              <p:cNvSpPr/>
              <p:nvPr/>
            </p:nvSpPr>
            <p:spPr>
              <a:xfrm>
                <a:off x="3616885" y="2469448"/>
                <a:ext cx="1146874" cy="42496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TextBox 1">
                    <a:extLst>
                      <a:ext uri="{FF2B5EF4-FFF2-40B4-BE49-F238E27FC236}">
                        <a16:creationId xmlns:a16="http://schemas.microsoft.com/office/drawing/2014/main" id="{655F7C33-C9A0-6141-AA13-FCCE52A32A9C}"/>
                      </a:ext>
                    </a:extLst>
                  </p:cNvPr>
                  <p:cNvSpPr txBox="1"/>
                  <p:nvPr/>
                </p:nvSpPr>
                <p:spPr>
                  <a:xfrm>
                    <a:off x="3616885" y="2478210"/>
                    <a:ext cx="159632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 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" name="TextBox 1">
                    <a:extLst>
                      <a:ext uri="{FF2B5EF4-FFF2-40B4-BE49-F238E27FC236}">
                        <a16:creationId xmlns:a16="http://schemas.microsoft.com/office/drawing/2014/main" id="{655F7C33-C9A0-6141-AA13-FCCE52A32A9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16885" y="2478210"/>
                    <a:ext cx="1596326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568726-D57A-E3B5-AE8C-1E9DCE921C24}"/>
                  </a:ext>
                </a:extLst>
              </p:cNvPr>
              <p:cNvSpPr txBox="1"/>
              <p:nvPr/>
            </p:nvSpPr>
            <p:spPr>
              <a:xfrm>
                <a:off x="555626" y="5180543"/>
                <a:ext cx="726939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/>
                  <a:t>we 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𝒵</m:t>
                        </m:r>
                      </m:e>
                      <m:sub>
                        <m:r>
                          <a:rPr lang="en-GB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GB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GB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sz="2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500" dirty="0"/>
                  <a:t>   – the Bayesian </a:t>
                </a:r>
                <a:r>
                  <a:rPr lang="en-US" sz="2500" i="1" dirty="0"/>
                  <a:t>Evidence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568726-D57A-E3B5-AE8C-1E9DCE921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26" y="5180543"/>
                <a:ext cx="7269391" cy="477054"/>
              </a:xfrm>
              <a:prstGeom prst="rect">
                <a:avLst/>
              </a:prstGeom>
              <a:blipFill>
                <a:blip r:embed="rId6"/>
                <a:stretch>
                  <a:fillRect l="-1394" t="-13158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685CE4-ADC2-743F-32AE-A1A7C791959B}"/>
                  </a:ext>
                </a:extLst>
              </p:cNvPr>
              <p:cNvSpPr txBox="1"/>
              <p:nvPr/>
            </p:nvSpPr>
            <p:spPr>
              <a:xfrm>
                <a:off x="1251637" y="5887368"/>
                <a:ext cx="7269391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/>
                  <a:t> - Conventionally 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5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ricky</m:t>
                    </m:r>
                    <m:r>
                      <a:rPr lang="en-GB" sz="25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5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to</m:t>
                    </m:r>
                    <m:r>
                      <a:rPr lang="en-GB" sz="25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5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calculate</m:t>
                    </m:r>
                    <m:r>
                      <a:rPr lang="en-GB" sz="25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2500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GB" sz="2500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685CE4-ADC2-743F-32AE-A1A7C7919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637" y="5887368"/>
                <a:ext cx="7269391" cy="861774"/>
              </a:xfrm>
              <a:prstGeom prst="rect">
                <a:avLst/>
              </a:prstGeom>
              <a:blipFill>
                <a:blip r:embed="rId7"/>
                <a:stretch>
                  <a:fillRect l="-348" t="-5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FF2D19E8-EF67-EE10-5AD0-8352E582291C}"/>
              </a:ext>
            </a:extLst>
          </p:cNvPr>
          <p:cNvGrpSpPr/>
          <p:nvPr/>
        </p:nvGrpSpPr>
        <p:grpSpPr>
          <a:xfrm>
            <a:off x="7070236" y="5388201"/>
            <a:ext cx="4978401" cy="1246496"/>
            <a:chOff x="1029615" y="4840524"/>
            <a:chExt cx="4978401" cy="12464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F063627-C909-17FD-55C6-079033A34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45168"/>
            <a:stretch/>
          </p:blipFill>
          <p:spPr>
            <a:xfrm>
              <a:off x="1029616" y="4840524"/>
              <a:ext cx="4978400" cy="124649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E7350C-C04F-425A-4463-B6195DDD60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78889" b="69675"/>
            <a:stretch/>
          </p:blipFill>
          <p:spPr>
            <a:xfrm>
              <a:off x="1029615" y="5202852"/>
              <a:ext cx="1050975" cy="68937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2051E64-41E6-9F95-9AB0-932EBE66C2A7}"/>
              </a:ext>
            </a:extLst>
          </p:cNvPr>
          <p:cNvSpPr txBox="1"/>
          <p:nvPr/>
        </p:nvSpPr>
        <p:spPr>
          <a:xfrm>
            <a:off x="329484" y="4708594"/>
            <a:ext cx="72693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/>
              <a:t>For Model Selection</a:t>
            </a:r>
            <a:endParaRPr lang="en-US" sz="25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68CDC7C-9EDF-D298-5642-97F790A697E9}"/>
                  </a:ext>
                </a:extLst>
              </p:cNvPr>
              <p:cNvSpPr txBox="1"/>
              <p:nvPr/>
            </p:nvSpPr>
            <p:spPr>
              <a:xfrm>
                <a:off x="6710889" y="1200403"/>
                <a:ext cx="7269391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500" dirty="0"/>
                  <a:t>For Parameter Estimation</a:t>
                </a:r>
              </a:p>
              <a:p>
                <a:r>
                  <a:rPr lang="en-GB" sz="2500" i="1" dirty="0"/>
                  <a:t>	we 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US" sz="2500" i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68CDC7C-9EDF-D298-5642-97F790A69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0889" y="1200403"/>
                <a:ext cx="7269391" cy="861774"/>
              </a:xfrm>
              <a:prstGeom prst="rect">
                <a:avLst/>
              </a:prstGeom>
              <a:blipFill>
                <a:blip r:embed="rId9"/>
                <a:stretch>
                  <a:fillRect l="-1396" t="-5797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E7C1FEE-2CBE-5A45-BBAA-D8355AB5566B}"/>
                  </a:ext>
                </a:extLst>
              </p:cNvPr>
              <p:cNvSpPr txBox="1"/>
              <p:nvPr/>
            </p:nvSpPr>
            <p:spPr>
              <a:xfrm>
                <a:off x="2483451" y="3716964"/>
                <a:ext cx="4771433" cy="759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GB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3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num>
                      <m:den>
                        <m:r>
                          <a:rPr lang="en-US" sz="3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𝒵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</a:rPr>
                  <a:t> 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E7C1FEE-2CBE-5A45-BBAA-D8355AB55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451" y="3716964"/>
                <a:ext cx="4771433" cy="759310"/>
              </a:xfrm>
              <a:prstGeom prst="rect">
                <a:avLst/>
              </a:prstGeom>
              <a:blipFill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214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767E412-BAA8-734A-B9E4-61E9A7B51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10" y="3602677"/>
            <a:ext cx="4560022" cy="6352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71B7BD-9C67-B448-AFBC-55B71E96E270}"/>
              </a:ext>
            </a:extLst>
          </p:cNvPr>
          <p:cNvSpPr txBox="1"/>
          <p:nvPr/>
        </p:nvSpPr>
        <p:spPr>
          <a:xfrm>
            <a:off x="135610" y="307694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General likelihood: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FAD204E-FE64-3B42-85F5-9C43365F4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891" y="55535"/>
            <a:ext cx="11647153" cy="1108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Bayesian likelihoods 		vs 				Approximate Bayesian 																			Computation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F073CA-F546-9043-9DB6-781BD5E02223}"/>
              </a:ext>
            </a:extLst>
          </p:cNvPr>
          <p:cNvSpPr txBox="1"/>
          <p:nvPr/>
        </p:nvSpPr>
        <p:spPr>
          <a:xfrm>
            <a:off x="6096000" y="1738823"/>
            <a:ext cx="7947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(AKA likelihood free inference or simulation based inference)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F227A2-8878-9946-A849-F2B026DD72F5}"/>
              </a:ext>
            </a:extLst>
          </p:cNvPr>
          <p:cNvSpPr txBox="1"/>
          <p:nvPr/>
        </p:nvSpPr>
        <p:spPr>
          <a:xfrm>
            <a:off x="135610" y="4394301"/>
            <a:ext cx="53469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(Typically assumes a Gaussian form around a data set)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4E774-CA1C-D440-A3D8-804CB112737B}"/>
              </a:ext>
            </a:extLst>
          </p:cNvPr>
          <p:cNvCxnSpPr>
            <a:cxnSpLocks/>
          </p:cNvCxnSpPr>
          <p:nvPr/>
        </p:nvCxnSpPr>
        <p:spPr>
          <a:xfrm>
            <a:off x="5687878" y="1738823"/>
            <a:ext cx="0" cy="45379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1807DF4-0223-7146-B3CE-7B1AB2E152E8}"/>
              </a:ext>
            </a:extLst>
          </p:cNvPr>
          <p:cNvSpPr txBox="1"/>
          <p:nvPr/>
        </p:nvSpPr>
        <p:spPr>
          <a:xfrm>
            <a:off x="3628712" y="1137860"/>
            <a:ext cx="54290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Both require simulating a forward model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688643-2FD8-5D49-A82C-7CB025D1E5B0}"/>
              </a:ext>
            </a:extLst>
          </p:cNvPr>
          <p:cNvSpPr txBox="1"/>
          <p:nvPr/>
        </p:nvSpPr>
        <p:spPr>
          <a:xfrm>
            <a:off x="135610" y="5240750"/>
            <a:ext cx="5567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Allows MCMC sampling </a:t>
            </a:r>
          </a:p>
          <a:p>
            <a:r>
              <a:rPr lang="en-US" sz="2200" dirty="0"/>
              <a:t>e.g. Nested Sampling (model selection)</a:t>
            </a:r>
          </a:p>
          <a:p>
            <a:r>
              <a:rPr lang="en-US" sz="2200" dirty="0"/>
              <a:t>Emcee (parameter estimation)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18321D-A1CF-9241-89F4-9D7E86BC690E}"/>
              </a:ext>
            </a:extLst>
          </p:cNvPr>
          <p:cNvSpPr txBox="1"/>
          <p:nvPr/>
        </p:nvSpPr>
        <p:spPr>
          <a:xfrm>
            <a:off x="135610" y="1953500"/>
            <a:ext cx="55677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Likelihood describes the distance to a data set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10EB1E-654A-4542-951E-E417BB4F0E8B}"/>
              </a:ext>
            </a:extLst>
          </p:cNvPr>
          <p:cNvSpPr txBox="1"/>
          <p:nvPr/>
        </p:nvSpPr>
        <p:spPr>
          <a:xfrm>
            <a:off x="6479653" y="5461704"/>
            <a:ext cx="580481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Learning Posteriors with </a:t>
            </a:r>
            <a:r>
              <a:rPr lang="en-US" sz="2200" dirty="0" err="1"/>
              <a:t>pyDelfi</a:t>
            </a:r>
            <a:r>
              <a:rPr lang="en-US" sz="2200" dirty="0"/>
              <a:t> </a:t>
            </a:r>
          </a:p>
          <a:p>
            <a:r>
              <a:rPr lang="en-US" sz="2200" dirty="0"/>
              <a:t>(</a:t>
            </a:r>
            <a:r>
              <a:rPr lang="en-US" sz="2200" dirty="0" err="1"/>
              <a:t>Alsing</a:t>
            </a:r>
            <a:r>
              <a:rPr lang="en-US" sz="2200" dirty="0"/>
              <a:t> et al. 2018, 2019)  </a:t>
            </a:r>
          </a:p>
          <a:p>
            <a:r>
              <a:rPr lang="en-US" dirty="0"/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0B3478-B14D-BC48-87C8-19A11118A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459" y="3357042"/>
            <a:ext cx="3213100" cy="6858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91FF0B8-CABD-FC4A-8EBB-9C2099A914D8}"/>
              </a:ext>
            </a:extLst>
          </p:cNvPr>
          <p:cNvSpPr txBox="1"/>
          <p:nvPr/>
        </p:nvSpPr>
        <p:spPr>
          <a:xfrm>
            <a:off x="6292473" y="2143671"/>
            <a:ext cx="4685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likelihood is not tractable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FB3A00-4283-F048-A1D6-D21E49C37E43}"/>
              </a:ext>
            </a:extLst>
          </p:cNvPr>
          <p:cNvSpPr txBox="1"/>
          <p:nvPr/>
        </p:nvSpPr>
        <p:spPr>
          <a:xfrm>
            <a:off x="6288417" y="2568538"/>
            <a:ext cx="495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Within a threshold, a distance metric selects the parameters that are close to the data.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02DB4C-D956-984D-8AA1-2F5C49CF695A}"/>
              </a:ext>
            </a:extLst>
          </p:cNvPr>
          <p:cNvSpPr txBox="1"/>
          <p:nvPr/>
        </p:nvSpPr>
        <p:spPr>
          <a:xfrm>
            <a:off x="6537575" y="4394300"/>
            <a:ext cx="3676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Parameters within criteria estimate the posterior.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29DBD8-F7E8-E24D-BE40-28807FB9A098}"/>
              </a:ext>
            </a:extLst>
          </p:cNvPr>
          <p:cNvSpPr txBox="1"/>
          <p:nvPr/>
        </p:nvSpPr>
        <p:spPr>
          <a:xfrm>
            <a:off x="3381488" y="6386389"/>
            <a:ext cx="54290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Both estimate the parameter posterior</a:t>
            </a:r>
          </a:p>
        </p:txBody>
      </p:sp>
    </p:spTree>
    <p:extLst>
      <p:ext uri="{BB962C8B-B14F-4D97-AF65-F5344CB8AC3E}">
        <p14:creationId xmlns:p14="http://schemas.microsoft.com/office/powerpoint/2010/main" val="216342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EB34A1-1240-B646-967E-D7389418B951}"/>
              </a:ext>
            </a:extLst>
          </p:cNvPr>
          <p:cNvSpPr txBox="1"/>
          <p:nvPr/>
        </p:nvSpPr>
        <p:spPr>
          <a:xfrm>
            <a:off x="545124" y="3083406"/>
            <a:ext cx="375036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lang="en-US" sz="2500" dirty="0">
                <a:sym typeface="Wingdings" pitchFamily="2" charset="2"/>
              </a:rPr>
              <a:t>Nd integral for Z becomes 1d</a:t>
            </a:r>
          </a:p>
          <a:p>
            <a:r>
              <a:rPr lang="en-US" sz="2500" dirty="0">
                <a:sym typeface="Wingdings" pitchFamily="2" charset="2"/>
              </a:rPr>
              <a:t> </a:t>
            </a:r>
          </a:p>
          <a:p>
            <a:endParaRPr lang="en-US" sz="2500" dirty="0">
              <a:sym typeface="Wingdings" pitchFamily="2" charset="2"/>
            </a:endParaRPr>
          </a:p>
          <a:p>
            <a:r>
              <a:rPr lang="en-US" sz="2500" dirty="0">
                <a:sym typeface="Wingdings" pitchFamily="2" charset="2"/>
              </a:rPr>
              <a:t>X = fraction of prior volume</a:t>
            </a:r>
            <a:endParaRPr lang="en-US" sz="2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43BA18-DF94-C44E-A453-2DF361E788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383"/>
          <a:stretch/>
        </p:blipFill>
        <p:spPr>
          <a:xfrm>
            <a:off x="2076450" y="5224021"/>
            <a:ext cx="3184867" cy="14605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FB1A19-6DE4-3647-88BC-39B881B5294B}"/>
              </a:ext>
            </a:extLst>
          </p:cNvPr>
          <p:cNvGrpSpPr/>
          <p:nvPr/>
        </p:nvGrpSpPr>
        <p:grpSpPr>
          <a:xfrm>
            <a:off x="4866080" y="777120"/>
            <a:ext cx="6780796" cy="3829851"/>
            <a:chOff x="4725403" y="903729"/>
            <a:chExt cx="6780796" cy="38298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251D4D-E74B-6146-9572-1FF110F31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918"/>
            <a:stretch/>
          </p:blipFill>
          <p:spPr>
            <a:xfrm>
              <a:off x="4725403" y="903729"/>
              <a:ext cx="3321318" cy="324733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110356B-62DD-0040-A278-93ACF2DD9D2D}"/>
                </a:ext>
              </a:extLst>
            </p:cNvPr>
            <p:cNvSpPr/>
            <p:nvPr/>
          </p:nvSpPr>
          <p:spPr>
            <a:xfrm>
              <a:off x="4726745" y="4156805"/>
              <a:ext cx="6779454" cy="5767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5F3B91-C67D-3E41-9CF1-73EA661C2DFC}"/>
                </a:ext>
              </a:extLst>
            </p:cNvPr>
            <p:cNvSpPr/>
            <p:nvPr/>
          </p:nvSpPr>
          <p:spPr>
            <a:xfrm>
              <a:off x="4876392" y="4217983"/>
              <a:ext cx="27317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(</a:t>
              </a:r>
              <a:r>
                <a:rPr lang="en-US" b="1" dirty="0" err="1">
                  <a:solidFill>
                    <a:schemeClr val="bg1"/>
                  </a:solidFill>
                </a:rPr>
                <a:t>Feroz</a:t>
              </a:r>
              <a:r>
                <a:rPr lang="en-US" b="1" dirty="0">
                  <a:solidFill>
                    <a:schemeClr val="bg1"/>
                  </a:solidFill>
                </a:rPr>
                <a:t>, Hobson et al. 2006)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6B00C63-5CE5-D14A-9F92-05660E9FD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27" r="-752"/>
          <a:stretch/>
        </p:blipFill>
        <p:spPr>
          <a:xfrm>
            <a:off x="5492266" y="5224021"/>
            <a:ext cx="4938024" cy="14605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E52D23-C6CC-8C43-8E22-E09F3C129C73}"/>
              </a:ext>
            </a:extLst>
          </p:cNvPr>
          <p:cNvGrpSpPr/>
          <p:nvPr/>
        </p:nvGrpSpPr>
        <p:grpSpPr>
          <a:xfrm>
            <a:off x="4867422" y="777120"/>
            <a:ext cx="6779454" cy="3829851"/>
            <a:chOff x="4726745" y="903729"/>
            <a:chExt cx="6779454" cy="382985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B882FAC-C30D-C44C-A7C1-476570A93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105" r="-187"/>
            <a:stretch/>
          </p:blipFill>
          <p:spPr>
            <a:xfrm>
              <a:off x="8183537" y="903729"/>
              <a:ext cx="3321319" cy="324733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ED54A5B-4BC0-FB4D-8FFD-385F2D3CC747}"/>
                </a:ext>
              </a:extLst>
            </p:cNvPr>
            <p:cNvSpPr/>
            <p:nvPr/>
          </p:nvSpPr>
          <p:spPr>
            <a:xfrm>
              <a:off x="4726745" y="4156805"/>
              <a:ext cx="6779454" cy="5767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5EED11D-32C2-D64F-82EF-0D96F4312DCB}"/>
                </a:ext>
              </a:extLst>
            </p:cNvPr>
            <p:cNvSpPr/>
            <p:nvPr/>
          </p:nvSpPr>
          <p:spPr>
            <a:xfrm>
              <a:off x="4876392" y="4217983"/>
              <a:ext cx="27317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(</a:t>
              </a:r>
              <a:r>
                <a:rPr lang="en-US" b="1" dirty="0" err="1">
                  <a:solidFill>
                    <a:schemeClr val="bg1"/>
                  </a:solidFill>
                </a:rPr>
                <a:t>Feroz</a:t>
              </a:r>
              <a:r>
                <a:rPr lang="en-US" b="1" dirty="0">
                  <a:solidFill>
                    <a:schemeClr val="bg1"/>
                  </a:solidFill>
                </a:rPr>
                <a:t>, Hobson et al. 2006)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888CC-22CE-D7E8-75FF-C9792C961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423" y="94627"/>
            <a:ext cx="11647153" cy="1108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Nested Sampling - We use </a:t>
            </a:r>
            <a:r>
              <a:rPr lang="en-US" sz="30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Multinest</a:t>
            </a:r>
            <a:endParaRPr lang="en-US" sz="30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/>
              <a:t>(</a:t>
            </a:r>
            <a:r>
              <a:rPr lang="en-US" b="1" dirty="0" err="1"/>
              <a:t>Feroz</a:t>
            </a:r>
            <a:r>
              <a:rPr lang="en-US" b="1" dirty="0"/>
              <a:t>, Hobson et al. 2006)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6E03FE-A74F-7561-B1FD-FA6B66431F78}"/>
              </a:ext>
            </a:extLst>
          </p:cNvPr>
          <p:cNvSpPr txBox="1"/>
          <p:nvPr/>
        </p:nvSpPr>
        <p:spPr>
          <a:xfrm>
            <a:off x="491197" y="1787762"/>
            <a:ext cx="43925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Iso-likelihood contours </a:t>
            </a:r>
          </a:p>
          <a:p>
            <a:r>
              <a:rPr lang="en-US" sz="2500" dirty="0">
                <a:sym typeface="Wingdings" pitchFamily="2" charset="2"/>
              </a:rPr>
              <a:t> Ellipsoidal rejection sampling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88345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E6D97E-909E-5C42-859D-F882DB39C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91" y="2472173"/>
            <a:ext cx="3398186" cy="113785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F9EEF3B-AA3B-5442-B3F5-16A7151C44CC}"/>
              </a:ext>
            </a:extLst>
          </p:cNvPr>
          <p:cNvSpPr txBox="1">
            <a:spLocks/>
          </p:cNvSpPr>
          <p:nvPr/>
        </p:nvSpPr>
        <p:spPr>
          <a:xfrm>
            <a:off x="398469" y="-1176960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Bayesian Model Selection</a:t>
            </a:r>
          </a:p>
          <a:p>
            <a:pPr marL="0" indent="0">
              <a:buFont typeface="Arial"/>
              <a:buNone/>
            </a:pPr>
            <a:endParaRPr lang="en-US" sz="30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A65D63-6010-8048-B816-7CF617A8BF12}"/>
              </a:ext>
            </a:extLst>
          </p:cNvPr>
          <p:cNvSpPr txBox="1"/>
          <p:nvPr/>
        </p:nvSpPr>
        <p:spPr>
          <a:xfrm rot="21137750">
            <a:off x="1229731" y="5106784"/>
            <a:ext cx="49296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Odds are the results!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6D4B7C-C842-164B-AD82-EF90674B1313}"/>
                  </a:ext>
                </a:extLst>
              </p:cNvPr>
              <p:cNvSpPr txBox="1"/>
              <p:nvPr/>
            </p:nvSpPr>
            <p:spPr>
              <a:xfrm>
                <a:off x="398469" y="972846"/>
                <a:ext cx="726939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/>
                  <a:t>Now we have  </a:t>
                </a:r>
                <a14:m>
                  <m:oMath xmlns:m="http://schemas.openxmlformats.org/officeDocument/2006/math">
                    <m:r>
                      <a:rPr lang="en-US" sz="2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𝒵</m:t>
                    </m:r>
                    <m:r>
                      <a:rPr lang="en-GB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GB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GB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GB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GB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500" dirty="0"/>
                  <a:t>   – the Bayesian </a:t>
                </a:r>
                <a:r>
                  <a:rPr lang="en-US" sz="2500" i="1" dirty="0"/>
                  <a:t>Evidence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6D4B7C-C842-164B-AD82-EF90674B1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69" y="972846"/>
                <a:ext cx="7269391" cy="477054"/>
              </a:xfrm>
              <a:prstGeom prst="rect">
                <a:avLst/>
              </a:prstGeom>
              <a:blipFill>
                <a:blip r:embed="rId3"/>
                <a:stretch>
                  <a:fillRect l="-1396" t="-10256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2A037C6-18F9-8046-ADB8-13A3B3A34EA2}"/>
              </a:ext>
            </a:extLst>
          </p:cNvPr>
          <p:cNvSpPr txBox="1">
            <a:spLocks/>
          </p:cNvSpPr>
          <p:nvPr/>
        </p:nvSpPr>
        <p:spPr>
          <a:xfrm>
            <a:off x="5464181" y="1770709"/>
            <a:ext cx="5402749" cy="193403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dirty="0"/>
              <a:t>In general:</a:t>
            </a:r>
          </a:p>
          <a:p>
            <a:pPr marL="0" indent="0">
              <a:buNone/>
            </a:pPr>
            <a:r>
              <a:rPr lang="en-US" sz="2500" dirty="0"/>
              <a:t>	-  a mock data set from each model</a:t>
            </a:r>
          </a:p>
          <a:p>
            <a:pPr marL="0" indent="0">
              <a:buNone/>
            </a:pPr>
            <a:r>
              <a:rPr lang="en-US" sz="2500" dirty="0"/>
              <a:t>	- can we rule out the </a:t>
            </a:r>
            <a:r>
              <a:rPr lang="en-US" sz="2500" i="1" dirty="0"/>
              <a:t>wrong</a:t>
            </a:r>
            <a:r>
              <a:rPr lang="en-US" sz="2500" dirty="0"/>
              <a:t> models?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B61FA0-6FBC-06E0-DA95-0C77ECF39070}"/>
                  </a:ext>
                </a:extLst>
              </p:cNvPr>
              <p:cNvSpPr txBox="1"/>
              <p:nvPr/>
            </p:nvSpPr>
            <p:spPr>
              <a:xfrm>
                <a:off x="6086414" y="4205233"/>
                <a:ext cx="596816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	</a:t>
                </a:r>
                <a:r>
                  <a:rPr lang="en-GB" sz="3000" dirty="0"/>
                  <a:t>The Jeffreys’ Scale </a:t>
                </a:r>
                <a:endParaRPr lang="en-GB" dirty="0"/>
              </a:p>
              <a:p>
                <a:r>
                  <a:rPr lang="en-GB" sz="2400" dirty="0"/>
                  <a:t>Strong        		 –       </a:t>
                </a:r>
                <a14:m>
                  <m:oMath xmlns:m="http://schemas.openxmlformats.org/officeDocument/2006/math">
                    <m:r>
                      <a:rPr lang="en-GB" sz="2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l-GR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GB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GB" sz="2400" dirty="0"/>
                  <a:t> &gt; 150 </a:t>
                </a:r>
              </a:p>
              <a:p>
                <a:r>
                  <a:rPr lang="en-GB" sz="2400" dirty="0"/>
                  <a:t>Moderate          –   10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GB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GB" sz="2400" dirty="0"/>
                  <a:t> &lt; 150 </a:t>
                </a:r>
              </a:p>
              <a:p>
                <a:r>
                  <a:rPr lang="en-GB" sz="2400" dirty="0"/>
                  <a:t>Weak      		 –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GB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GB" sz="2400" dirty="0"/>
                  <a:t> &lt; 10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B61FA0-6FBC-06E0-DA95-0C77ECF39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414" y="4205233"/>
                <a:ext cx="5968167" cy="1938992"/>
              </a:xfrm>
              <a:prstGeom prst="rect">
                <a:avLst/>
              </a:prstGeom>
              <a:blipFill>
                <a:blip r:embed="rId4"/>
                <a:stretch>
                  <a:fillRect l="-1702" t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5532FA87-F235-CF0E-52B9-D8CDAB406B1A}"/>
              </a:ext>
            </a:extLst>
          </p:cNvPr>
          <p:cNvSpPr/>
          <p:nvPr/>
        </p:nvSpPr>
        <p:spPr>
          <a:xfrm>
            <a:off x="6179383" y="5801721"/>
            <a:ext cx="441120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500" dirty="0">
                <a:solidFill>
                  <a:schemeClr val="tx1">
                    <a:lumMod val="85000"/>
                  </a:schemeClr>
                </a:solidFill>
              </a:rPr>
              <a:t>Different shades of grey on plots</a:t>
            </a:r>
            <a:endParaRPr lang="en-US" sz="25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11" name="Double Bracket 10">
            <a:extLst>
              <a:ext uri="{FF2B5EF4-FFF2-40B4-BE49-F238E27FC236}">
                <a16:creationId xmlns:a16="http://schemas.microsoft.com/office/drawing/2014/main" id="{03B933BF-72E1-8308-B12D-D7EB6915A5C1}"/>
              </a:ext>
            </a:extLst>
          </p:cNvPr>
          <p:cNvSpPr/>
          <p:nvPr/>
        </p:nvSpPr>
        <p:spPr>
          <a:xfrm>
            <a:off x="5903044" y="4242322"/>
            <a:ext cx="4963886" cy="2171003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0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7DC3F3-7D25-F04D-9643-288C0F3B6CE0}"/>
              </a:ext>
            </a:extLst>
          </p:cNvPr>
          <p:cNvSpPr/>
          <p:nvPr/>
        </p:nvSpPr>
        <p:spPr>
          <a:xfrm>
            <a:off x="9463691" y="154857"/>
            <a:ext cx="2463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Fourier Power Spectrum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17D815-8200-CD48-8031-7BE656AFA9A3}"/>
              </a:ext>
            </a:extLst>
          </p:cNvPr>
          <p:cNvGrpSpPr/>
          <p:nvPr/>
        </p:nvGrpSpPr>
        <p:grpSpPr>
          <a:xfrm>
            <a:off x="589625" y="3766532"/>
            <a:ext cx="10648244" cy="1999086"/>
            <a:chOff x="265262" y="796072"/>
            <a:chExt cx="10648244" cy="19990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E2DC2A-2404-F348-B75B-2CA641DC4D4F}"/>
                </a:ext>
              </a:extLst>
            </p:cNvPr>
            <p:cNvSpPr txBox="1"/>
            <p:nvPr/>
          </p:nvSpPr>
          <p:spPr>
            <a:xfrm>
              <a:off x="265262" y="796072"/>
              <a:ext cx="60231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Power Spectrum - the Fourier transform of the 2 point correlation function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13B832-BD5B-7748-AEBC-87BBF7EF4800}"/>
                </a:ext>
              </a:extLst>
            </p:cNvPr>
            <p:cNvSpPr txBox="1"/>
            <p:nvPr/>
          </p:nvSpPr>
          <p:spPr>
            <a:xfrm>
              <a:off x="804075" y="1964161"/>
              <a:ext cx="60231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Correlation function  -  the excess probability relative to a </a:t>
              </a:r>
              <a:r>
                <a:rPr lang="en-US" sz="2400" dirty="0" err="1"/>
                <a:t>Poission</a:t>
              </a:r>
              <a:r>
                <a:rPr lang="en-US" sz="2400" dirty="0"/>
                <a:t> distribution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85BEF7F-137B-6C40-A915-6DC2BE9AC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25782" y="2030985"/>
              <a:ext cx="3987724" cy="64589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0CCAD8A-DB3C-5C4D-BAD9-220A3E743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9339" y="1027025"/>
              <a:ext cx="3014195" cy="645899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7309C8E-C5C1-B548-8D90-4A4834501076}"/>
              </a:ext>
            </a:extLst>
          </p:cNvPr>
          <p:cNvSpPr txBox="1"/>
          <p:nvPr/>
        </p:nvSpPr>
        <p:spPr>
          <a:xfrm>
            <a:off x="2941169" y="6164509"/>
            <a:ext cx="2447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FPS likelihood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59CF4A-0173-E448-85E1-0786499CE14E}"/>
              </a:ext>
            </a:extLst>
          </p:cNvPr>
          <p:cNvSpPr txBox="1"/>
          <p:nvPr/>
        </p:nvSpPr>
        <p:spPr>
          <a:xfrm>
            <a:off x="8653771" y="6014434"/>
            <a:ext cx="1909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(Cross correlation terms ignored)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DE01DF-22D9-D646-9F2E-CC4FD3D490E2}"/>
              </a:ext>
            </a:extLst>
          </p:cNvPr>
          <p:cNvGrpSpPr/>
          <p:nvPr/>
        </p:nvGrpSpPr>
        <p:grpSpPr>
          <a:xfrm>
            <a:off x="5189226" y="6077378"/>
            <a:ext cx="2850775" cy="583388"/>
            <a:chOff x="4921448" y="2967334"/>
            <a:chExt cx="2850775" cy="583388"/>
          </a:xfrm>
        </p:grpSpPr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BC6C258-6095-644D-81B1-8DCF46902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0" t="1218" r="74903" b="6943"/>
            <a:stretch/>
          </p:blipFill>
          <p:spPr>
            <a:xfrm>
              <a:off x="4921448" y="2967335"/>
              <a:ext cx="1116105" cy="583387"/>
            </a:xfrm>
            <a:prstGeom prst="rect">
              <a:avLst/>
            </a:prstGeom>
          </p:spPr>
        </p:pic>
        <p:pic>
          <p:nvPicPr>
            <p:cNvPr id="20" name="Picture 1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E6F07C3-C04C-C24D-B2B4-AC5FF926A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084" r="2875" b="8161"/>
            <a:stretch/>
          </p:blipFill>
          <p:spPr>
            <a:xfrm>
              <a:off x="6037553" y="2967334"/>
              <a:ext cx="1734670" cy="58338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E6C4DBC-99E6-8243-BF17-A8DB367F7819}"/>
              </a:ext>
            </a:extLst>
          </p:cNvPr>
          <p:cNvGrpSpPr/>
          <p:nvPr/>
        </p:nvGrpSpPr>
        <p:grpSpPr>
          <a:xfrm>
            <a:off x="1128438" y="866116"/>
            <a:ext cx="9269063" cy="871771"/>
            <a:chOff x="268797" y="3423360"/>
            <a:chExt cx="9269063" cy="87177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CBC1DC-9BE0-1149-98E5-5451B6FDBBE5}"/>
                </a:ext>
              </a:extLst>
            </p:cNvPr>
            <p:cNvSpPr txBox="1"/>
            <p:nvPr/>
          </p:nvSpPr>
          <p:spPr>
            <a:xfrm>
              <a:off x="268797" y="3464134"/>
              <a:ext cx="78450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Throughout, FPS refers to spherically averaged 21cm brightness temperature (Fourier) power spectrum</a:t>
              </a:r>
            </a:p>
          </p:txBody>
        </p:sp>
        <p:pic>
          <p:nvPicPr>
            <p:cNvPr id="19" name="Picture 18" descr="Text, letter&#10;&#10;Description automatically generated">
              <a:extLst>
                <a:ext uri="{FF2B5EF4-FFF2-40B4-BE49-F238E27FC236}">
                  <a16:creationId xmlns:a16="http://schemas.microsoft.com/office/drawing/2014/main" id="{D8E3226D-C4AC-3044-BAB0-88145D1B6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4456" y="3423360"/>
              <a:ext cx="2173404" cy="774089"/>
            </a:xfrm>
            <a:prstGeom prst="rect">
              <a:avLst/>
            </a:prstGeom>
          </p:spPr>
        </p:pic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17CD2F0-5128-D04C-8270-47C2F485B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424" y="94627"/>
            <a:ext cx="4778548" cy="7014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Standard 21cm likelihood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9B78CF-50B7-8241-BE1C-B82DA57383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0831" y="2016866"/>
            <a:ext cx="4179170" cy="130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6FA13-B15B-4046-A3BA-AD22A1A66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418" y="1512367"/>
            <a:ext cx="10131425" cy="2352390"/>
          </a:xfrm>
        </p:spPr>
        <p:txBody>
          <a:bodyPr>
            <a:normAutofit/>
          </a:bodyPr>
          <a:lstStyle/>
          <a:p>
            <a:r>
              <a:rPr lang="en-US" sz="2500" dirty="0"/>
              <a:t>Semi-numerical simulation </a:t>
            </a:r>
            <a:r>
              <a:rPr lang="en-GB" sz="2500" dirty="0">
                <a:latin typeface="Helvetica" pitchFamily="2" charset="0"/>
              </a:rPr>
              <a:t>used for parameter estimation</a:t>
            </a:r>
          </a:p>
          <a:p>
            <a:endParaRPr lang="en-GB" sz="2500" dirty="0">
              <a:latin typeface="Helvetica" pitchFamily="2" charset="0"/>
            </a:endParaRPr>
          </a:p>
          <a:p>
            <a:endParaRPr lang="en-GB" sz="2500" dirty="0">
              <a:latin typeface="Helvetica" pitchFamily="2" charset="0"/>
            </a:endParaRPr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endParaRPr lang="en-US" sz="25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9473436-6E01-5742-9339-534C26C379CA}"/>
              </a:ext>
            </a:extLst>
          </p:cNvPr>
          <p:cNvSpPr txBox="1">
            <a:spLocks/>
          </p:cNvSpPr>
          <p:nvPr/>
        </p:nvSpPr>
        <p:spPr>
          <a:xfrm>
            <a:off x="0" y="-1278530"/>
            <a:ext cx="12579927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0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 </a:t>
            </a:r>
            <a:r>
              <a:rPr lang="en-US" sz="3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Simulation - 21CMMC (Greig &amp; </a:t>
            </a:r>
            <a:r>
              <a:rPr lang="en-US" sz="30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Mesinger</a:t>
            </a:r>
            <a:r>
              <a:rPr lang="en-US" sz="3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2015) </a:t>
            </a:r>
          </a:p>
          <a:p>
            <a:pPr marL="0" indent="0">
              <a:buFont typeface="Arial"/>
              <a:buNone/>
            </a:pPr>
            <a:r>
              <a:rPr lang="en-US" sz="3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&amp; 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21cmFAST (</a:t>
            </a:r>
            <a:r>
              <a:rPr lang="en-US" sz="32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Mesinger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et al 2013 Murray et al. 2023) </a:t>
            </a:r>
            <a:endParaRPr lang="en-US" sz="3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064991B-69D8-6446-B55E-1AF5855AD602}"/>
              </a:ext>
            </a:extLst>
          </p:cNvPr>
          <p:cNvSpPr txBox="1">
            <a:spLocks/>
          </p:cNvSpPr>
          <p:nvPr/>
        </p:nvSpPr>
        <p:spPr>
          <a:xfrm>
            <a:off x="181418" y="2074783"/>
            <a:ext cx="12398509" cy="3008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dirty="0"/>
              <a:t>1) Simple Model (FZH)</a:t>
            </a:r>
          </a:p>
          <a:p>
            <a:pPr lvl="1">
              <a:buFontTx/>
              <a:buChar char="-"/>
            </a:pPr>
            <a:r>
              <a:rPr lang="en-US" sz="2300" dirty="0"/>
              <a:t>Each has a linear density field realization</a:t>
            </a:r>
          </a:p>
          <a:p>
            <a:pPr lvl="1">
              <a:buFontTx/>
              <a:buChar char="-"/>
            </a:pPr>
            <a:r>
              <a:rPr lang="en-US" sz="2500" dirty="0"/>
              <a:t>Ionization defined by comparing photons to </a:t>
            </a:r>
          </a:p>
          <a:p>
            <a:pPr marL="457200" lvl="1" indent="0">
              <a:buNone/>
            </a:pPr>
            <a:r>
              <a:rPr lang="en-US" sz="2500" dirty="0"/>
              <a:t>the number of baryons in a given region.</a:t>
            </a:r>
          </a:p>
          <a:p>
            <a:pPr lvl="1">
              <a:buFontTx/>
              <a:buChar char="-"/>
            </a:pPr>
            <a:endParaRPr lang="en-US" sz="2500" dirty="0"/>
          </a:p>
          <a:p>
            <a:pPr lvl="1">
              <a:buFontTx/>
              <a:buChar char="-"/>
            </a:pPr>
            <a:endParaRPr lang="en-US" sz="23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B359FA-A459-154F-A3A6-E5119978B773}"/>
                  </a:ext>
                </a:extLst>
              </p:cNvPr>
              <p:cNvSpPr txBox="1"/>
              <p:nvPr/>
            </p:nvSpPr>
            <p:spPr>
              <a:xfrm>
                <a:off x="6619443" y="2088077"/>
                <a:ext cx="7386799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𝑣𝑖𝑟</m:t>
                        </m:r>
                      </m:sub>
                    </m:sSub>
                  </m:oMath>
                </a14:m>
                <a:r>
                  <a:rPr lang="en-GB" sz="2000" dirty="0"/>
                  <a:t> - the minimum virial temperature for galaxies.</a:t>
                </a:r>
              </a:p>
              <a:p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𝜁</m:t>
                    </m:r>
                  </m:oMath>
                </a14:m>
                <a:r>
                  <a:rPr lang="en-GB" sz="2000" dirty="0">
                    <a:latin typeface="Helvetica" pitchFamily="2" charset="0"/>
                  </a:rPr>
                  <a:t> - UV ionising efficiency of galaxies.</a:t>
                </a:r>
              </a:p>
              <a:p>
                <a:endParaRPr lang="en-GB" sz="24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B359FA-A459-154F-A3A6-E5119978B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443" y="2088077"/>
                <a:ext cx="7386799" cy="1354217"/>
              </a:xfrm>
              <a:prstGeom prst="rect">
                <a:avLst/>
              </a:prstGeom>
              <a:blipFill>
                <a:blip r:embed="rId2"/>
                <a:stretch>
                  <a:fillRect l="-343" t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31C09F8-A778-064F-8EC6-E4E20F66C265}"/>
              </a:ext>
            </a:extLst>
          </p:cNvPr>
          <p:cNvSpPr txBox="1"/>
          <p:nvPr/>
        </p:nvSpPr>
        <p:spPr>
          <a:xfrm>
            <a:off x="181418" y="4638012"/>
            <a:ext cx="55009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2) </a:t>
            </a:r>
            <a:r>
              <a:rPr lang="en-US" sz="2800" dirty="0"/>
              <a:t>Testing Morphologies</a:t>
            </a:r>
          </a:p>
          <a:p>
            <a:r>
              <a:rPr lang="en-US" sz="2500" dirty="0"/>
              <a:t>+ Ionization correlates with the density field directly - MHR</a:t>
            </a:r>
          </a:p>
          <a:p>
            <a:r>
              <a:rPr lang="en-US" sz="2500" dirty="0"/>
              <a:t>+ Mathematical Inverses </a:t>
            </a:r>
          </a:p>
          <a:p>
            <a:r>
              <a:rPr lang="en-US" sz="2500" dirty="0"/>
              <a:t>(</a:t>
            </a:r>
            <a:r>
              <a:rPr lang="en-US" sz="2500" dirty="0" err="1"/>
              <a:t>FZHinv</a:t>
            </a:r>
            <a:r>
              <a:rPr lang="en-US" sz="2500" dirty="0"/>
              <a:t>, </a:t>
            </a:r>
            <a:r>
              <a:rPr lang="en-US" sz="2500" dirty="0" err="1"/>
              <a:t>MHRinv</a:t>
            </a:r>
            <a:r>
              <a:rPr lang="en-US" sz="2500" dirty="0"/>
              <a:t>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D4FF7F-9294-2647-A30A-2EF6BBA78F39}"/>
                  </a:ext>
                </a:extLst>
              </p:cNvPr>
              <p:cNvSpPr txBox="1"/>
              <p:nvPr/>
            </p:nvSpPr>
            <p:spPr>
              <a:xfrm>
                <a:off x="5682332" y="4638012"/>
                <a:ext cx="6509668" cy="1677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/>
                  <a:t>3) </a:t>
                </a:r>
                <a:r>
                  <a:rPr lang="en-US" sz="2800" dirty="0"/>
                  <a:t>Testing Astrophysics</a:t>
                </a:r>
              </a:p>
              <a:p>
                <a:r>
                  <a:rPr lang="en-US" sz="2500" dirty="0"/>
                  <a:t>+ Including Spin temperature, </a:t>
                </a:r>
              </a:p>
              <a:p>
                <a:r>
                  <a:rPr lang="en-US" sz="2500" dirty="0"/>
                  <a:t>+ Including a power law in halo mass for </a:t>
                </a:r>
                <a14:m>
                  <m:oMath xmlns:m="http://schemas.openxmlformats.org/officeDocument/2006/math">
                    <m:r>
                      <a:rPr lang="en-GB" sz="2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𝜁</m:t>
                    </m:r>
                  </m:oMath>
                </a14:m>
                <a:r>
                  <a:rPr lang="en-US" sz="2500" dirty="0"/>
                  <a:t> (with and without UV LF synergy.  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D4FF7F-9294-2647-A30A-2EF6BBA78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332" y="4638012"/>
                <a:ext cx="6509668" cy="1677382"/>
              </a:xfrm>
              <a:prstGeom prst="rect">
                <a:avLst/>
              </a:prstGeom>
              <a:blipFill>
                <a:blip r:embed="rId3"/>
                <a:stretch>
                  <a:fillRect l="-1556" t="-3759" b="-7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1407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0FD615-EFB4-D841-93C2-DAC52111C140}"/>
              </a:ext>
            </a:extLst>
          </p:cNvPr>
          <p:cNvSpPr/>
          <p:nvPr/>
        </p:nvSpPr>
        <p:spPr>
          <a:xfrm>
            <a:off x="0" y="5767169"/>
            <a:ext cx="631814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/>
              <a:t>(</a:t>
            </a:r>
            <a:r>
              <a:rPr lang="en-GB" sz="1300" dirty="0"/>
              <a:t>Watkinson &amp; Pritchard 2014)</a:t>
            </a:r>
          </a:p>
          <a:p>
            <a:r>
              <a:rPr lang="en-GB" sz="1300" dirty="0"/>
              <a:t>(Binnie &amp; Pritchard 2019)</a:t>
            </a:r>
          </a:p>
          <a:p>
            <a:r>
              <a:rPr lang="en-GB" sz="1300" dirty="0"/>
              <a:t>(</a:t>
            </a:r>
            <a:r>
              <a:rPr lang="en-GB" sz="1300" dirty="0" err="1"/>
              <a:t>Furlanetto</a:t>
            </a:r>
            <a:r>
              <a:rPr lang="en-GB" sz="1300" dirty="0"/>
              <a:t>, </a:t>
            </a:r>
            <a:r>
              <a:rPr lang="en-GB" sz="1300" dirty="0" err="1"/>
              <a:t>Zaldarriaga</a:t>
            </a:r>
            <a:r>
              <a:rPr lang="en-GB" sz="1300" dirty="0"/>
              <a:t> &amp; </a:t>
            </a:r>
            <a:r>
              <a:rPr lang="en-GB" sz="1300" dirty="0" err="1"/>
              <a:t>Hernquist</a:t>
            </a:r>
            <a:r>
              <a:rPr lang="en-GB" sz="1300" dirty="0"/>
              <a:t>  2004)</a:t>
            </a:r>
          </a:p>
          <a:p>
            <a:r>
              <a:rPr lang="en-GB" sz="1300" dirty="0"/>
              <a:t>(Miralda-</a:t>
            </a:r>
            <a:r>
              <a:rPr lang="en-GB" sz="1300" dirty="0" err="1"/>
              <a:t>Escudé</a:t>
            </a:r>
            <a:r>
              <a:rPr lang="en-GB" sz="1300" dirty="0"/>
              <a:t>, </a:t>
            </a:r>
            <a:r>
              <a:rPr lang="en-GB" sz="1300" dirty="0" err="1"/>
              <a:t>Haenelt</a:t>
            </a:r>
            <a:r>
              <a:rPr lang="en-GB" sz="1300" dirty="0"/>
              <a:t>, Rees  2000)</a:t>
            </a:r>
          </a:p>
          <a:p>
            <a:r>
              <a:rPr lang="en-GB" sz="1300" dirty="0"/>
              <a:t>(Binnie et al in prep.)</a:t>
            </a:r>
            <a:br>
              <a:rPr lang="en-GB" sz="1300" dirty="0"/>
            </a:br>
            <a:endParaRPr lang="en-GB" sz="13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163973-78FB-A8FE-CE5B-C8169782341C}"/>
              </a:ext>
            </a:extLst>
          </p:cNvPr>
          <p:cNvSpPr/>
          <p:nvPr/>
        </p:nvSpPr>
        <p:spPr>
          <a:xfrm>
            <a:off x="10293120" y="662360"/>
            <a:ext cx="14435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/>
              <a:t>(21cmFast)</a:t>
            </a:r>
          </a:p>
          <a:p>
            <a:pPr algn="ctr"/>
            <a:r>
              <a:rPr lang="en-US" sz="22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FE4808-24F9-2AC0-A246-94211394BB26}"/>
              </a:ext>
            </a:extLst>
          </p:cNvPr>
          <p:cNvSpPr txBox="1"/>
          <p:nvPr/>
        </p:nvSpPr>
        <p:spPr>
          <a:xfrm>
            <a:off x="0" y="0"/>
            <a:ext cx="49538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Morphological </a:t>
            </a:r>
          </a:p>
          <a:p>
            <a:r>
              <a:rPr lang="en-US" sz="3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light-cones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290981-30D3-E95A-FAC4-FEC4128CC796}"/>
              </a:ext>
            </a:extLst>
          </p:cNvPr>
          <p:cNvSpPr/>
          <p:nvPr/>
        </p:nvSpPr>
        <p:spPr>
          <a:xfrm>
            <a:off x="10378079" y="2281557"/>
            <a:ext cx="138211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/>
              <a:t>Outside-In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84574-5635-D95A-8A42-42D074E61B68}"/>
              </a:ext>
            </a:extLst>
          </p:cNvPr>
          <p:cNvSpPr/>
          <p:nvPr/>
        </p:nvSpPr>
        <p:spPr>
          <a:xfrm>
            <a:off x="10378079" y="1000914"/>
            <a:ext cx="138211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/>
              <a:t>Inside-Out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52DF90-C652-C600-2ED0-9AE06E3D6CBE}"/>
              </a:ext>
            </a:extLst>
          </p:cNvPr>
          <p:cNvSpPr/>
          <p:nvPr/>
        </p:nvSpPr>
        <p:spPr>
          <a:xfrm>
            <a:off x="10378079" y="3916641"/>
            <a:ext cx="138211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/>
              <a:t>Inside-Out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9B186E-598B-7422-FF75-ED6ECBF90E38}"/>
              </a:ext>
            </a:extLst>
          </p:cNvPr>
          <p:cNvSpPr/>
          <p:nvPr/>
        </p:nvSpPr>
        <p:spPr>
          <a:xfrm>
            <a:off x="10378079" y="5551725"/>
            <a:ext cx="138211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/>
              <a:t>Outside-In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7D11F6-5DF8-6B44-9B44-0D6DFFE79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17" y="84737"/>
            <a:ext cx="6593022" cy="659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282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9269</TotalTime>
  <Words>2211</Words>
  <Application>Microsoft Macintosh PowerPoint</Application>
  <PresentationFormat>Widescreen</PresentationFormat>
  <Paragraphs>308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CMR8</vt:lpstr>
      <vt:lpstr>CMSSBX10</vt:lpstr>
      <vt:lpstr>CMSY8</vt:lpstr>
      <vt:lpstr>Arial</vt:lpstr>
      <vt:lpstr>Calibri</vt:lpstr>
      <vt:lpstr>Calibri Light</vt:lpstr>
      <vt:lpstr>Cambria Math</vt:lpstr>
      <vt:lpstr>Helvetica</vt:lpstr>
      <vt:lpstr>Wingdings</vt:lpstr>
      <vt:lpstr>Celestial</vt:lpstr>
      <vt:lpstr>Statistical summaries for  Bayesian analyses in eor science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Feasibly can we Distinguish Models of the EoR with up and Coming Experiments? </dc:title>
  <dc:creator>Binnie, Thomas J</dc:creator>
  <cp:lastModifiedBy>Microsoft Office User</cp:lastModifiedBy>
  <cp:revision>253</cp:revision>
  <dcterms:created xsi:type="dcterms:W3CDTF">2020-01-24T14:14:58Z</dcterms:created>
  <dcterms:modified xsi:type="dcterms:W3CDTF">2024-07-18T06:40:22Z</dcterms:modified>
</cp:coreProperties>
</file>