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5" d="100"/>
          <a:sy n="85" d="100"/>
        </p:scale>
        <p:origin x="1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812800" y="0"/>
            <a:ext cx="15232066" cy="1016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ine"/>
          <p:cNvSpPr/>
          <p:nvPr/>
        </p:nvSpPr>
        <p:spPr>
          <a:xfrm>
            <a:off x="1430528" y="2015744"/>
            <a:ext cx="10166100" cy="128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blurRad="12700" dist="12700" rotWithShape="0">
              <a:srgbClr val="FFFFFF">
                <a:alpha val="82000"/>
              </a:srgbClr>
            </a:outerShdw>
          </a:effectLst>
        </p:spPr>
        <p:txBody>
          <a:bodyPr lIns="0" tIns="0" rIns="0" bIns="0"/>
          <a:lstStyle/>
          <a:p>
            <a:pPr algn="l" defTabSz="585216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1267968" y="260096"/>
            <a:ext cx="10468865" cy="1706881"/>
          </a:xfrm>
          <a:prstGeom prst="rect">
            <a:avLst/>
          </a:prstGeom>
        </p:spPr>
        <p:txBody>
          <a:bodyPr lIns="48767" tIns="48767" rIns="48767" bIns="48767" anchor="b">
            <a:noAutofit/>
          </a:bodyPr>
          <a:lstStyle>
            <a:lvl1pPr defTabSz="585216">
              <a:defRPr sz="64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idx="1"/>
          </p:nvPr>
        </p:nvSpPr>
        <p:spPr>
          <a:xfrm>
            <a:off x="1267968" y="2617216"/>
            <a:ext cx="10468865" cy="6291072"/>
          </a:xfrm>
          <a:prstGeom prst="rect">
            <a:avLst/>
          </a:prstGeom>
        </p:spPr>
        <p:txBody>
          <a:bodyPr lIns="48767" tIns="48767" rIns="48767" bIns="48767">
            <a:noAutofit/>
          </a:bodyPr>
          <a:lstStyle>
            <a:lvl1pPr marL="812423" indent="-558423" defTabSz="585216">
              <a:spcBef>
                <a:spcPts val="1700"/>
              </a:spcBef>
              <a:buSzPct val="100000"/>
              <a:defRPr sz="40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155323" indent="-558423" defTabSz="585216">
              <a:spcBef>
                <a:spcPts val="1700"/>
              </a:spcBef>
              <a:buSzPct val="100000"/>
              <a:defRPr sz="40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498223" indent="-558423" defTabSz="585216">
              <a:spcBef>
                <a:spcPts val="1700"/>
              </a:spcBef>
              <a:buSzPct val="100000"/>
              <a:defRPr sz="40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53823" indent="-558423" defTabSz="585216">
              <a:spcBef>
                <a:spcPts val="1700"/>
              </a:spcBef>
              <a:buSzPct val="100000"/>
              <a:defRPr sz="40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196723" indent="-558423" defTabSz="585216">
              <a:spcBef>
                <a:spcPts val="1700"/>
              </a:spcBef>
              <a:buSzPct val="100000"/>
              <a:defRPr sz="40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553" y="9217152"/>
            <a:ext cx="313437" cy="351537"/>
          </a:xfrm>
          <a:prstGeom prst="rect">
            <a:avLst/>
          </a:prstGeom>
        </p:spPr>
        <p:txBody>
          <a:bodyPr lIns="48767" tIns="48767" rIns="48767" bIns="48767"/>
          <a:lstStyle>
            <a:lvl1pPr defTabSz="585216">
              <a:defRPr sz="16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1267968" y="2048255"/>
            <a:ext cx="10468865" cy="2861057"/>
          </a:xfrm>
          <a:prstGeom prst="rect">
            <a:avLst/>
          </a:prstGeom>
          <a:effectLst>
            <a:outerShdw blurRad="12700" dist="12700" dir="5400000" rotWithShape="0">
              <a:srgbClr val="424242"/>
            </a:outerShdw>
          </a:effectLst>
        </p:spPr>
        <p:txBody>
          <a:bodyPr lIns="48767" tIns="48767" rIns="48767" bIns="48767" anchor="b">
            <a:noAutofit/>
          </a:bodyPr>
          <a:lstStyle>
            <a:lvl1pPr defTabSz="585216">
              <a:defRPr sz="9400" spc="-124">
                <a:solidFill>
                  <a:srgbClr val="E5E5E5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67968" y="5023103"/>
            <a:ext cx="10468865" cy="1089153"/>
          </a:xfrm>
          <a:prstGeom prst="rect">
            <a:avLst/>
          </a:prstGeom>
          <a:effectLst>
            <a:outerShdw blurRad="12700" dist="12700" dir="5400000" rotWithShape="0">
              <a:srgbClr val="424242"/>
            </a:outerShdw>
          </a:effectLst>
        </p:spPr>
        <p:txBody>
          <a:bodyPr lIns="48767" tIns="48767" rIns="48767" bIns="48767" anchor="t">
            <a:noAutofit/>
          </a:bodyPr>
          <a:lstStyle>
            <a:lvl1pPr marL="0" indent="0" defTabSz="585216">
              <a:spcBef>
                <a:spcPts val="0"/>
              </a:spcBef>
              <a:buSzTx/>
              <a:buNone/>
              <a:defRPr sz="2400" spc="-3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0" defTabSz="585216">
              <a:spcBef>
                <a:spcPts val="0"/>
              </a:spcBef>
              <a:buSzTx/>
              <a:buNone/>
              <a:defRPr sz="2400" spc="-3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0" defTabSz="585216">
              <a:spcBef>
                <a:spcPts val="0"/>
              </a:spcBef>
              <a:buSzTx/>
              <a:buNone/>
              <a:defRPr sz="2400" spc="-3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0" defTabSz="585216">
              <a:spcBef>
                <a:spcPts val="0"/>
              </a:spcBef>
              <a:buSzTx/>
              <a:buNone/>
              <a:defRPr sz="2400" spc="-3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0" defTabSz="585216">
              <a:spcBef>
                <a:spcPts val="0"/>
              </a:spcBef>
              <a:buSzTx/>
              <a:buNone/>
              <a:defRPr sz="2400" spc="-3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02641" y="9217152"/>
            <a:ext cx="353183" cy="296876"/>
          </a:xfrm>
          <a:prstGeom prst="rect">
            <a:avLst/>
          </a:prstGeom>
          <a:effectLst>
            <a:outerShdw blurRad="12700" dist="12700" dir="5400000" rotWithShape="0">
              <a:srgbClr val="424242"/>
            </a:outerShdw>
          </a:effectLst>
        </p:spPr>
        <p:txBody>
          <a:bodyPr lIns="48767" tIns="48767" rIns="48767" bIns="48767"/>
          <a:lstStyle>
            <a:lvl1pPr marL="342900" indent="-342900" algn="l" defTabSz="457200">
              <a:defRPr sz="1600" spc="-21">
                <a:solidFill>
                  <a:srgbClr val="CBCBCB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Font typeface="Arial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1000"/>
              </a:spcBef>
              <a:buSzPct val="100000"/>
              <a:buFont typeface="Arial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791" y="9123786"/>
            <a:ext cx="368769" cy="3520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4271" y="9217152"/>
            <a:ext cx="301313" cy="361542"/>
          </a:xfrm>
          <a:prstGeom prst="rect">
            <a:avLst/>
          </a:prstGeom>
        </p:spPr>
        <p:txBody>
          <a:bodyPr lIns="48767" tIns="48767" rIns="48767" bIns="48767"/>
          <a:lstStyle>
            <a:lvl1pPr marL="342900" indent="-342900" algn="l" defTabSz="457200">
              <a:defRPr sz="16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ine"/>
          <p:cNvSpPr/>
          <p:nvPr/>
        </p:nvSpPr>
        <p:spPr>
          <a:xfrm>
            <a:off x="1430528" y="2015744"/>
            <a:ext cx="10166100" cy="128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blurRad="12700" dist="12700" rotWithShape="0">
              <a:srgbClr val="FFFFFF">
                <a:alpha val="82000"/>
              </a:srgbClr>
            </a:outerShdw>
          </a:effectLst>
        </p:spPr>
        <p:txBody>
          <a:bodyPr lIns="0" tIns="0" rIns="0" bIns="0"/>
          <a:lstStyle/>
          <a:p>
            <a:pPr algn="l" defTabSz="914400">
              <a:spcBef>
                <a:spcPts val="1500"/>
              </a:spcBef>
              <a:defRPr sz="3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1267968" y="260096"/>
            <a:ext cx="10468865" cy="1706881"/>
          </a:xfrm>
          <a:prstGeom prst="rect">
            <a:avLst/>
          </a:prstGeom>
        </p:spPr>
        <p:txBody>
          <a:bodyPr lIns="48767" tIns="48767" rIns="48767" bIns="48767" anchor="b">
            <a:noAutofit/>
          </a:bodyPr>
          <a:lstStyle>
            <a:lvl1pPr defTabSz="585216">
              <a:defRPr sz="64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idx="1"/>
          </p:nvPr>
        </p:nvSpPr>
        <p:spPr>
          <a:xfrm>
            <a:off x="1267968" y="2617216"/>
            <a:ext cx="10468865" cy="6291072"/>
          </a:xfrm>
          <a:prstGeom prst="rect">
            <a:avLst/>
          </a:prstGeom>
        </p:spPr>
        <p:txBody>
          <a:bodyPr lIns="48767" tIns="48767" rIns="48767" bIns="48767" numCol="2" spcCol="523443" anchor="t">
            <a:noAutofit/>
          </a:bodyPr>
          <a:lstStyle>
            <a:lvl1pPr marL="605998" indent="-351998" defTabSz="585216">
              <a:spcBef>
                <a:spcPts val="2900"/>
              </a:spcBef>
              <a:buSzPct val="100000"/>
              <a:defRPr sz="2400" b="1">
                <a:solidFill>
                  <a:srgbClr val="53585F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48898" indent="-351998" defTabSz="585216">
              <a:spcBef>
                <a:spcPts val="2900"/>
              </a:spcBef>
              <a:buSzPct val="100000"/>
              <a:defRPr sz="2400" b="1">
                <a:solidFill>
                  <a:srgbClr val="53585F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291798" indent="-351998" defTabSz="585216">
              <a:spcBef>
                <a:spcPts val="2900"/>
              </a:spcBef>
              <a:buSzPct val="100000"/>
              <a:defRPr sz="2400" b="1">
                <a:solidFill>
                  <a:srgbClr val="53585F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647398" indent="-351998" defTabSz="585216">
              <a:spcBef>
                <a:spcPts val="2900"/>
              </a:spcBef>
              <a:buSzPct val="100000"/>
              <a:defRPr sz="2400" b="1">
                <a:solidFill>
                  <a:srgbClr val="53585F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1990298" indent="-351998" defTabSz="585216">
              <a:spcBef>
                <a:spcPts val="2900"/>
              </a:spcBef>
              <a:buSzPct val="100000"/>
              <a:defRPr sz="2400" b="1">
                <a:solidFill>
                  <a:srgbClr val="53585F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4998" y="9217152"/>
            <a:ext cx="358548" cy="296876"/>
          </a:xfrm>
          <a:prstGeom prst="rect">
            <a:avLst/>
          </a:prstGeom>
        </p:spPr>
        <p:txBody>
          <a:bodyPr lIns="48767" tIns="48767" rIns="48767" bIns="48767"/>
          <a:lstStyle>
            <a:lvl1pPr defTabSz="585216">
              <a:defRPr sz="16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ine"/>
          <p:cNvSpPr/>
          <p:nvPr/>
        </p:nvSpPr>
        <p:spPr>
          <a:xfrm>
            <a:off x="1430528" y="2015744"/>
            <a:ext cx="10166100" cy="128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blurRad="12700" dist="12700" rotWithShape="0">
              <a:srgbClr val="FFFFFF">
                <a:alpha val="82000"/>
              </a:srgbClr>
            </a:outerShdw>
          </a:effectLst>
        </p:spPr>
        <p:txBody>
          <a:bodyPr lIns="0" tIns="0" rIns="0" bIns="0"/>
          <a:lstStyle/>
          <a:p>
            <a:pPr algn="l" defTabSz="914400">
              <a:spcBef>
                <a:spcPts val="1500"/>
              </a:spcBef>
              <a:defRPr sz="3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1267968" y="260096"/>
            <a:ext cx="10468865" cy="1706881"/>
          </a:xfrm>
          <a:prstGeom prst="rect">
            <a:avLst/>
          </a:prstGeom>
        </p:spPr>
        <p:txBody>
          <a:bodyPr lIns="48767" tIns="48767" rIns="48767" bIns="48767" anchor="b">
            <a:noAutofit/>
          </a:bodyPr>
          <a:lstStyle>
            <a:lvl1pPr defTabSz="585216">
              <a:defRPr sz="64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Body Level One…"/>
          <p:cNvSpPr txBox="1">
            <a:spLocks noGrp="1"/>
          </p:cNvSpPr>
          <p:nvPr>
            <p:ph type="body" idx="1"/>
          </p:nvPr>
        </p:nvSpPr>
        <p:spPr>
          <a:xfrm>
            <a:off x="1267968" y="2617216"/>
            <a:ext cx="10468865" cy="6291072"/>
          </a:xfrm>
          <a:prstGeom prst="rect">
            <a:avLst/>
          </a:prstGeom>
        </p:spPr>
        <p:txBody>
          <a:bodyPr lIns="48767" tIns="48767" rIns="48767" bIns="48767">
            <a:noAutofit/>
          </a:bodyPr>
          <a:lstStyle>
            <a:lvl1pPr marL="812423" indent="-558423" defTabSz="585216">
              <a:spcBef>
                <a:spcPts val="1700"/>
              </a:spcBef>
              <a:buSzPct val="100000"/>
              <a:defRPr sz="40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155323" indent="-558423" defTabSz="585216">
              <a:spcBef>
                <a:spcPts val="1700"/>
              </a:spcBef>
              <a:buSzPct val="100000"/>
              <a:defRPr sz="40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498223" indent="-558423" defTabSz="585216">
              <a:spcBef>
                <a:spcPts val="1700"/>
              </a:spcBef>
              <a:buSzPct val="100000"/>
              <a:defRPr sz="40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53823" indent="-558423" defTabSz="585216">
              <a:spcBef>
                <a:spcPts val="1700"/>
              </a:spcBef>
              <a:buSzPct val="100000"/>
              <a:defRPr sz="40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196723" indent="-558423" defTabSz="585216">
              <a:spcBef>
                <a:spcPts val="1700"/>
              </a:spcBef>
              <a:buSzPct val="100000"/>
              <a:defRPr sz="40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4998" y="9217152"/>
            <a:ext cx="358548" cy="296876"/>
          </a:xfrm>
          <a:prstGeom prst="rect">
            <a:avLst/>
          </a:prstGeom>
        </p:spPr>
        <p:txBody>
          <a:bodyPr lIns="48767" tIns="48767" rIns="48767" bIns="48767"/>
          <a:lstStyle>
            <a:lvl1pPr defTabSz="585216">
              <a:defRPr sz="16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Line"/>
          <p:cNvSpPr/>
          <p:nvPr/>
        </p:nvSpPr>
        <p:spPr>
          <a:xfrm>
            <a:off x="1430528" y="2015744"/>
            <a:ext cx="10166100" cy="128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blurRad="12700" dist="12700" rotWithShape="0">
              <a:srgbClr val="FFFFFF">
                <a:alpha val="82000"/>
              </a:srgbClr>
            </a:outerShdw>
          </a:effectLst>
        </p:spPr>
        <p:txBody>
          <a:bodyPr lIns="0" tIns="0" rIns="0" bIns="0"/>
          <a:lstStyle/>
          <a:p>
            <a:pPr algn="l" defTabSz="585216">
              <a:spcBef>
                <a:spcPts val="1500"/>
              </a:spcBef>
              <a:defRPr sz="200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1267968" y="260096"/>
            <a:ext cx="10468865" cy="1706881"/>
          </a:xfrm>
          <a:prstGeom prst="rect">
            <a:avLst/>
          </a:prstGeom>
        </p:spPr>
        <p:txBody>
          <a:bodyPr lIns="48767" tIns="48767" rIns="48767" bIns="48767" anchor="b">
            <a:noAutofit/>
          </a:bodyPr>
          <a:lstStyle>
            <a:lvl1pPr defTabSz="585216">
              <a:defRPr sz="64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idx="1"/>
          </p:nvPr>
        </p:nvSpPr>
        <p:spPr>
          <a:xfrm>
            <a:off x="1267968" y="2617216"/>
            <a:ext cx="10468865" cy="6291072"/>
          </a:xfrm>
          <a:prstGeom prst="rect">
            <a:avLst/>
          </a:prstGeom>
        </p:spPr>
        <p:txBody>
          <a:bodyPr lIns="48767" tIns="48767" rIns="48767" bIns="48767">
            <a:noAutofit/>
          </a:bodyPr>
          <a:lstStyle>
            <a:lvl1pPr marL="812423" indent="-558423" defTabSz="585216">
              <a:spcBef>
                <a:spcPts val="1700"/>
              </a:spcBef>
              <a:buSzPct val="100000"/>
              <a:defRPr sz="40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155323" indent="-558423" defTabSz="585216">
              <a:spcBef>
                <a:spcPts val="1700"/>
              </a:spcBef>
              <a:buSzPct val="100000"/>
              <a:defRPr sz="40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498223" indent="-558423" defTabSz="585216">
              <a:spcBef>
                <a:spcPts val="1700"/>
              </a:spcBef>
              <a:buSzPct val="100000"/>
              <a:defRPr sz="40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53823" indent="-558423" defTabSz="585216">
              <a:spcBef>
                <a:spcPts val="1700"/>
              </a:spcBef>
              <a:buSzPct val="100000"/>
              <a:defRPr sz="40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196723" indent="-558423" defTabSz="585216">
              <a:spcBef>
                <a:spcPts val="1700"/>
              </a:spcBef>
              <a:buSzPct val="100000"/>
              <a:defRPr sz="40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4998" y="9217152"/>
            <a:ext cx="358548" cy="296876"/>
          </a:xfrm>
          <a:prstGeom prst="rect">
            <a:avLst/>
          </a:prstGeom>
        </p:spPr>
        <p:txBody>
          <a:bodyPr lIns="48767" tIns="48767" rIns="48767" bIns="48767"/>
          <a:lstStyle>
            <a:lvl1pPr defTabSz="585216">
              <a:defRPr sz="16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1606550" y="635000"/>
            <a:ext cx="9779000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Line"/>
          <p:cNvSpPr/>
          <p:nvPr/>
        </p:nvSpPr>
        <p:spPr>
          <a:xfrm>
            <a:off x="1430528" y="2015744"/>
            <a:ext cx="10166100" cy="128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blurRad="12700" dist="12700" rotWithShape="0">
              <a:srgbClr val="FFFFFF">
                <a:alpha val="82000"/>
              </a:srgbClr>
            </a:outerShdw>
          </a:effectLst>
        </p:spPr>
        <p:txBody>
          <a:bodyPr lIns="0" tIns="0" rIns="0" bIns="0"/>
          <a:lstStyle/>
          <a:p>
            <a:pPr algn="l" defTabSz="585216">
              <a:spcBef>
                <a:spcPts val="1500"/>
              </a:spcBef>
              <a:defRPr sz="200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1267968" y="260096"/>
            <a:ext cx="10468865" cy="1706881"/>
          </a:xfrm>
          <a:prstGeom prst="rect">
            <a:avLst/>
          </a:prstGeom>
        </p:spPr>
        <p:txBody>
          <a:bodyPr lIns="48767" tIns="48767" rIns="48767" bIns="48767" anchor="b">
            <a:noAutofit/>
          </a:bodyPr>
          <a:lstStyle>
            <a:lvl1pPr defTabSz="585216">
              <a:defRPr sz="64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Title Text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4998" y="9217152"/>
            <a:ext cx="358548" cy="296876"/>
          </a:xfrm>
          <a:prstGeom prst="rect">
            <a:avLst/>
          </a:prstGeom>
        </p:spPr>
        <p:txBody>
          <a:bodyPr lIns="48767" tIns="48767" rIns="48767" bIns="48767"/>
          <a:lstStyle>
            <a:lvl1pPr defTabSz="585216">
              <a:defRPr sz="16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0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Line"/>
          <p:cNvSpPr/>
          <p:nvPr/>
        </p:nvSpPr>
        <p:spPr>
          <a:xfrm>
            <a:off x="1430527" y="2015743"/>
            <a:ext cx="10166101" cy="128"/>
          </a:xfrm>
          <a:prstGeom prst="line">
            <a:avLst/>
          </a:prstGeom>
          <a:ln w="3175">
            <a:solidFill>
              <a:srgbClr val="B5B5AF"/>
            </a:solidFill>
            <a:miter lim="400000"/>
          </a:ln>
          <a:effectLst>
            <a:outerShdw rotWithShape="0">
              <a:srgbClr val="FFFFFF">
                <a:alpha val="82000"/>
              </a:srgbClr>
            </a:outerShdw>
          </a:effectLst>
        </p:spPr>
        <p:txBody>
          <a:bodyPr lIns="0" tIns="0" rIns="0" bIns="0"/>
          <a:lstStyle/>
          <a:p>
            <a:pPr algn="l" defTabSz="914400">
              <a:spcBef>
                <a:spcPts val="1500"/>
              </a:spcBef>
              <a:def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1267967" y="260095"/>
            <a:ext cx="10468866" cy="1706881"/>
          </a:xfrm>
          <a:prstGeom prst="rect">
            <a:avLst/>
          </a:prstGeom>
        </p:spPr>
        <p:txBody>
          <a:bodyPr lIns="48768" tIns="48768" rIns="48768" bIns="48768" anchor="b">
            <a:noAutofit/>
          </a:bodyPr>
          <a:lstStyle>
            <a:lvl1pPr defTabSz="585216">
              <a:defRPr sz="62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idx="1"/>
          </p:nvPr>
        </p:nvSpPr>
        <p:spPr>
          <a:xfrm>
            <a:off x="1267967" y="2617215"/>
            <a:ext cx="10468866" cy="6291073"/>
          </a:xfrm>
          <a:prstGeom prst="rect">
            <a:avLst/>
          </a:prstGeom>
        </p:spPr>
        <p:txBody>
          <a:bodyPr lIns="48768" tIns="48768" rIns="48768" bIns="48768">
            <a:noAutofit/>
          </a:bodyPr>
          <a:lstStyle>
            <a:lvl1pPr marL="784502" indent="-530502" defTabSz="585216">
              <a:spcBef>
                <a:spcPts val="1700"/>
              </a:spcBef>
              <a:buSzPct val="100000"/>
              <a:defRPr sz="38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127402" indent="-530502" defTabSz="585216">
              <a:spcBef>
                <a:spcPts val="1700"/>
              </a:spcBef>
              <a:buSzPct val="100000"/>
              <a:defRPr sz="38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470302" indent="-530502" defTabSz="585216">
              <a:spcBef>
                <a:spcPts val="1700"/>
              </a:spcBef>
              <a:buSzPct val="100000"/>
              <a:defRPr sz="38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5902" indent="-530502" defTabSz="585216">
              <a:spcBef>
                <a:spcPts val="1700"/>
              </a:spcBef>
              <a:buSzPct val="100000"/>
              <a:defRPr sz="38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168802" indent="-530502" defTabSz="585216">
              <a:spcBef>
                <a:spcPts val="1700"/>
              </a:spcBef>
              <a:buSzPct val="100000"/>
              <a:defRPr sz="38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0518" y="9217152"/>
            <a:ext cx="327508" cy="271959"/>
          </a:xfrm>
          <a:prstGeom prst="rect">
            <a:avLst/>
          </a:prstGeom>
        </p:spPr>
        <p:txBody>
          <a:bodyPr lIns="48768" tIns="48768" rIns="48768" bIns="48768"/>
          <a:lstStyle>
            <a:lvl1pPr defTabSz="585216">
              <a:defRPr sz="14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4998" y="9217152"/>
            <a:ext cx="358548" cy="296876"/>
          </a:xfrm>
          <a:prstGeom prst="rect">
            <a:avLst/>
          </a:prstGeom>
        </p:spPr>
        <p:txBody>
          <a:bodyPr lIns="48767" tIns="48767" rIns="48767" bIns="48767"/>
          <a:lstStyle>
            <a:lvl1pPr defTabSz="585216">
              <a:defRPr sz="16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Title Text</a:t>
            </a:r>
          </a:p>
        </p:txBody>
      </p:sp>
      <p:sp>
        <p:nvSpPr>
          <p:cNvPr id="226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717800" y="635000"/>
            <a:ext cx="12357100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4533900" y="26035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680200" y="5026947"/>
            <a:ext cx="6057901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502400" y="886747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2374900" y="889000"/>
            <a:ext cx="11976100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DSC_5409.JPG" descr="DSC_54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160" y="-358295"/>
            <a:ext cx="15224652" cy="10111895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Le Zhang…"/>
          <p:cNvSpPr txBox="1"/>
          <p:nvPr/>
        </p:nvSpPr>
        <p:spPr>
          <a:xfrm>
            <a:off x="2217744" y="6790935"/>
            <a:ext cx="9046565" cy="29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Le Zhang</a:t>
            </a:r>
          </a:p>
          <a:p>
            <a:pPr>
              <a:defRPr sz="2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Sun Yat-Sen University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endParaRPr/>
          </a:p>
          <a:p>
            <a:pPr>
              <a:defRPr sz="2400">
                <a:solidFill>
                  <a:srgbClr val="FFFFFF"/>
                </a:solidFill>
              </a:defRPr>
            </a:pPr>
            <a:r>
              <a:t>SKA CD-EoR Science Team Meeting 2024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@Beijing 2024.07.19</a:t>
            </a:r>
          </a:p>
        </p:txBody>
      </p:sp>
      <p:sp>
        <p:nvSpPr>
          <p:cNvPr id="238" name="21 cm signal recovery in SKA Data Challenge 3"/>
          <p:cNvSpPr txBox="1"/>
          <p:nvPr/>
        </p:nvSpPr>
        <p:spPr>
          <a:xfrm>
            <a:off x="1833553" y="1220624"/>
            <a:ext cx="9337694" cy="2009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5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21 cm signal recovery in SKA Data Challenge 3</a:t>
            </a:r>
          </a:p>
        </p:txBody>
      </p:sp>
      <p:pic>
        <p:nvPicPr>
          <p:cNvPr id="239" name="61bc74a8a7460c7a4049948e7c8b8f1a.jpeg.jpeg" descr="61bc74a8a7460c7a4049948e7c8b8f1a.jpeg.jpeg"/>
          <p:cNvPicPr>
            <a:picLocks noChangeAspect="1"/>
          </p:cNvPicPr>
          <p:nvPr/>
        </p:nvPicPr>
        <p:blipFill>
          <a:blip r:embed="rId3">
            <a:alphaModFix amt="92442"/>
          </a:blip>
          <a:stretch>
            <a:fillRect/>
          </a:stretch>
        </p:blipFill>
        <p:spPr>
          <a:xfrm>
            <a:off x="0" y="0"/>
            <a:ext cx="1687814" cy="1739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Unknown.jpeg" descr="Unknow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7347" y="0"/>
            <a:ext cx="1567453" cy="1567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90" name="Key Challenge: frequency-dependent PSF…"/>
              <p:cNvSpPr txBox="1"/>
              <p:nvPr/>
            </p:nvSpPr>
            <p:spPr>
              <a:xfrm>
                <a:off x="498300" y="287612"/>
                <a:ext cx="12008200" cy="14580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spcBef>
                    <a:spcPts val="1000"/>
                  </a:spcBef>
                  <a:defRPr sz="4400"/>
                </a:pPr>
                <a:r>
                  <a:t>Key Challenge: frequency-dependent PSF </a:t>
                </a:r>
              </a:p>
              <a:p>
                <a:pPr algn="l">
                  <a:spcBef>
                    <a:spcPts val="1000"/>
                  </a:spcBef>
                  <a:defRPr sz="3500" b="1">
                    <a:solidFill>
                      <a:srgbClr val="FF26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 xmlns:m="http://schemas.openxmlformats.org/officeDocument/2006/math">
                    <m:r>
                      <a:rPr sz="42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t> mode-mixing </a:t>
                </a:r>
                <a14:m>
                  <m:oMath xmlns:m="http://schemas.openxmlformats.org/officeDocument/2006/math">
                    <m:r>
                      <a:rPr sz="42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t> producing non-smooth FG spectrum  </a:t>
                </a:r>
              </a:p>
            </p:txBody>
          </p:sp>
        </mc:Choice>
        <mc:Fallback>
          <p:sp>
            <p:nvSpPr>
              <p:cNvPr id="290" name="Key Challenge: frequency-dependent PSF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00" y="287612"/>
                <a:ext cx="12008200" cy="1458030"/>
              </a:xfrm>
              <a:prstGeom prst="rect">
                <a:avLst/>
              </a:prstGeom>
              <a:blipFill>
                <a:blip r:embed="rId2"/>
                <a:stretch>
                  <a:fillRect l="-740" t="-10345" r="-2748" b="-1724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3" name="Group"/>
          <p:cNvGrpSpPr/>
          <p:nvPr/>
        </p:nvGrpSpPr>
        <p:grpSpPr>
          <a:xfrm>
            <a:off x="609929" y="2314791"/>
            <a:ext cx="5073879" cy="2785664"/>
            <a:chOff x="0" y="431800"/>
            <a:chExt cx="5073878" cy="2785663"/>
          </a:xfrm>
        </p:grpSpPr>
        <p:pic>
          <p:nvPicPr>
            <p:cNvPr id="291" name="Unknown.png" descr="Unknow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250" y="863600"/>
              <a:ext cx="2821258" cy="2353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2" name="set up a point source on the sky without frequency dependence"/>
            <p:cNvSpPr/>
            <p:nvPr/>
          </p:nvSpPr>
          <p:spPr>
            <a:xfrm>
              <a:off x="0" y="431800"/>
              <a:ext cx="50738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241300" indent="-241300" algn="l">
                <a:spcBef>
                  <a:spcPts val="1500"/>
                </a:spcBef>
                <a:buSzPct val="100000"/>
                <a:buChar char="•"/>
                <a:defRPr sz="2500"/>
              </a:lvl1pPr>
            </a:lstStyle>
            <a:p>
              <a:r>
                <a:t>set up a point source on the sky without frequency dependence</a:t>
              </a:r>
            </a:p>
          </p:txBody>
        </p:sp>
      </p:grpSp>
      <p:pic>
        <p:nvPicPr>
          <p:cNvPr id="2" name="psf_anim.gif" descr="psf_anim.gif">
            <a:extLst>
              <a:ext uri="{FF2B5EF4-FFF2-40B4-BE49-F238E27FC236}">
                <a16:creationId xmlns:a16="http://schemas.microsoft.com/office/drawing/2014/main" id="{76ECF507-3467-2361-4FC4-14B429B87BC8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6485" t="18597" r="24442" b="13415"/>
          <a:stretch/>
        </p:blipFill>
        <p:spPr>
          <a:xfrm>
            <a:off x="3622601" y="2809499"/>
            <a:ext cx="2262473" cy="22271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" name="Group"/>
          <p:cNvGrpSpPr/>
          <p:nvPr/>
        </p:nvGrpSpPr>
        <p:grpSpPr>
          <a:xfrm>
            <a:off x="7149707" y="2362161"/>
            <a:ext cx="5743545" cy="6060877"/>
            <a:chOff x="0" y="0"/>
            <a:chExt cx="5743543" cy="6060875"/>
          </a:xfrm>
        </p:grpSpPr>
        <p:pic>
          <p:nvPicPr>
            <p:cNvPr id="294" name="point-2ps.png" descr="point-2ps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056686" cy="5029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" name="mode mixing: spatial modes mixed up with frequency modes"/>
            <p:cNvSpPr txBox="1"/>
            <p:nvPr/>
          </p:nvSpPr>
          <p:spPr>
            <a:xfrm>
              <a:off x="0" y="5095675"/>
              <a:ext cx="5743544" cy="96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241300" indent="-241300" algn="l">
                <a:spcBef>
                  <a:spcPts val="1500"/>
                </a:spcBef>
                <a:buSzPct val="100000"/>
                <a:buChar char="•"/>
                <a:defRPr sz="2800"/>
              </a:lvl1pPr>
            </a:lstStyle>
            <a:p>
              <a:r>
                <a:t>mode mixing: spatial modes mixed up with frequency modes </a:t>
              </a:r>
            </a:p>
          </p:txBody>
        </p:sp>
      </p:grpSp>
      <p:grpSp>
        <p:nvGrpSpPr>
          <p:cNvPr id="301" name="Group"/>
          <p:cNvGrpSpPr/>
          <p:nvPr/>
        </p:nvGrpSpPr>
        <p:grpSpPr>
          <a:xfrm>
            <a:off x="498300" y="5669605"/>
            <a:ext cx="5920787" cy="4525338"/>
            <a:chOff x="0" y="431800"/>
            <a:chExt cx="5920786" cy="4525336"/>
          </a:xfrm>
        </p:grpSpPr>
        <p:grpSp>
          <p:nvGrpSpPr>
            <p:cNvPr id="299" name="Group"/>
            <p:cNvGrpSpPr/>
            <p:nvPr/>
          </p:nvGrpSpPr>
          <p:grpSpPr>
            <a:xfrm>
              <a:off x="0" y="431800"/>
              <a:ext cx="5920787" cy="4008263"/>
              <a:chOff x="0" y="431800"/>
              <a:chExt cx="5920786" cy="4008262"/>
            </a:xfrm>
          </p:grpSpPr>
          <p:pic>
            <p:nvPicPr>
              <p:cNvPr id="297" name="point-TK.png" descr="point-TK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0" y="863600"/>
                <a:ext cx="4934194" cy="35764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8" name="following interferometric observation, the spectrum undergoes an oscillation"/>
              <p:cNvSpPr/>
              <p:nvPr/>
            </p:nvSpPr>
            <p:spPr>
              <a:xfrm>
                <a:off x="112878" y="431800"/>
                <a:ext cx="580790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marL="241300" indent="-241300" algn="l">
                  <a:spcBef>
                    <a:spcPts val="1500"/>
                  </a:spcBef>
                  <a:buSzPct val="100000"/>
                  <a:buChar char="•"/>
                  <a:defRPr sz="2500"/>
                </a:lvl1pPr>
              </a:lstStyle>
              <a:p>
                <a:r>
                  <a:t>following interferometric observation, the spectrum undergoes an oscillation</a:t>
                </a:r>
              </a:p>
            </p:txBody>
          </p:sp>
        </p:grpSp>
        <p:sp>
          <p:nvSpPr>
            <p:cNvPr id="300" name="random positions on sky"/>
            <p:cNvSpPr/>
            <p:nvPr/>
          </p:nvSpPr>
          <p:spPr>
            <a:xfrm>
              <a:off x="2960393" y="368713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/>
              </a:lvl1pPr>
            </a:lstStyle>
            <a:p>
              <a:r>
                <a:t>random positions on sky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1" animBg="1" advAuto="0"/>
      <p:bldP spid="296" grpId="3" animBg="1" advAuto="0"/>
      <p:bldP spid="301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uv_PSF"/>
          <p:cNvSpPr txBox="1"/>
          <p:nvPr/>
        </p:nvSpPr>
        <p:spPr>
          <a:xfrm>
            <a:off x="7012451" y="1367450"/>
            <a:ext cx="163860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uv_PSF</a:t>
            </a:r>
          </a:p>
        </p:txBody>
      </p:sp>
      <p:sp>
        <p:nvSpPr>
          <p:cNvPr id="304" name="Look along frequency direction…"/>
          <p:cNvSpPr txBox="1"/>
          <p:nvPr/>
        </p:nvSpPr>
        <p:spPr>
          <a:xfrm>
            <a:off x="5136583" y="5056716"/>
            <a:ext cx="458830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t>Look along frequency direction…</a:t>
            </a:r>
          </a:p>
        </p:txBody>
      </p:sp>
      <p:pic>
        <p:nvPicPr>
          <p:cNvPr id="305" name="Unknown.png" descr="Unknown.png"/>
          <p:cNvPicPr>
            <a:picLocks noChangeAspect="1"/>
          </p:cNvPicPr>
          <p:nvPr/>
        </p:nvPicPr>
        <p:blipFill>
          <a:blip r:embed="rId2"/>
          <a:srcRect t="3838" r="66291"/>
          <a:stretch>
            <a:fillRect/>
          </a:stretch>
        </p:blipFill>
        <p:spPr>
          <a:xfrm>
            <a:off x="2324100" y="1377156"/>
            <a:ext cx="10680673" cy="837653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frequency (LoS)"/>
          <p:cNvSpPr txBox="1"/>
          <p:nvPr/>
        </p:nvSpPr>
        <p:spPr>
          <a:xfrm>
            <a:off x="216128" y="1691300"/>
            <a:ext cx="2423828" cy="1342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frequency (LoS)</a:t>
            </a:r>
          </a:p>
        </p:txBody>
      </p:sp>
      <p:sp>
        <p:nvSpPr>
          <p:cNvPr id="307" name="PSF varied with frequency, breaking down the smoothness"/>
          <p:cNvSpPr txBox="1"/>
          <p:nvPr/>
        </p:nvSpPr>
        <p:spPr>
          <a:xfrm>
            <a:off x="3819917" y="220794"/>
            <a:ext cx="768906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t>PSF varied with frequency, breaking down the smoothness </a:t>
            </a:r>
          </a:p>
        </p:txBody>
      </p:sp>
      <p:sp>
        <p:nvSpPr>
          <p:cNvPr id="308" name="dirty map"/>
          <p:cNvSpPr txBox="1"/>
          <p:nvPr/>
        </p:nvSpPr>
        <p:spPr>
          <a:xfrm>
            <a:off x="8532566" y="7902144"/>
            <a:ext cx="205282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dirty map</a:t>
            </a:r>
          </a:p>
        </p:txBody>
      </p:sp>
      <p:sp>
        <p:nvSpPr>
          <p:cNvPr id="309" name="Line"/>
          <p:cNvSpPr/>
          <p:nvPr/>
        </p:nvSpPr>
        <p:spPr>
          <a:xfrm flipV="1">
            <a:off x="1428042" y="3033489"/>
            <a:ext cx="1" cy="5665045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10" name="Mode-mixing:"/>
          <p:cNvSpPr txBox="1"/>
          <p:nvPr/>
        </p:nvSpPr>
        <p:spPr>
          <a:xfrm>
            <a:off x="216128" y="169994"/>
            <a:ext cx="32129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Mode-mixing: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hallenges:"/>
          <p:cNvSpPr txBox="1"/>
          <p:nvPr/>
        </p:nvSpPr>
        <p:spPr>
          <a:xfrm>
            <a:off x="325178" y="327636"/>
            <a:ext cx="417957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t>Challenges:</a:t>
            </a:r>
          </a:p>
        </p:txBody>
      </p:sp>
      <p:grpSp>
        <p:nvGrpSpPr>
          <p:cNvPr id="315" name="Group"/>
          <p:cNvGrpSpPr/>
          <p:nvPr/>
        </p:nvGrpSpPr>
        <p:grpSpPr>
          <a:xfrm>
            <a:off x="416784" y="1751036"/>
            <a:ext cx="10757517" cy="3243897"/>
            <a:chOff x="0" y="0"/>
            <a:chExt cx="10757515" cy="3243896"/>
          </a:xfrm>
        </p:grpSpPr>
        <p:sp>
          <p:nvSpPr>
            <p:cNvPr id="313" name="Rounded Rectangle"/>
            <p:cNvSpPr/>
            <p:nvPr/>
          </p:nvSpPr>
          <p:spPr>
            <a:xfrm>
              <a:off x="0" y="0"/>
              <a:ext cx="10757516" cy="3243897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14" name="“mode-mixing” breaks the smoothing and prevents foreground removal…"/>
            <p:cNvSpPr txBox="1"/>
            <p:nvPr/>
          </p:nvSpPr>
          <p:spPr>
            <a:xfrm>
              <a:off x="85486" y="129698"/>
              <a:ext cx="10586544" cy="298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spcBef>
                  <a:spcPts val="3700"/>
                </a:spcBef>
                <a:buSzPct val="100000"/>
                <a:buChar char="•"/>
                <a:defRPr sz="3200">
                  <a:solidFill>
                    <a:srgbClr val="FFFFFF"/>
                  </a:solidFill>
                </a:defRPr>
              </a:pPr>
              <a:r>
                <a:t>“mode-mixing” breaks the smoothing and prevents foreground removal </a:t>
              </a:r>
            </a:p>
            <a:p>
              <a:pPr marL="228600" indent="-228600" algn="l">
                <a:spcBef>
                  <a:spcPts val="3700"/>
                </a:spcBef>
                <a:buSzPct val="100000"/>
                <a:buChar char="•"/>
                <a:defRPr sz="3200">
                  <a:solidFill>
                    <a:srgbClr val="FFFFFF"/>
                  </a:solidFill>
                </a:defRPr>
              </a:pPr>
              <a:r>
                <a:t>PSF deconvolution  — an ill-posed inverse problem; achieving the desired precision of 1 in 10,000 is not feasible</a:t>
              </a:r>
            </a:p>
          </p:txBody>
        </p:sp>
      </p:grpSp>
      <p:grpSp>
        <p:nvGrpSpPr>
          <p:cNvPr id="318" name="Group"/>
          <p:cNvGrpSpPr/>
          <p:nvPr/>
        </p:nvGrpSpPr>
        <p:grpSpPr>
          <a:xfrm>
            <a:off x="416784" y="5754030"/>
            <a:ext cx="10792608" cy="1418891"/>
            <a:chOff x="0" y="292100"/>
            <a:chExt cx="10792606" cy="1418890"/>
          </a:xfrm>
        </p:grpSpPr>
        <p:sp>
          <p:nvSpPr>
            <p:cNvPr id="316" name="Solution: other way around?"/>
            <p:cNvSpPr/>
            <p:nvPr/>
          </p:nvSpPr>
          <p:spPr>
            <a:xfrm>
              <a:off x="2811561" y="2921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Solution: other way around?</a:t>
              </a:r>
            </a:p>
          </p:txBody>
        </p:sp>
        <p:sp>
          <p:nvSpPr>
            <p:cNvPr id="317" name="Counterintuitive approach:…"/>
            <p:cNvSpPr/>
            <p:nvPr/>
          </p:nvSpPr>
          <p:spPr>
            <a:xfrm>
              <a:off x="0" y="700458"/>
              <a:ext cx="10792606" cy="1010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spcBef>
                  <a:spcPts val="600"/>
                </a:spcBef>
                <a:defRPr sz="2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dirty="0">
                  <a:solidFill>
                    <a:srgbClr val="FF0000"/>
                  </a:solidFill>
                </a:rPr>
                <a:t>Counterintuitive approach: </a:t>
              </a:r>
            </a:p>
            <a:p>
              <a:pPr marL="584200" indent="-584200" algn="l">
                <a:spcBef>
                  <a:spcPts val="600"/>
                </a:spcBef>
                <a:buSzPct val="130000"/>
                <a:buChar char="✓"/>
                <a:defRPr sz="2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dirty="0" err="1">
                  <a:solidFill>
                    <a:srgbClr val="FF0000"/>
                  </a:solidFill>
                </a:rPr>
                <a:t>reconvolution</a:t>
              </a:r>
              <a:r>
                <a:rPr dirty="0">
                  <a:solidFill>
                    <a:srgbClr val="FF0000"/>
                  </a:solidFill>
                </a:rPr>
                <a:t> rather than deconvolution  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9" name="Reduction of mode mixing: suppressing high-  modes that vary significantly with frequency, which dominate the effect of mode mixing."/>
              <p:cNvSpPr txBox="1"/>
              <p:nvPr/>
            </p:nvSpPr>
            <p:spPr>
              <a:xfrm>
                <a:off x="416784" y="7583219"/>
                <a:ext cx="10969699" cy="1673792"/>
              </a:xfrm>
              <a:prstGeom prst="rect">
                <a:avLst/>
              </a:prstGeom>
              <a:blipFill>
                <a:blip r:embed="rId3"/>
              </a:blipFill>
              <a:ln w="12700"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l">
                  <a:defRPr sz="32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dirty="0"/>
                  <a:t>Reduction of mode mixing: </a:t>
                </a:r>
                <a:endParaRPr lang="en-US" dirty="0"/>
              </a:p>
              <a:p>
                <a:pPr algn="l">
                  <a:defRPr sz="32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dirty="0"/>
                  <a:t>suppressing 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900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3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dirty="0"/>
                  <a:t> modes that vary significantly with frequency, which dominate the effect of mode mixing.</a:t>
                </a:r>
              </a:p>
            </p:txBody>
          </p:sp>
        </mc:Choice>
        <mc:Fallback>
          <p:sp>
            <p:nvSpPr>
              <p:cNvPr id="319" name="Reduction of mode mixing: suppressing high-  modes that vary significantly with frequency, which dominate the effect of mode mixing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84" y="7583219"/>
                <a:ext cx="10969699" cy="16737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3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1" animBg="1" advAuto="0"/>
      <p:bldP spid="318" grpId="2" animBg="1" advAuto="0"/>
      <p:bldP spid="319" grpId="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21" name="PSF PSF"/>
              <p:cNvSpPr txBox="1"/>
              <p:nvPr/>
            </p:nvSpPr>
            <p:spPr>
              <a:xfrm>
                <a:off x="1892662" y="168239"/>
                <a:ext cx="2211413" cy="6712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t>PSF</a:t>
                </a:r>
                <a14:m>
                  <m:oMath xmlns:m="http://schemas.openxmlformats.org/officeDocument/2006/math">
                    <m:r>
                      <a:rPr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t>PSF</a:t>
                </a:r>
              </a:p>
            </p:txBody>
          </p:sp>
        </mc:Choice>
        <mc:Fallback>
          <p:sp>
            <p:nvSpPr>
              <p:cNvPr id="321" name="PSF PS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662" y="168239"/>
                <a:ext cx="2211413" cy="671287"/>
              </a:xfrm>
              <a:prstGeom prst="rect">
                <a:avLst/>
              </a:prstGeom>
              <a:blipFill>
                <a:blip r:embed="rId2"/>
                <a:stretch>
                  <a:fillRect l="-11364" t="-1852" r="-11364" b="-388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2" name="Unknown.png" descr="Unknown.png"/>
          <p:cNvPicPr>
            <a:picLocks noChangeAspect="1"/>
          </p:cNvPicPr>
          <p:nvPr/>
        </p:nvPicPr>
        <p:blipFill>
          <a:blip r:embed="rId3"/>
          <a:srcRect l="51476" r="7936"/>
          <a:stretch>
            <a:fillRect/>
          </a:stretch>
        </p:blipFill>
        <p:spPr>
          <a:xfrm>
            <a:off x="7583570" y="938999"/>
            <a:ext cx="3497930" cy="3430046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PSF"/>
          <p:cNvSpPr txBox="1"/>
          <p:nvPr/>
        </p:nvSpPr>
        <p:spPr>
          <a:xfrm>
            <a:off x="8358587" y="168239"/>
            <a:ext cx="1948025" cy="649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PSF</a:t>
            </a:r>
          </a:p>
        </p:txBody>
      </p:sp>
      <p:pic>
        <p:nvPicPr>
          <p:cNvPr id="324" name="Unknown.png" descr="Unknown.png"/>
          <p:cNvPicPr>
            <a:picLocks noChangeAspect="1"/>
          </p:cNvPicPr>
          <p:nvPr/>
        </p:nvPicPr>
        <p:blipFill>
          <a:blip r:embed="rId3"/>
          <a:srcRect r="60344"/>
          <a:stretch>
            <a:fillRect/>
          </a:stretch>
        </p:blipFill>
        <p:spPr>
          <a:xfrm>
            <a:off x="1348559" y="894029"/>
            <a:ext cx="3417884" cy="3430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sf_1d_anim.gif" descr="psf_1d_anim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881494" y="4460233"/>
            <a:ext cx="5909956" cy="44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sf_conv1d_anim.gif" descr="psf_conv1d_anim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84452" y="4460233"/>
            <a:ext cx="5909955" cy="4432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057933"/>
            <a:ext cx="12204707" cy="5220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315767" y="5462037"/>
            <a:ext cx="5614893" cy="76201"/>
          </a:xfrm>
          <a:prstGeom prst="rect">
            <a:avLst/>
          </a:prstGeom>
        </p:spPr>
      </p:pic>
      <p:sp>
        <p:nvSpPr>
          <p:cNvPr id="331" name="Line"/>
          <p:cNvSpPr/>
          <p:nvPr/>
        </p:nvSpPr>
        <p:spPr>
          <a:xfrm>
            <a:off x="7338211" y="2419772"/>
            <a:ext cx="675189" cy="4211403"/>
          </a:xfrm>
          <a:prstGeom prst="line">
            <a:avLst/>
          </a:prstGeom>
          <a:ln w="101600">
            <a:solidFill>
              <a:schemeClr val="accent1">
                <a:satOff val="-3355"/>
                <a:lumOff val="26614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2" name="Smoothness recovered by “reconvolution”"/>
          <p:cNvSpPr txBox="1"/>
          <p:nvPr/>
        </p:nvSpPr>
        <p:spPr>
          <a:xfrm>
            <a:off x="203200" y="339056"/>
            <a:ext cx="1073848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Smoothness recovered by “reconvolution” </a:t>
            </a:r>
          </a:p>
        </p:txBody>
      </p:sp>
      <p:sp>
        <p:nvSpPr>
          <p:cNvPr id="333" name="eigenvalues"/>
          <p:cNvSpPr txBox="1"/>
          <p:nvPr/>
        </p:nvSpPr>
        <p:spPr>
          <a:xfrm>
            <a:off x="8357283" y="1410233"/>
            <a:ext cx="257906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eigenvalues</a:t>
            </a:r>
          </a:p>
        </p:txBody>
      </p:sp>
      <p:sp>
        <p:nvSpPr>
          <p:cNvPr id="334" name="reconvolution"/>
          <p:cNvSpPr txBox="1"/>
          <p:nvPr/>
        </p:nvSpPr>
        <p:spPr>
          <a:xfrm>
            <a:off x="9455664" y="5538237"/>
            <a:ext cx="285064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reconvolution</a:t>
            </a:r>
          </a:p>
        </p:txBody>
      </p:sp>
      <p:sp>
        <p:nvSpPr>
          <p:cNvPr id="335" name="dirty map"/>
          <p:cNvSpPr txBox="1"/>
          <p:nvPr/>
        </p:nvSpPr>
        <p:spPr>
          <a:xfrm>
            <a:off x="8357283" y="3814273"/>
            <a:ext cx="205282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t>dirty map</a:t>
            </a:r>
          </a:p>
        </p:txBody>
      </p:sp>
      <p:sp>
        <p:nvSpPr>
          <p:cNvPr id="336" name="HI level"/>
          <p:cNvSpPr txBox="1"/>
          <p:nvPr/>
        </p:nvSpPr>
        <p:spPr>
          <a:xfrm>
            <a:off x="11066607" y="4814337"/>
            <a:ext cx="163860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HI level</a:t>
            </a:r>
          </a:p>
        </p:txBody>
      </p:sp>
      <p:sp>
        <p:nvSpPr>
          <p:cNvPr id="337" name="Rectangle"/>
          <p:cNvSpPr/>
          <p:nvPr/>
        </p:nvSpPr>
        <p:spPr>
          <a:xfrm>
            <a:off x="5381939" y="6458859"/>
            <a:ext cx="843741" cy="416572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8" name="project out the first ~20 modes - remove foreground  perfectly!"/>
          <p:cNvSpPr txBox="1"/>
          <p:nvPr/>
        </p:nvSpPr>
        <p:spPr>
          <a:xfrm>
            <a:off x="957540" y="7594289"/>
            <a:ext cx="10290476" cy="11176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>
              <a:buSzPct val="80000"/>
              <a:buBlip>
                <a:blip r:embed="rId5"/>
              </a:buBlip>
              <a:defRPr sz="3300">
                <a:solidFill>
                  <a:srgbClr val="FFFFFF"/>
                </a:solidFill>
              </a:defRPr>
            </a:lvl1pPr>
          </a:lstStyle>
          <a:p>
            <a:r>
              <a:t>project out the first ~20 modes - remove foreground  perfectly!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9" name="Text"/>
              <p:cNvSpPr txBox="1"/>
              <p:nvPr/>
            </p:nvSpPr>
            <p:spPr>
              <a:xfrm>
                <a:off x="2246399" y="1559854"/>
                <a:ext cx="1479363" cy="68963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Cov</m:t>
                          </m:r>
                        </m:e>
                        <m:sub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  <m:sSup>
                            <m:sSupPr>
                              <m:ctrlP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p>
                              <m: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3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399" y="1559854"/>
                <a:ext cx="1479363" cy="689638"/>
              </a:xfrm>
              <a:prstGeom prst="rect">
                <a:avLst/>
              </a:prstGeom>
              <a:blipFill>
                <a:blip r:embed="rId6"/>
                <a:stretch>
                  <a:fillRect l="-21368" r="-1709" b="-107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siduals after PCA projection"/>
          <p:cNvSpPr txBox="1"/>
          <p:nvPr/>
        </p:nvSpPr>
        <p:spPr>
          <a:xfrm>
            <a:off x="551675" y="97675"/>
            <a:ext cx="847723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Residuals after PCA projection</a:t>
            </a:r>
          </a:p>
        </p:txBody>
      </p:sp>
      <p:grpSp>
        <p:nvGrpSpPr>
          <p:cNvPr id="350" name="Group"/>
          <p:cNvGrpSpPr/>
          <p:nvPr/>
        </p:nvGrpSpPr>
        <p:grpSpPr>
          <a:xfrm>
            <a:off x="341742" y="885075"/>
            <a:ext cx="11561517" cy="8642351"/>
            <a:chOff x="0" y="0"/>
            <a:chExt cx="11561515" cy="8642350"/>
          </a:xfrm>
        </p:grpSpPr>
        <p:pic>
          <p:nvPicPr>
            <p:cNvPr id="342" name="Unknown.png" descr="Unknow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748" y="227921"/>
              <a:ext cx="5207108" cy="411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3" name="Unknown.png" descr="Unknow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1826" y="0"/>
              <a:ext cx="4965844" cy="4092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4" name="Unknown.png" descr="Unknow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351308"/>
              <a:ext cx="5375855" cy="4291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5" name="Rectangle"/>
                <p:cNvSpPr txBox="1"/>
                <p:nvPr/>
              </p:nvSpPr>
              <p:spPr>
                <a:xfrm>
                  <a:off x="2615606" y="496201"/>
                  <a:ext cx="1764554" cy="6518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rgbClr val="FFFFFF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4150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415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sz="415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sz="41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>
            <p:sp>
              <p:nvSpPr>
                <p:cNvPr id="345" name="Rectangl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5606" y="496201"/>
                  <a:ext cx="1764554" cy="651891"/>
                </a:xfrm>
                <a:prstGeom prst="rect">
                  <a:avLst/>
                </a:prstGeom>
                <a:blipFill>
                  <a:blip r:embed="rId5"/>
                  <a:stretch>
                    <a:fillRect l="-7857" b="-9434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6" name="Unknown.png" descr="Unknown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8987" y="4516933"/>
              <a:ext cx="5342528" cy="411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7" name="Rectangle"/>
                <p:cNvSpPr txBox="1"/>
                <p:nvPr/>
              </p:nvSpPr>
              <p:spPr>
                <a:xfrm>
                  <a:off x="8594747" y="266684"/>
                  <a:ext cx="1811457" cy="6518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rgbClr val="FFFFFF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4150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415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sz="415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sz="41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=3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>
            <p:sp>
              <p:nvSpPr>
                <p:cNvPr id="347" name="Rectangl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4747" y="266684"/>
                  <a:ext cx="1811457" cy="651891"/>
                </a:xfrm>
                <a:prstGeom prst="rect">
                  <a:avLst/>
                </a:prstGeom>
                <a:blipFill>
                  <a:blip r:embed="rId7"/>
                  <a:stretch>
                    <a:fillRect l="-6250" b="-9434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8" name="Rectangle"/>
                <p:cNvSpPr txBox="1"/>
                <p:nvPr/>
              </p:nvSpPr>
              <p:spPr>
                <a:xfrm>
                  <a:off x="2320149" y="4575241"/>
                  <a:ext cx="2128400" cy="6518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rgbClr val="FFFFFF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4150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415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sz="415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sz="41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=10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>
            <p:sp>
              <p:nvSpPr>
                <p:cNvPr id="348" name="Rectangl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0149" y="4575241"/>
                  <a:ext cx="2128400" cy="651891"/>
                </a:xfrm>
                <a:prstGeom prst="rect">
                  <a:avLst/>
                </a:prstGeom>
                <a:blipFill>
                  <a:blip r:embed="rId8"/>
                  <a:stretch>
                    <a:fillRect l="-4734" b="-9615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9" name="Rectangle"/>
                <p:cNvSpPr txBox="1"/>
                <p:nvPr/>
              </p:nvSpPr>
              <p:spPr>
                <a:xfrm>
                  <a:off x="8282050" y="4686590"/>
                  <a:ext cx="2124154" cy="6616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rgbClr val="FFFFFF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4150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415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sz="415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sz="41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=20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>
            <p:sp>
              <p:nvSpPr>
                <p:cNvPr id="349" name="Rectangl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2050" y="4686590"/>
                  <a:ext cx="2124154" cy="661638"/>
                </a:xfrm>
                <a:prstGeom prst="rect">
                  <a:avLst/>
                </a:prstGeom>
                <a:blipFill>
                  <a:blip r:embed="rId9"/>
                  <a:stretch>
                    <a:fillRect l="-5357" b="-7407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onvergence test:"/>
          <p:cNvSpPr txBox="1"/>
          <p:nvPr/>
        </p:nvSpPr>
        <p:spPr>
          <a:xfrm>
            <a:off x="277454" y="386937"/>
            <a:ext cx="468754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Convergence test: </a:t>
            </a:r>
          </a:p>
        </p:txBody>
      </p:sp>
      <p:grpSp>
        <p:nvGrpSpPr>
          <p:cNvPr id="359" name="Group"/>
          <p:cNvGrpSpPr/>
          <p:nvPr/>
        </p:nvGrpSpPr>
        <p:grpSpPr>
          <a:xfrm>
            <a:off x="2326369" y="2221624"/>
            <a:ext cx="8776614" cy="7368900"/>
            <a:chOff x="0" y="0"/>
            <a:chExt cx="8776613" cy="7368899"/>
          </a:xfrm>
        </p:grpSpPr>
        <p:pic>
          <p:nvPicPr>
            <p:cNvPr id="353" name="Unknown.png" descr="Unknow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0928"/>
              <a:ext cx="4368354" cy="33682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" name="Unknown.png" descr="Unknow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8353" y="150928"/>
              <a:ext cx="4408260" cy="33990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5" name="Unknown.png" descr="Unknow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2879" y="3969873"/>
              <a:ext cx="4408259" cy="33990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6" name="Rectangle"/>
                <p:cNvSpPr txBox="1"/>
                <p:nvPr/>
              </p:nvSpPr>
              <p:spPr>
                <a:xfrm>
                  <a:off x="2010029" y="0"/>
                  <a:ext cx="1479786" cy="13708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rgbClr val="FFFFFF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900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90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sz="290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sz="29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=25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>
            <p:sp>
              <p:nvSpPr>
                <p:cNvPr id="356" name="Rectangl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0029" y="0"/>
                  <a:ext cx="1479786" cy="1370861"/>
                </a:xfrm>
                <a:prstGeom prst="rect">
                  <a:avLst/>
                </a:prstGeom>
                <a:blipFill>
                  <a:blip r:embed="rId5"/>
                  <a:stretch>
                    <a:fillRect l="-5128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7" name="Rectangle"/>
                <p:cNvSpPr txBox="1"/>
                <p:nvPr/>
              </p:nvSpPr>
              <p:spPr>
                <a:xfrm>
                  <a:off x="6381457" y="0"/>
                  <a:ext cx="1479786" cy="13708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rgbClr val="FFFFFF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900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90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sz="290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sz="29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>
            <p:sp>
              <p:nvSpPr>
                <p:cNvPr id="357" name="Rectangl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1457" y="0"/>
                  <a:ext cx="1479786" cy="1370861"/>
                </a:xfrm>
                <a:prstGeom prst="rect">
                  <a:avLst/>
                </a:prstGeom>
                <a:blipFill>
                  <a:blip r:embed="rId6"/>
                  <a:stretch>
                    <a:fillRect l="-5085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8" name="Rectangle"/>
                <p:cNvSpPr txBox="1"/>
                <p:nvPr/>
              </p:nvSpPr>
              <p:spPr>
                <a:xfrm>
                  <a:off x="4388305" y="3669010"/>
                  <a:ext cx="1529915" cy="13708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rgbClr val="FFFFFF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900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90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sz="2900" i="1">
                                <a:solidFill>
                                  <a:srgbClr val="FEFEFE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sz="29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=40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>
            <p:sp>
              <p:nvSpPr>
                <p:cNvPr id="358" name="Rectangl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8305" y="3669010"/>
                  <a:ext cx="1529915" cy="1370861"/>
                </a:xfrm>
                <a:prstGeom prst="rect">
                  <a:avLst/>
                </a:prstGeom>
                <a:blipFill>
                  <a:blip r:embed="rId7"/>
                  <a:stretch>
                    <a:fillRect l="-330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0" name="further modes projected out…"/>
          <p:cNvSpPr txBox="1"/>
          <p:nvPr/>
        </p:nvSpPr>
        <p:spPr>
          <a:xfrm>
            <a:off x="277454" y="1205624"/>
            <a:ext cx="11619847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7458" indent="-407458" algn="l">
              <a:buSzPct val="75000"/>
              <a:buChar char="•"/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further modes projected out</a:t>
            </a:r>
          </a:p>
          <a:p>
            <a:pPr marL="407458" indent="-407458" algn="l">
              <a:buSzPct val="75000"/>
              <a:buChar char="•"/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yet the residual patterns remained largely unaltered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ompared with 21cm image@ 121 MHz"/>
          <p:cNvSpPr txBox="1"/>
          <p:nvPr/>
        </p:nvSpPr>
        <p:spPr>
          <a:xfrm>
            <a:off x="556233" y="620933"/>
            <a:ext cx="950237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Compared with 21cm image@ 121 MHz</a:t>
            </a:r>
          </a:p>
        </p:txBody>
      </p:sp>
      <p:sp>
        <p:nvSpPr>
          <p:cNvPr id="363" name="Correlation coefficient of image ~ 0.5–0.6…"/>
          <p:cNvSpPr txBox="1"/>
          <p:nvPr/>
        </p:nvSpPr>
        <p:spPr>
          <a:xfrm>
            <a:off x="1435997" y="7160767"/>
            <a:ext cx="10793223" cy="13208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30200" indent="-330200" algn="l">
              <a:spcBef>
                <a:spcPts val="1000"/>
              </a:spcBef>
              <a:buSzPct val="100000"/>
              <a:buChar char="•"/>
              <a:defRPr>
                <a:solidFill>
                  <a:srgbClr val="FFFFFF"/>
                </a:solidFill>
              </a:defRPr>
            </a:pPr>
            <a:r>
              <a:t>Correlation coefficient of image ~ 0.5–0.6</a:t>
            </a:r>
          </a:p>
          <a:p>
            <a:pPr marL="330200" indent="-330200" algn="l">
              <a:spcBef>
                <a:spcPts val="1000"/>
              </a:spcBef>
              <a:buSzPct val="100000"/>
              <a:buChar char="•"/>
              <a:defRPr>
                <a:solidFill>
                  <a:srgbClr val="FFFFFF"/>
                </a:solidFill>
              </a:defRPr>
            </a:pPr>
            <a:r>
              <a:t>Direct imaging of EoR at large scales is promising!</a:t>
            </a:r>
          </a:p>
        </p:txBody>
      </p:sp>
      <p:grpSp>
        <p:nvGrpSpPr>
          <p:cNvPr id="367" name="Group"/>
          <p:cNvGrpSpPr/>
          <p:nvPr/>
        </p:nvGrpSpPr>
        <p:grpSpPr>
          <a:xfrm>
            <a:off x="493815" y="1820713"/>
            <a:ext cx="12017170" cy="5004230"/>
            <a:chOff x="0" y="0"/>
            <a:chExt cx="12017168" cy="5004229"/>
          </a:xfrm>
        </p:grpSpPr>
        <p:sp>
          <p:nvSpPr>
            <p:cNvPr id="364" name="True"/>
            <p:cNvSpPr txBox="1"/>
            <p:nvPr/>
          </p:nvSpPr>
          <p:spPr>
            <a:xfrm>
              <a:off x="8604820" y="0"/>
              <a:ext cx="987096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True</a:t>
              </a:r>
            </a:p>
          </p:txBody>
        </p:sp>
        <p:sp>
          <p:nvSpPr>
            <p:cNvPr id="365" name="Recon"/>
            <p:cNvSpPr txBox="1"/>
            <p:nvPr/>
          </p:nvSpPr>
          <p:spPr>
            <a:xfrm>
              <a:off x="1606199" y="0"/>
              <a:ext cx="1436066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Recon</a:t>
              </a:r>
            </a:p>
          </p:txBody>
        </p:sp>
        <p:pic>
          <p:nvPicPr>
            <p:cNvPr id="366" name="Unknown.png" descr="Unknown.png"/>
            <p:cNvPicPr>
              <a:picLocks noChangeAspect="1"/>
            </p:cNvPicPr>
            <p:nvPr/>
          </p:nvPicPr>
          <p:blipFill>
            <a:blip r:embed="rId3"/>
            <a:srcRect r="50000"/>
            <a:stretch>
              <a:fillRect/>
            </a:stretch>
          </p:blipFill>
          <p:spPr>
            <a:xfrm>
              <a:off x="0" y="647700"/>
              <a:ext cx="12017169" cy="43565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48" y="4526750"/>
            <a:ext cx="5898240" cy="444214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0" name="transfer function —…"/>
              <p:cNvSpPr txBox="1"/>
              <p:nvPr/>
            </p:nvSpPr>
            <p:spPr>
              <a:xfrm>
                <a:off x="680698" y="1397628"/>
                <a:ext cx="12324103" cy="281807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228600" indent="-228600" algn="l">
                  <a:spcBef>
                    <a:spcPts val="1700"/>
                  </a:spcBef>
                  <a:buSzPct val="100000"/>
                  <a:buFontTx/>
                  <a:buChar char="•"/>
                  <a:defRPr sz="2400"/>
                </a:pPr>
                <a:r>
                  <a:rPr lang="en-US" dirty="0"/>
                  <a:t>correction for the amplitude of missing modes generated by PCA and various instrumental effects</a:t>
                </a:r>
              </a:p>
              <a:p>
                <a:pPr marL="228600" indent="-228600" algn="l">
                  <a:spcBef>
                    <a:spcPts val="1700"/>
                  </a:spcBef>
                  <a:buSzPct val="100000"/>
                  <a:buChar char="•"/>
                  <a:defRPr sz="2400"/>
                </a:pPr>
                <a:r>
                  <a:rPr dirty="0"/>
                  <a:t>transfer function — </a:t>
                </a:r>
                <a14:m>
                  <m:oMath xmlns:m="http://schemas.openxmlformats.org/officeDocument/2006/math"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)≡</m:t>
                    </m:r>
                    <m:sSubSup>
                      <m:sSubSup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m:rPr>
                            <m:sty m:val="p"/>
                          </m:r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true</m:t>
                        </m:r>
                      </m:sup>
                    </m:sSubSup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)/</m:t>
                    </m:r>
                    <m:sSubSup>
                      <m:sSubSup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m:rPr>
                            <m:sty m:val="p"/>
                          </m:r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rec</m:t>
                        </m:r>
                      </m:sup>
                    </m:sSubSup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dirty="0"/>
              </a:p>
              <a:p>
                <a:pPr marL="228600" indent="-228600" algn="l">
                  <a:spcBef>
                    <a:spcPts val="1700"/>
                  </a:spcBef>
                  <a:buSzPct val="100000"/>
                  <a:buChar char="•"/>
                  <a:defRPr sz="2400"/>
                </a:pPr>
                <a:r>
                  <a:rPr dirty="0"/>
                  <a:t>use mock realizations to estimate its mean and std</a:t>
                </a:r>
              </a:p>
              <a:p>
                <a:pPr marL="228600" indent="-228600" algn="l">
                  <a:spcBef>
                    <a:spcPts val="1700"/>
                  </a:spcBef>
                  <a:buSzPct val="100000"/>
                  <a:buChar char="•"/>
                  <a:defRPr sz="2400"/>
                </a:pPr>
                <a:r>
                  <a:rPr dirty="0" err="1"/>
                  <a:t>EoR</a:t>
                </a:r>
                <a:r>
                  <a:rPr dirty="0"/>
                  <a:t> reconstruction: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9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m:rPr>
                            <m:sty m:val="p"/>
                          </m:r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reonc</m:t>
                        </m:r>
                      </m:sup>
                    </m:sSup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)×</m:t>
                    </m:r>
                    <m:sSup>
                      <m:sSup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m:rPr>
                            <m:sty m:val="p"/>
                          </m:r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svd</m:t>
                        </m:r>
                      </m:sup>
                    </m:sSup>
                  </m:oMath>
                </a14:m>
                <a:endParaRPr dirty="0"/>
              </a:p>
            </p:txBody>
          </p:sp>
        </mc:Choice>
        <mc:Fallback>
          <p:sp>
            <p:nvSpPr>
              <p:cNvPr id="370" name="transfer function —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98" y="1397628"/>
                <a:ext cx="12324103" cy="2818079"/>
              </a:xfrm>
              <a:prstGeom prst="rect">
                <a:avLst/>
              </a:prstGeom>
              <a:blipFill>
                <a:blip r:embed="rId3"/>
                <a:stretch>
                  <a:fillRect l="-824" t="-893" b="-357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1" name="Unknown.png" descr="Unkn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00" y="4568956"/>
            <a:ext cx="5898240" cy="4357734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Transfer function: corrected for amplitude"/>
          <p:cNvSpPr txBox="1"/>
          <p:nvPr/>
        </p:nvSpPr>
        <p:spPr>
          <a:xfrm>
            <a:off x="475948" y="375385"/>
            <a:ext cx="1024776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Transfer function: corrected for amplitude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HIMALAYA_latest_submission.pdf" descr="HIMALAYA_latest_submissi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38" y="1043284"/>
            <a:ext cx="11974524" cy="8530553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Submitted results—HIMALAYA"/>
          <p:cNvSpPr txBox="1"/>
          <p:nvPr/>
        </p:nvSpPr>
        <p:spPr>
          <a:xfrm>
            <a:off x="2620367" y="262234"/>
            <a:ext cx="776406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Submitted results—HIMALAYA 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394"/>
            <a:ext cx="12701872" cy="3946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Annot_strip_SmallHII_1024.png" descr="Annot_strip_SmallHII_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66" y="4192587"/>
            <a:ext cx="7691657" cy="543531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4" name="Faint signal:"/>
              <p:cNvSpPr txBox="1"/>
              <p:nvPr/>
            </p:nvSpPr>
            <p:spPr>
              <a:xfrm>
                <a:off x="8477051" y="6732075"/>
                <a:ext cx="3569098" cy="123255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>
                    <a:solidFill>
                      <a:srgbClr val="942192"/>
                    </a:solidFill>
                  </a:defRPr>
                </a:pPr>
                <a:r>
                  <a:t>Faint signal: </a:t>
                </a:r>
              </a:p>
              <a:p>
                <a:pPr>
                  <a:defRPr>
                    <a:solidFill>
                      <a:srgbClr val="942192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400">
                              <a:solidFill>
                                <a:srgbClr val="93209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93209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sz="4400" i="1">
                              <a:solidFill>
                                <a:srgbClr val="932092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  <m:r>
                            <m:rPr>
                              <m:sty m:val="p"/>
                            </m:rPr>
                            <a:rPr sz="4400" i="1">
                              <a:solidFill>
                                <a:srgbClr val="932092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</m:sub>
                      </m:sSub>
                      <m:r>
                        <a:rPr sz="4400" i="1">
                          <a:solidFill>
                            <a:srgbClr val="932092"/>
                          </a:solidFill>
                          <a:latin typeface="Cambria Math" panose="02040503050406030204" pitchFamily="18" charset="0"/>
                        </a:rPr>
                        <m:t>∼10</m:t>
                      </m:r>
                      <m:r>
                        <m:rPr>
                          <m:sty m:val="p"/>
                        </m:rPr>
                        <a:rPr sz="4400" i="1">
                          <a:solidFill>
                            <a:srgbClr val="932092"/>
                          </a:solidFill>
                          <a:latin typeface="Cambria Math" panose="02040503050406030204" pitchFamily="18" charset="0"/>
                        </a:rPr>
                        <m:t>mK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244" name="Faint signal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051" y="6732075"/>
                <a:ext cx="3569098" cy="1232559"/>
              </a:xfrm>
              <a:prstGeom prst="rect">
                <a:avLst/>
              </a:prstGeom>
              <a:blipFill>
                <a:blip r:embed="rId4"/>
                <a:stretch>
                  <a:fillRect l="-3901" t="-10101" r="-4610" b="-606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5" name="Strong foreground:"/>
              <p:cNvSpPr txBox="1"/>
              <p:nvPr/>
            </p:nvSpPr>
            <p:spPr>
              <a:xfrm>
                <a:off x="8190009" y="5125560"/>
                <a:ext cx="4143182" cy="131522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>
                    <a:solidFill>
                      <a:srgbClr val="FF2600"/>
                    </a:solidFill>
                  </a:defRPr>
                </a:pPr>
                <a:r>
                  <a:t>Strong foreground:</a:t>
                </a:r>
              </a:p>
              <a:p>
                <a:pPr>
                  <a:defRPr>
                    <a:solidFill>
                      <a:srgbClr val="FF26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400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440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foreground</m:t>
                          </m:r>
                        </m:sub>
                      </m:sSub>
                      <m:r>
                        <a:rPr sz="4400" i="1">
                          <a:solidFill>
                            <a:srgbClr val="FF2600"/>
                          </a:solidFill>
                          <a:latin typeface="Cambria Math" panose="02040503050406030204" pitchFamily="18" charset="0"/>
                        </a:rPr>
                        <m:t>≫10</m:t>
                      </m:r>
                      <m:r>
                        <m:rPr>
                          <m:sty m:val="p"/>
                        </m:rPr>
                        <a:rPr sz="4400" i="1">
                          <a:solidFill>
                            <a:srgbClr val="FF26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245" name="Strong foreground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009" y="5125560"/>
                <a:ext cx="4143182" cy="1315222"/>
              </a:xfrm>
              <a:prstGeom prst="rect">
                <a:avLst/>
              </a:prstGeom>
              <a:blipFill>
                <a:blip r:embed="rId5"/>
                <a:stretch>
                  <a:fillRect l="-3364" t="-8571" r="-9786" b="-133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6" name="Mesinger et al. (2016)"/>
          <p:cNvSpPr txBox="1"/>
          <p:nvPr/>
        </p:nvSpPr>
        <p:spPr>
          <a:xfrm>
            <a:off x="-2110271" y="7746103"/>
            <a:ext cx="5774155" cy="437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342900" algn="r">
              <a:defRPr sz="2000" i="1">
                <a:latin typeface="Futura"/>
                <a:ea typeface="Futura"/>
                <a:cs typeface="Futura"/>
                <a:sym typeface="Futura"/>
              </a:defRPr>
            </a:pPr>
            <a:r>
              <a:t>Mesinger et al. (2016)</a:t>
            </a:r>
          </a:p>
        </p:txBody>
      </p:sp>
      <p:sp>
        <p:nvSpPr>
          <p:cNvPr id="247" name="Foreground  contamination"/>
          <p:cNvSpPr txBox="1"/>
          <p:nvPr/>
        </p:nvSpPr>
        <p:spPr>
          <a:xfrm>
            <a:off x="-107892" y="0"/>
            <a:ext cx="11226788" cy="79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    Foreground  contamination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hecker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Screenshot 2024-05-08 at 08.19.19.png" descr="Screenshot 2024-05-08 at 08.19.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2" y="185253"/>
            <a:ext cx="11393756" cy="9383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creenshot 2024-04-08 at 11.01.52.png" descr="Screenshot 2024-04-08 at 11.01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26" y="1933951"/>
            <a:ext cx="7509937" cy="7058573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Collaborative paper in preparation …"/>
          <p:cNvSpPr txBox="1"/>
          <p:nvPr/>
        </p:nvSpPr>
        <p:spPr>
          <a:xfrm>
            <a:off x="471482" y="411318"/>
            <a:ext cx="903431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Collaborative paper in preparation …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hanks！"/>
          <p:cNvSpPr txBox="1">
            <a:spLocks noGrp="1"/>
          </p:cNvSpPr>
          <p:nvPr>
            <p:ph type="body" idx="22"/>
          </p:nvPr>
        </p:nvSpPr>
        <p:spPr>
          <a:xfrm>
            <a:off x="1074303" y="3512476"/>
            <a:ext cx="11311413" cy="1524001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Thanks！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he key to separating out foregrounds: their spectral smoothness"/>
          <p:cNvSpPr txBox="1"/>
          <p:nvPr/>
        </p:nvSpPr>
        <p:spPr>
          <a:xfrm>
            <a:off x="559892" y="355600"/>
            <a:ext cx="10704900" cy="1508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key to separating out foregrounds: their spectral smoothness</a:t>
            </a:r>
          </a:p>
        </p:txBody>
      </p:sp>
      <p:grpSp>
        <p:nvGrpSpPr>
          <p:cNvPr id="252" name="Group"/>
          <p:cNvGrpSpPr/>
          <p:nvPr/>
        </p:nvGrpSpPr>
        <p:grpSpPr>
          <a:xfrm>
            <a:off x="8599276" y="5242188"/>
            <a:ext cx="4180043" cy="4267248"/>
            <a:chOff x="0" y="0"/>
            <a:chExt cx="4180041" cy="4267247"/>
          </a:xfrm>
        </p:grpSpPr>
        <p:pic>
          <p:nvPicPr>
            <p:cNvPr id="250" name="mk.png" descr="mk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180042" cy="4267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1" name="foreground"/>
            <p:cNvSpPr txBox="1"/>
            <p:nvPr/>
          </p:nvSpPr>
          <p:spPr>
            <a:xfrm>
              <a:off x="700836" y="2728054"/>
              <a:ext cx="2778370" cy="7760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foreground</a:t>
              </a:r>
            </a:p>
          </p:txBody>
        </p:sp>
      </p:grpSp>
      <p:grpSp>
        <p:nvGrpSpPr>
          <p:cNvPr id="255" name="Group"/>
          <p:cNvGrpSpPr/>
          <p:nvPr/>
        </p:nvGrpSpPr>
        <p:grpSpPr>
          <a:xfrm>
            <a:off x="8960206" y="1189713"/>
            <a:ext cx="3458181" cy="4065176"/>
            <a:chOff x="0" y="0"/>
            <a:chExt cx="3458180" cy="4065174"/>
          </a:xfrm>
        </p:grpSpPr>
        <p:pic>
          <p:nvPicPr>
            <p:cNvPr id="253" name="Screenshot 2023-04-06 at 20.50.44.png" descr="Screenshot 2023-04-06 at 20.50.44.png"/>
            <p:cNvPicPr>
              <a:picLocks noChangeAspect="1"/>
            </p:cNvPicPr>
            <p:nvPr/>
          </p:nvPicPr>
          <p:blipFill>
            <a:blip r:embed="rId3"/>
            <a:srcRect r="51566"/>
            <a:stretch>
              <a:fillRect/>
            </a:stretch>
          </p:blipFill>
          <p:spPr>
            <a:xfrm>
              <a:off x="0" y="0"/>
              <a:ext cx="3458181" cy="4065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" name="21cm"/>
            <p:cNvSpPr txBox="1"/>
            <p:nvPr/>
          </p:nvSpPr>
          <p:spPr>
            <a:xfrm>
              <a:off x="379840" y="806563"/>
              <a:ext cx="1551322" cy="798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21cm</a:t>
              </a:r>
            </a:p>
          </p:txBody>
        </p:sp>
      </p:grpSp>
      <p:grpSp>
        <p:nvGrpSpPr>
          <p:cNvPr id="260" name="Group"/>
          <p:cNvGrpSpPr/>
          <p:nvPr/>
        </p:nvGrpSpPr>
        <p:grpSpPr>
          <a:xfrm>
            <a:off x="-1" y="2543769"/>
            <a:ext cx="8915383" cy="6446707"/>
            <a:chOff x="0" y="0"/>
            <a:chExt cx="8915381" cy="6446706"/>
          </a:xfrm>
        </p:grpSpPr>
        <p:grpSp>
          <p:nvGrpSpPr>
            <p:cNvPr id="258" name="Group"/>
            <p:cNvGrpSpPr/>
            <p:nvPr/>
          </p:nvGrpSpPr>
          <p:grpSpPr>
            <a:xfrm>
              <a:off x="0" y="0"/>
              <a:ext cx="8915382" cy="6446707"/>
              <a:chOff x="0" y="0"/>
              <a:chExt cx="8915381" cy="6446706"/>
            </a:xfrm>
          </p:grpSpPr>
          <p:pic>
            <p:nvPicPr>
              <p:cNvPr id="256" name="Screenshot 2023-04-07 at 10.18.50.png" descr="Screenshot 2023-04-07 at 10.18.50.png"/>
              <p:cNvPicPr>
                <a:picLocks noChangeAspect="1"/>
              </p:cNvPicPr>
              <p:nvPr/>
            </p:nvPicPr>
            <p:blipFill>
              <a:blip r:embed="rId4"/>
              <a:srcRect l="2536" r="19504" b="4739"/>
              <a:stretch>
                <a:fillRect/>
              </a:stretch>
            </p:blipFill>
            <p:spPr>
              <a:xfrm>
                <a:off x="0" y="0"/>
                <a:ext cx="8915382" cy="64467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7" name="Screenshot 2023-11-20 at 11.22.10.png" descr="Screenshot 2023-11-20 at 11.22.10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6797" y="5901609"/>
                <a:ext cx="938526" cy="5449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59" name="Screenshot 2023-11-20 at 11.21.45.png" descr="Screenshot 2023-11-20 at 11.21.4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82636" y="865681"/>
              <a:ext cx="3296246" cy="9125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creenshot 2024-05-22 at 12.21.07.png" descr="Screenshot 2024-05-22 at 12.21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26" y="964375"/>
            <a:ext cx="12749948" cy="7146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Rectangle Rectangle" descr="Rectangle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01458" y="3208078"/>
            <a:ext cx="12201884" cy="2176072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65" name="General…"/>
              <p:cNvSpPr txBox="1"/>
              <p:nvPr/>
            </p:nvSpPr>
            <p:spPr>
              <a:xfrm>
                <a:off x="296333" y="1045633"/>
                <a:ext cx="12412134" cy="82116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370416" indent="-370416" algn="l" defTabSz="457200">
                  <a:spcBef>
                    <a:spcPts val="900"/>
                  </a:spcBef>
                  <a:buClr>
                    <a:srgbClr val="FF2600"/>
                  </a:buClr>
                  <a:buSzPct val="150000"/>
                  <a:buChar char="•"/>
                  <a:defRPr sz="28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General</a:t>
                </a:r>
              </a:p>
              <a:p>
                <a:pPr marL="814916" lvl="1" indent="-370416" algn="l" defTabSz="457200">
                  <a:spcBef>
                    <a:spcPts val="900"/>
                  </a:spcBef>
                  <a:buClr>
                    <a:srgbClr val="FF2600"/>
                  </a:buClr>
                  <a:buSzPct val="75000"/>
                  <a:buChar char="•"/>
                  <a:defRPr sz="28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Four-hour duration tracking observation</a:t>
                </a:r>
              </a:p>
              <a:p>
                <a:pPr marL="814916" lvl="1" indent="-370416" algn="l" defTabSz="457200">
                  <a:spcBef>
                    <a:spcPts val="900"/>
                  </a:spcBef>
                  <a:buClr>
                    <a:srgbClr val="FF2600"/>
                  </a:buClr>
                  <a:buSzPct val="75000"/>
                  <a:buChar char="•"/>
                  <a:defRPr sz="28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Thermal Noise Equivalent: 1000 hours</a:t>
                </a:r>
              </a:p>
              <a:p>
                <a:pPr marL="814916" lvl="1" indent="-370416" algn="l" defTabSz="457200">
                  <a:spcBef>
                    <a:spcPts val="900"/>
                  </a:spcBef>
                  <a:buClr>
                    <a:srgbClr val="FF2600"/>
                  </a:buClr>
                  <a:buSzPct val="75000"/>
                  <a:buChar char="•"/>
                  <a:defRPr sz="28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Field of View: One SKA1-Low pointing at RA, Dec = 0h, -30 deg</a:t>
                </a:r>
              </a:p>
              <a:p>
                <a:pPr marL="370416" indent="-370416" algn="l" defTabSz="457200">
                  <a:spcBef>
                    <a:spcPts val="900"/>
                  </a:spcBef>
                  <a:buClr>
                    <a:srgbClr val="FF2600"/>
                  </a:buClr>
                  <a:buSzPct val="150000"/>
                  <a:buChar char="•"/>
                  <a:defRPr sz="28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Visibilities/</a:t>
                </a:r>
                <a:r>
                  <a:rPr>
                    <a:solidFill>
                      <a:srgbClr val="0433FF"/>
                    </a:solidFill>
                  </a:rPr>
                  <a:t>images</a:t>
                </a:r>
              </a:p>
              <a:p>
                <a:pPr marL="814916" lvl="1" indent="-370416" algn="l" defTabSz="457200">
                  <a:spcBef>
                    <a:spcPts val="900"/>
                  </a:spcBef>
                  <a:buClr>
                    <a:srgbClr val="FF2600"/>
                  </a:buClr>
                  <a:buSzPct val="75000"/>
                  <a:buChar char="•"/>
                  <a:defRPr sz="28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Size: 7.5 TB (Visibilities)</a:t>
                </a:r>
              </a:p>
              <a:p>
                <a:pPr marL="814916" lvl="1" indent="-370416" algn="l" defTabSz="457200">
                  <a:spcBef>
                    <a:spcPts val="900"/>
                  </a:spcBef>
                  <a:buClr>
                    <a:srgbClr val="FF2600"/>
                  </a:buClr>
                  <a:buSzPct val="75000"/>
                  <a:buChar char="•"/>
                  <a:defRPr sz="28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Integration Time: 10 seconds</a:t>
                </a:r>
              </a:p>
              <a:p>
                <a:pPr marL="814916" lvl="1" indent="-370416" algn="l" defTabSz="457200">
                  <a:spcBef>
                    <a:spcPts val="900"/>
                  </a:spcBef>
                  <a:buClr>
                    <a:srgbClr val="FF2600"/>
                  </a:buClr>
                  <a:buSzPct val="75000"/>
                  <a:buChar char="•"/>
                  <a:defRPr sz="28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Channel Width: 100 kHz</a:t>
                </a:r>
              </a:p>
              <a:p>
                <a:pPr marL="814916" lvl="1" indent="-370416" algn="l" defTabSz="457200">
                  <a:spcBef>
                    <a:spcPts val="900"/>
                  </a:spcBef>
                  <a:buClr>
                    <a:srgbClr val="FF2600"/>
                  </a:buClr>
                  <a:buSzPct val="75000"/>
                  <a:buChar char="•"/>
                  <a:defRPr sz="28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Frequency Coverage: 106-196 MHz (6 cubes </a:t>
                </a:r>
                <a14:m>
                  <m:oMath xmlns:m="http://schemas.openxmlformats.org/officeDocument/2006/math">
                    <m:r>
                      <a:rPr sz="3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t> 151 channels)</a:t>
                </a:r>
              </a:p>
              <a:p>
                <a:pPr marL="814916" lvl="1" indent="-370416" algn="l" defTabSz="457200">
                  <a:spcBef>
                    <a:spcPts val="900"/>
                  </a:spcBef>
                  <a:buClr>
                    <a:srgbClr val="FF2600"/>
                  </a:buClr>
                  <a:buSzPct val="75000"/>
                  <a:buChar char="•"/>
                  <a:defRPr sz="2800">
                    <a:solidFill>
                      <a:srgbClr val="0433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Image Cube (60 GB): 2048</a:t>
                </a:r>
                <a14:m>
                  <m:oMath xmlns:m="http://schemas.openxmlformats.org/officeDocument/2006/math">
                    <m:r>
                      <a:rPr sz="33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t>2048, 16 arcsec pixels, natural/uniform weighting</a:t>
                </a:r>
              </a:p>
              <a:p>
                <a:pPr marL="370416" indent="-370416" algn="l" defTabSz="457200">
                  <a:spcBef>
                    <a:spcPts val="900"/>
                  </a:spcBef>
                  <a:buClr>
                    <a:srgbClr val="FF2600"/>
                  </a:buClr>
                  <a:buSzPct val="150000"/>
                  <a:buChar char="•"/>
                  <a:defRPr sz="28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The Challenge</a:t>
                </a:r>
              </a:p>
              <a:p>
                <a:pPr marL="814916" lvl="1" indent="-370416" algn="l" defTabSz="457200">
                  <a:spcBef>
                    <a:spcPts val="900"/>
                  </a:spcBef>
                  <a:buClr>
                    <a:srgbClr val="FF2600"/>
                  </a:buClr>
                  <a:buSzPct val="75000"/>
                  <a:buChar char="•"/>
                  <a:defRPr sz="28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Determine EoR power spectrum as function of scale and frequency </a:t>
                </a:r>
              </a:p>
              <a:p>
                <a:pPr marL="814916" lvl="1" indent="-370416" algn="l" defTabSz="457200">
                  <a:spcBef>
                    <a:spcPts val="900"/>
                  </a:spcBef>
                  <a:buClr>
                    <a:srgbClr val="FF2600"/>
                  </a:buClr>
                  <a:buSzPct val="75000"/>
                  <a:buChar char="•"/>
                  <a:defRPr sz="28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Cleaning foreground (10</a:t>
                </a:r>
                <a:r>
                  <a:rPr baseline="31999"/>
                  <a:t>5</a:t>
                </a:r>
                <a:r>
                  <a:t> times brighter)</a:t>
                </a:r>
              </a:p>
              <a:p>
                <a:pPr marL="814916" lvl="1" indent="-370416" algn="l" defTabSz="457200">
                  <a:spcBef>
                    <a:spcPts val="900"/>
                  </a:spcBef>
                  <a:buClr>
                    <a:srgbClr val="FF2600"/>
                  </a:buClr>
                  <a:buSzPct val="75000"/>
                  <a:buChar char="•"/>
                  <a:defRPr sz="28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Presence of various residual calibration errors: DI, DD &amp; bandpass </a:t>
                </a:r>
              </a:p>
            </p:txBody>
          </p:sp>
        </mc:Choice>
        <mc:Fallback>
          <p:sp>
            <p:nvSpPr>
              <p:cNvPr id="265" name="General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33" y="1045633"/>
                <a:ext cx="12412134" cy="8211691"/>
              </a:xfrm>
              <a:prstGeom prst="rect">
                <a:avLst/>
              </a:prstGeom>
              <a:blipFill>
                <a:blip r:embed="rId2"/>
                <a:stretch>
                  <a:fillRect l="-2147" t="-2932" b="-13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" name="Science Data Challenge 3a – Datasets"/>
          <p:cNvSpPr txBox="1"/>
          <p:nvPr/>
        </p:nvSpPr>
        <p:spPr>
          <a:xfrm>
            <a:off x="296333" y="150283"/>
            <a:ext cx="832247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Science Data Challenge 3a – Datasets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"/>
          <p:cNvGrpSpPr/>
          <p:nvPr/>
        </p:nvGrpSpPr>
        <p:grpSpPr>
          <a:xfrm>
            <a:off x="-1" y="-1"/>
            <a:ext cx="13363519" cy="9529418"/>
            <a:chOff x="0" y="0"/>
            <a:chExt cx="13363517" cy="9529416"/>
          </a:xfrm>
        </p:grpSpPr>
        <p:pic>
          <p:nvPicPr>
            <p:cNvPr id="268" name="621701393203_.pic.jpg" descr="621701393203_.pic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13363519" cy="9529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9" name="33 teams"/>
            <p:cNvSpPr txBox="1"/>
            <p:nvPr/>
          </p:nvSpPr>
          <p:spPr>
            <a:xfrm>
              <a:off x="3973784" y="8415427"/>
              <a:ext cx="1799637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33 teams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HIMALAYA (SYSU): reconvolution + transfer function…"/>
          <p:cNvSpPr txBox="1"/>
          <p:nvPr/>
        </p:nvSpPr>
        <p:spPr>
          <a:xfrm>
            <a:off x="416994" y="1944758"/>
            <a:ext cx="11944487" cy="5473736"/>
          </a:xfrm>
          <a:prstGeom prst="rect">
            <a:avLst/>
          </a:prstGeom>
          <a:ln w="381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6333" indent="-296333" algn="l">
              <a:spcBef>
                <a:spcPts val="1200"/>
              </a:spcBef>
              <a:buClr>
                <a:srgbClr val="FF2600"/>
              </a:buClr>
              <a:buSzPct val="122000"/>
              <a:buChar char="•"/>
              <a:defRPr sz="23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HIMALAYA </a:t>
            </a:r>
            <a:r>
              <a:t>(SYSU): </a:t>
            </a:r>
            <a:r>
              <a:rPr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reconvolution + transfer function </a:t>
            </a:r>
          </a:p>
          <a:p>
            <a:pPr marL="296333" indent="-296333" algn="l">
              <a:spcBef>
                <a:spcPts val="1200"/>
              </a:spcBef>
              <a:buClr>
                <a:srgbClr val="FF2600"/>
              </a:buClr>
              <a:buSzPct val="122000"/>
              <a:buChar char="•"/>
              <a:defRPr sz="23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DOTSS-21 (ML-GPR; Advanced_ML-GPR; Avoidance)</a:t>
            </a:r>
            <a:r>
              <a:t>: Machine-learning+Gaussian Process Regression (GPR) to model the foregrounds to separate them from the 21-cm signal</a:t>
            </a:r>
          </a:p>
          <a:p>
            <a:pPr marL="296333" indent="-296333" algn="l">
              <a:spcBef>
                <a:spcPts val="1200"/>
              </a:spcBef>
              <a:buClr>
                <a:srgbClr val="FF2600"/>
              </a:buClr>
              <a:buSzPct val="122000"/>
              <a:buChar char="•"/>
              <a:defRPr sz="23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ERWA</a:t>
            </a:r>
            <a:r>
              <a:t>: neural network applied in image; China SRC supported</a:t>
            </a:r>
          </a:p>
          <a:p>
            <a:pPr marL="296333" indent="-296333" algn="l">
              <a:spcBef>
                <a:spcPts val="1200"/>
              </a:spcBef>
              <a:buClr>
                <a:srgbClr val="FF2600"/>
              </a:buClr>
              <a:buSzPct val="122000"/>
              <a:buChar char="•"/>
              <a:defRPr sz="23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Shuimu-Tianlai</a:t>
            </a:r>
            <a:r>
              <a:t> (Tsinghua-NAOC): oriented singular value decomposition (O-SVD)</a:t>
            </a:r>
          </a:p>
          <a:p>
            <a:pPr marL="296333" indent="-296333" algn="l">
              <a:spcBef>
                <a:spcPts val="1200"/>
              </a:spcBef>
              <a:buClr>
                <a:srgbClr val="FF2600"/>
              </a:buClr>
              <a:buSzPct val="122000"/>
              <a:buChar char="•"/>
              <a:defRPr sz="23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Wizards of Oz 3D</a:t>
            </a:r>
            <a:r>
              <a:t>: improving the sky model to improve the quality of the sky-model-subtracted visibilities; 4th-order polynomial fitting; Pawsey Supercomputer supported</a:t>
            </a:r>
          </a:p>
          <a:p>
            <a:pPr marL="296333" indent="-296333" algn="l">
              <a:spcBef>
                <a:spcPts val="1200"/>
              </a:spcBef>
              <a:buClr>
                <a:srgbClr val="FF2600"/>
              </a:buClr>
              <a:buSzPct val="122000"/>
              <a:buChar char="•"/>
              <a:defRPr sz="23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Akashganga</a:t>
            </a:r>
            <a:r>
              <a:t>: 2nd-order polynomial fitting+GPR</a:t>
            </a:r>
          </a:p>
          <a:p>
            <a:pPr marL="296333" indent="-296333" algn="l">
              <a:spcBef>
                <a:spcPts val="1200"/>
              </a:spcBef>
              <a:buClr>
                <a:srgbClr val="FF2600"/>
              </a:buClr>
              <a:buSzPct val="122000"/>
              <a:buChar char="•"/>
              <a:defRPr sz="23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REACTOR</a:t>
            </a:r>
            <a:r>
              <a:t>: PI-AstroDeconv +PCA</a:t>
            </a:r>
          </a:p>
          <a:p>
            <a:pPr marL="296333" indent="-296333" algn="l">
              <a:spcBef>
                <a:spcPts val="1200"/>
              </a:spcBef>
              <a:buClr>
                <a:srgbClr val="FF2600"/>
              </a:buClr>
              <a:buSzPct val="122000"/>
              <a:buChar char="•"/>
              <a:defRPr sz="23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SKACH</a:t>
            </a:r>
            <a:r>
              <a:t>: U-shaped 3D convolutional neural network to remove residual foreground; polynomial fitting in uv space </a:t>
            </a:r>
          </a:p>
        </p:txBody>
      </p:sp>
      <p:sp>
        <p:nvSpPr>
          <p:cNvPr id="273" name="SDC3a teams and FG-cleaning approaches"/>
          <p:cNvSpPr txBox="1"/>
          <p:nvPr/>
        </p:nvSpPr>
        <p:spPr>
          <a:xfrm>
            <a:off x="590157" y="361093"/>
            <a:ext cx="11598162" cy="875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>
            <a:spAutoFit/>
          </a:bodyPr>
          <a:lstStyle>
            <a:lvl1pPr>
              <a:defRPr sz="45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SDC3a teams and FG-cleaning approaches</a:t>
            </a:r>
          </a:p>
        </p:txBody>
      </p:sp>
      <p:sp>
        <p:nvSpPr>
          <p:cNvPr id="274" name="KUSANAGI: PCA+neural network; Cantabrigians: Bayesian GPR model; Hausos: CNN-based approach; Nottingham-Imperial: point-source model+ FastICA; Pisano Galaxy Moppers: foreground avoidance; Foregrounds-FRIENDS: PCA+neural network; HAMSTER: delay spectrum a"/>
          <p:cNvSpPr txBox="1"/>
          <p:nvPr/>
        </p:nvSpPr>
        <p:spPr>
          <a:xfrm>
            <a:off x="404294" y="7568332"/>
            <a:ext cx="11598161" cy="1879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6333" indent="-296333" algn="l">
              <a:spcBef>
                <a:spcPts val="1200"/>
              </a:spcBef>
              <a:buClr>
                <a:srgbClr val="FF2600"/>
              </a:buClr>
              <a:buSzPct val="122000"/>
              <a:buChar char="•"/>
              <a:defRPr sz="23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KUSANAGI</a:t>
            </a:r>
            <a:r>
              <a:t>: PCA+neural network;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Cantabrigians</a:t>
            </a:r>
            <a:r>
              <a:t>: Bayesian GPR model;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Hausos</a:t>
            </a:r>
            <a:r>
              <a:t>: CNN-based approach;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Nottingham-Imperial</a:t>
            </a:r>
            <a:r>
              <a:t>: point-source model+ FastICA;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Pisano Galaxy Moppers</a:t>
            </a:r>
            <a:r>
              <a:t>: foreground avoidance;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Foregrounds-FRIENDS</a:t>
            </a:r>
            <a:r>
              <a:t>: PCA+neural network;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HAMSTER</a:t>
            </a:r>
            <a:r>
              <a:t>: delay spectrum approach;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KORSDC</a:t>
            </a:r>
            <a:r>
              <a:t>: PSF deconvolution+ICA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SROT</a:t>
            </a:r>
            <a:r>
              <a:t>: GPR …</a:t>
            </a:r>
          </a:p>
        </p:txBody>
      </p:sp>
      <p:sp>
        <p:nvSpPr>
          <p:cNvPr id="275" name="10 top teams:"/>
          <p:cNvSpPr txBox="1"/>
          <p:nvPr/>
        </p:nvSpPr>
        <p:spPr>
          <a:xfrm>
            <a:off x="259178" y="1236119"/>
            <a:ext cx="257033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0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10 top teams: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03" y="3714394"/>
            <a:ext cx="6435234" cy="5233324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Raw SDC3a image…"/>
          <p:cNvSpPr txBox="1"/>
          <p:nvPr/>
        </p:nvSpPr>
        <p:spPr>
          <a:xfrm>
            <a:off x="1335363" y="2520595"/>
            <a:ext cx="410291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Raw SDC3a image </a:t>
            </a:r>
          </a:p>
          <a:p>
            <a:r>
              <a:t>(natural weighting)</a:t>
            </a:r>
          </a:p>
        </p:txBody>
      </p:sp>
      <p:pic>
        <p:nvPicPr>
          <p:cNvPr id="279" name="Unknown.png" descr="Unkn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436" y="3714394"/>
            <a:ext cx="6435234" cy="5075337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Ture EOR"/>
          <p:cNvSpPr txBox="1"/>
          <p:nvPr/>
        </p:nvSpPr>
        <p:spPr>
          <a:xfrm>
            <a:off x="8353417" y="3066694"/>
            <a:ext cx="23001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Ture EOR  </a:t>
            </a:r>
          </a:p>
        </p:txBody>
      </p:sp>
      <p:sp>
        <p:nvSpPr>
          <p:cNvPr id="281" name="Challenge: FG contamination…"/>
          <p:cNvSpPr txBox="1"/>
          <p:nvPr/>
        </p:nvSpPr>
        <p:spPr>
          <a:xfrm>
            <a:off x="548239" y="367209"/>
            <a:ext cx="11243246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100" b="1">
                <a:latin typeface="Helvetica"/>
                <a:ea typeface="Helvetica"/>
                <a:cs typeface="Helvetica"/>
                <a:sym typeface="Helvetica"/>
              </a:defRPr>
            </a:pPr>
            <a:r>
              <a:t>Challenge: FG contamination</a:t>
            </a:r>
          </a:p>
          <a:p>
            <a:pPr algn="l">
              <a:spcBef>
                <a:spcPts val="1000"/>
              </a:spcBef>
              <a:defRPr sz="31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five orders of magnitude brighter; FG removal accuracy of at least 1 in 10,000 required !!!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sf_anim.gif" descr="psf_anim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976093" y="2402293"/>
            <a:ext cx="7351308" cy="7351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sf_fft_anim.gif" descr="psf_fft_anim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322601" y="2402293"/>
            <a:ext cx="7351308" cy="7351307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Key Challenge: frequency-dependent PSF"/>
          <p:cNvSpPr txBox="1"/>
          <p:nvPr/>
        </p:nvSpPr>
        <p:spPr>
          <a:xfrm>
            <a:off x="271800" y="569392"/>
            <a:ext cx="120082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000"/>
              </a:spcBef>
              <a:defRPr sz="4400"/>
            </a:lvl1pPr>
          </a:lstStyle>
          <a:p>
            <a:r>
              <a:t>Key Challenge: frequency-dependent PSF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6" name="uv coverage changed with frequency…"/>
              <p:cNvSpPr txBox="1"/>
              <p:nvPr/>
            </p:nvSpPr>
            <p:spPr>
              <a:xfrm>
                <a:off x="271800" y="1745019"/>
                <a:ext cx="12720166" cy="131454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spcBef>
                    <a:spcPts val="1000"/>
                  </a:spcBef>
                  <a:defRPr sz="3400" b="1">
                    <a:solidFill>
                      <a:srgbClr val="FF26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 xmlns:m="http://schemas.openxmlformats.org/officeDocument/2006/math">
                    <m:r>
                      <a:rPr sz="41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t> uv coverage changed with frequency </a:t>
                </a:r>
              </a:p>
              <a:p>
                <a:pPr algn="l">
                  <a:spcBef>
                    <a:spcPts val="1000"/>
                  </a:spcBef>
                  <a:defRPr sz="3400" b="1">
                    <a:solidFill>
                      <a:srgbClr val="FF26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 xmlns:m="http://schemas.openxmlformats.org/officeDocument/2006/math">
                    <m:r>
                      <a:rPr sz="41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t> notable change for PSF (esp. its sidelobe) with frequency  </a:t>
                </a:r>
              </a:p>
            </p:txBody>
          </p:sp>
        </mc:Choice>
        <mc:Fallback>
          <p:sp>
            <p:nvSpPr>
              <p:cNvPr id="286" name="uv coverage changed with frequency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00" y="1745019"/>
                <a:ext cx="12720166" cy="1314549"/>
              </a:xfrm>
              <a:prstGeom prst="rect">
                <a:avLst/>
              </a:prstGeom>
              <a:blipFill>
                <a:blip r:embed="rId4"/>
                <a:stretch>
                  <a:fillRect l="-599" t="-4808" r="-1297" b="-2211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7" name="uv coverage"/>
          <p:cNvSpPr txBox="1"/>
          <p:nvPr/>
        </p:nvSpPr>
        <p:spPr>
          <a:xfrm>
            <a:off x="1587160" y="8698917"/>
            <a:ext cx="265541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uv coverage</a:t>
            </a:r>
          </a:p>
        </p:txBody>
      </p:sp>
      <p:sp>
        <p:nvSpPr>
          <p:cNvPr id="288" name="PSF(v)/PSF(106 MHz)"/>
          <p:cNvSpPr txBox="1"/>
          <p:nvPr/>
        </p:nvSpPr>
        <p:spPr>
          <a:xfrm>
            <a:off x="7222244" y="8698917"/>
            <a:ext cx="45340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PSF(v)/PSF(106 MHz)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719</Words>
  <Application>Microsoft Macintosh PowerPoint</Application>
  <PresentationFormat>Custom</PresentationFormat>
  <Paragraphs>105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Times Roman</vt:lpstr>
      <vt:lpstr>Arial</vt:lpstr>
      <vt:lpstr>Calibri</vt:lpstr>
      <vt:lpstr>Cambria Math</vt:lpstr>
      <vt:lpstr>Chalkboard</vt:lpstr>
      <vt:lpstr>Copperplate</vt:lpstr>
      <vt:lpstr>Futura</vt:lpstr>
      <vt:lpstr>Gill Sans</vt:lpstr>
      <vt:lpstr>Helvetica</vt:lpstr>
      <vt:lpstr>Helvetica Light</vt:lpstr>
      <vt:lpstr>Helvetica Neue</vt:lpstr>
      <vt:lpstr>Palatino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9</cp:revision>
  <dcterms:modified xsi:type="dcterms:W3CDTF">2024-07-18T15:14:23Z</dcterms:modified>
</cp:coreProperties>
</file>