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591" r:id="rId3"/>
    <p:sldId id="1568" r:id="rId4"/>
    <p:sldId id="1574" r:id="rId5"/>
    <p:sldId id="1576" r:id="rId6"/>
    <p:sldId id="1577" r:id="rId7"/>
    <p:sldId id="1578" r:id="rId8"/>
    <p:sldId id="1569" r:id="rId9"/>
    <p:sldId id="1579" r:id="rId10"/>
    <p:sldId id="1581" r:id="rId11"/>
    <p:sldId id="1583" r:id="rId12"/>
    <p:sldId id="1582" r:id="rId13"/>
    <p:sldId id="1584" r:id="rId14"/>
    <p:sldId id="1585" r:id="rId15"/>
    <p:sldId id="1586" r:id="rId16"/>
    <p:sldId id="1587" r:id="rId17"/>
    <p:sldId id="1588" r:id="rId18"/>
    <p:sldId id="1593" r:id="rId19"/>
    <p:sldId id="1592" r:id="rId20"/>
    <p:sldId id="1564" r:id="rId21"/>
    <p:sldId id="1565" r:id="rId22"/>
    <p:sldId id="1562" r:id="rId23"/>
    <p:sldId id="1566" r:id="rId24"/>
    <p:sldId id="1590" r:id="rId25"/>
    <p:sldId id="1589" r:id="rId26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94"/>
  </p:normalViewPr>
  <p:slideViewPr>
    <p:cSldViewPr snapToGrid="0">
      <p:cViewPr>
        <p:scale>
          <a:sx n="90" d="100"/>
          <a:sy n="90" d="100"/>
        </p:scale>
        <p:origin x="36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E76E-7BD4-0519-1D3B-E2831FE4F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BC1E4-4603-A8E8-D4E2-097D6898E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94DA-1F0D-2EE8-CA76-6997C6EE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193B8-33D0-31A9-D890-76F8387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E947D-8BAF-E871-1365-F5FB114D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9040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FC0C-B120-7F2D-8D20-5B5E13F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A1952-3078-49AC-9FEA-FF68CB83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A7946-0C5B-5271-A217-CDF8CFFB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1418-1B13-D93F-3529-A81D104F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BA38-24EC-B1B3-092F-58291767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9702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5BF52-163B-9535-7610-4BA293CB4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260F3-21F2-8546-3E1F-D61684473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2DE0-4791-ABCD-37B5-E46E1D06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22049-003C-DF38-504F-251F4D81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0075-3A2F-B60B-3514-0B50106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38263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- White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1000" y="175726"/>
            <a:ext cx="11430276" cy="9489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384037" y="1177394"/>
            <a:ext cx="11430276" cy="5061480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accent1"/>
              </a:buClr>
              <a:defRPr/>
            </a:lvl1pPr>
            <a:lvl2pPr marL="762000" indent="-254000">
              <a:spcBef>
                <a:spcPts val="1800"/>
              </a:spcBef>
              <a:buClr>
                <a:schemeClr val="accent1"/>
              </a:buClr>
              <a:defRPr sz="2900"/>
            </a:lvl2pPr>
            <a:lvl3pPr marL="1016000" indent="-254000">
              <a:spcBef>
                <a:spcPts val="1600"/>
              </a:spcBef>
              <a:buClr>
                <a:schemeClr val="accent1"/>
              </a:buClr>
              <a:defRPr sz="2600"/>
            </a:lvl3pPr>
            <a:lvl4pPr marL="1270000" indent="-254000">
              <a:spcBef>
                <a:spcPts val="1400"/>
              </a:spcBef>
              <a:buClr>
                <a:schemeClr val="accent1"/>
              </a:buClr>
              <a:defRPr sz="2200"/>
            </a:lvl4pPr>
            <a:lvl5pPr marL="1524000" indent="-254000">
              <a:spcBef>
                <a:spcPts val="1200"/>
              </a:spcBef>
              <a:buClr>
                <a:schemeClr val="accent1"/>
              </a:buClr>
              <a:defRPr sz="16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814F9-7E87-418E-B7C6-BDACBA2F4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8254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89C7-248B-2746-FECF-738A9F5D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0640-5074-3D27-EB1E-B7BBA685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C0E8-C0B4-79C4-DFC5-ADE224D9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57AA-75B7-1A6D-8712-8B722410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C52-8994-4C2C-EC42-8F552B4C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0675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6CF-3161-22D1-C60F-D4A32BE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5CFB1-C646-FE2D-4070-215E2BD1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23C7-8CC6-59E3-C796-6FD88520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B0BF-6EEC-98DA-AD8A-C788D59D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24C8B-575C-50DB-FDCF-0F6A787D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0808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812F-0FC2-8FAF-E666-DA06128F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7ABE-D212-E401-489D-B00462D27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490A-4AEB-54A5-AB13-4C374B02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DD99C-9BBE-74F8-E490-864B9AF7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BE02-A3C6-5374-D06B-ADC59365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75D8D-5842-75C9-5750-CD1D8FDD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6760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CB44-93C3-9BFF-082B-2326D4EC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24D06-5C82-650C-4162-763328441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CDF13-03D6-30CC-BDB1-7BDCD40A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A94D3-BEC7-BB3D-DFC7-AD64F92EB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290-440D-183A-DA1E-BCBFDD238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4C625-72A1-DE8D-115F-294CBED7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44137-176E-0DD9-181B-4D3BD5B6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7D7E3-91F9-944B-B864-118488EC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50418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0640-2C08-D9E5-D3B6-47F8047A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1EEE3-9865-3378-8F6D-06DBFF79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49684-F7F9-4EE7-C9F6-3323B5C9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9C006-73DA-75DB-B770-1A84C6E7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2183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19F22-F782-80F0-D4C0-EA5C072D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A0643-3489-070C-B120-59530512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35C27-9AA5-8ED1-91D0-E8E23387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1225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DA06-EFB9-D32E-233C-D1D700AE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4B98-A24B-5BB7-EE63-D5B9F7347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5DCEB-226B-D17F-73CF-D299F92FE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ADDC3-7A3D-6FFF-158A-77D9A13F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12CD0-0051-BC1E-57B2-A65B2BFC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946F-1BE8-5A56-EC25-D6281B8E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12604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1A21-295E-E38B-6FEA-3157D84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01F6D-94FA-8F31-B6F5-9464EC16E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8AB1F-E650-0881-2A63-744CD2BB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86BCD-D148-437C-BA61-94FD4109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5E526-E98F-11EF-90D1-C2EABE43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1672-F0E0-116F-CBAD-EB327B1D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6794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7704B-2808-742D-326C-669710EC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5E6F-E063-3CDC-D334-490AACC7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EE6DD-D94F-7C96-D23D-17B8CD34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D1BEC-B7C4-A143-A73F-EB30D69DF2B4}" type="datetimeFigureOut">
              <a:rPr lang="en-RS" smtClean="0"/>
              <a:t>19.7.24.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CA85-6CC1-ADA3-14D5-ECC2DD70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EEE40-AF9E-8EEC-AC52-2CFC9132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B3D4B-A336-9848-ADE9-89966C6BA7D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4017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8.emf"/><Relationship Id="rId5" Type="http://schemas.openxmlformats.org/officeDocument/2006/relationships/image" Target="../media/image4.emf"/><Relationship Id="rId10" Type="http://schemas.openxmlformats.org/officeDocument/2006/relationships/image" Target="../media/image10.emf"/><Relationship Id="rId4" Type="http://schemas.openxmlformats.org/officeDocument/2006/relationships/image" Target="../media/image1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B4F1-7C99-195E-4518-BF1B1E7F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10820400" cy="2387600"/>
          </a:xfrm>
        </p:spPr>
        <p:txBody>
          <a:bodyPr/>
          <a:lstStyle/>
          <a:p>
            <a:r>
              <a:rPr lang="en-RS" dirty="0"/>
              <a:t>SKA Science Data Challenge 3b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C5A5-E695-EC58-A9D7-B819BE501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RS" sz="4400" i="1" dirty="0"/>
              <a:t>EoR Inference</a:t>
            </a:r>
            <a:endParaRPr lang="en-RS" i="1" dirty="0"/>
          </a:p>
        </p:txBody>
      </p:sp>
    </p:spTree>
    <p:extLst>
      <p:ext uri="{BB962C8B-B14F-4D97-AF65-F5344CB8AC3E}">
        <p14:creationId xmlns:p14="http://schemas.microsoft.com/office/powerpoint/2010/main" val="68742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B4F1-7C99-195E-4518-BF1B1E7F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10820400" cy="2387600"/>
          </a:xfrm>
        </p:spPr>
        <p:txBody>
          <a:bodyPr/>
          <a:lstStyle/>
          <a:p>
            <a:r>
              <a:rPr lang="en-RS" dirty="0"/>
              <a:t>SDC3b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C5A5-E695-EC58-A9D7-B819BE501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RS" sz="4400" i="1" dirty="0"/>
              <a:t>the first step in bringing together the global 21cm interpretation community</a:t>
            </a:r>
            <a:endParaRPr lang="en-RS" i="1" dirty="0"/>
          </a:p>
        </p:txBody>
      </p:sp>
    </p:spTree>
    <p:extLst>
      <p:ext uri="{BB962C8B-B14F-4D97-AF65-F5344CB8AC3E}">
        <p14:creationId xmlns:p14="http://schemas.microsoft.com/office/powerpoint/2010/main" val="391097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57DF3-4FE6-90A4-A31B-BA671D5946D3}"/>
              </a:ext>
            </a:extLst>
          </p:cNvPr>
          <p:cNvSpPr txBox="1"/>
          <p:nvPr/>
        </p:nvSpPr>
        <p:spPr>
          <a:xfrm>
            <a:off x="1291820" y="896597"/>
            <a:ext cx="7312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RS" sz="2400" dirty="0"/>
              <a:t>imple cleaning: wedge removal (guided by SDC3a)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S" sz="2400" dirty="0"/>
              <a:t>~30h integration (tbc)</a:t>
            </a:r>
          </a:p>
        </p:txBody>
      </p:sp>
    </p:spTree>
    <p:extLst>
      <p:ext uri="{BB962C8B-B14F-4D97-AF65-F5344CB8AC3E}">
        <p14:creationId xmlns:p14="http://schemas.microsoft.com/office/powerpoint/2010/main" val="104745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940921-C4DC-3875-44D7-27939581638F}"/>
              </a:ext>
            </a:extLst>
          </p:cNvPr>
          <p:cNvCxnSpPr>
            <a:cxnSpLocks/>
          </p:cNvCxnSpPr>
          <p:nvPr/>
        </p:nvCxnSpPr>
        <p:spPr>
          <a:xfrm>
            <a:off x="8049591" y="2681555"/>
            <a:ext cx="0" cy="561708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F651B6-C297-DD06-8B8F-881E9DAA0F03}"/>
              </a:ext>
            </a:extLst>
          </p:cNvPr>
          <p:cNvCxnSpPr>
            <a:cxnSpLocks/>
          </p:cNvCxnSpPr>
          <p:nvPr/>
        </p:nvCxnSpPr>
        <p:spPr>
          <a:xfrm>
            <a:off x="7717817" y="2426240"/>
            <a:ext cx="331774" cy="255315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A265FE-6EDD-2E6B-86DC-77A3B29BBBD4}"/>
              </a:ext>
            </a:extLst>
          </p:cNvPr>
          <p:cNvCxnSpPr>
            <a:cxnSpLocks/>
          </p:cNvCxnSpPr>
          <p:nvPr/>
        </p:nvCxnSpPr>
        <p:spPr>
          <a:xfrm>
            <a:off x="8726729" y="2573992"/>
            <a:ext cx="0" cy="561708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55F1F-F99C-C188-60C2-10FD980F37ED}"/>
              </a:ext>
            </a:extLst>
          </p:cNvPr>
          <p:cNvCxnSpPr>
            <a:cxnSpLocks/>
          </p:cNvCxnSpPr>
          <p:nvPr/>
        </p:nvCxnSpPr>
        <p:spPr>
          <a:xfrm>
            <a:off x="8394955" y="2318677"/>
            <a:ext cx="331774" cy="255315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9C144-C6B0-1B83-5BA0-0497F37B679B}"/>
              </a:ext>
            </a:extLst>
          </p:cNvPr>
          <p:cNvCxnSpPr>
            <a:cxnSpLocks/>
          </p:cNvCxnSpPr>
          <p:nvPr/>
        </p:nvCxnSpPr>
        <p:spPr>
          <a:xfrm>
            <a:off x="9403867" y="2541661"/>
            <a:ext cx="0" cy="561708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0E8F5C-B3BB-C880-31E1-BEE6443BA7B8}"/>
              </a:ext>
            </a:extLst>
          </p:cNvPr>
          <p:cNvCxnSpPr>
            <a:cxnSpLocks/>
          </p:cNvCxnSpPr>
          <p:nvPr/>
        </p:nvCxnSpPr>
        <p:spPr>
          <a:xfrm>
            <a:off x="9072093" y="2286346"/>
            <a:ext cx="331774" cy="255315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47F4C9-6D87-8237-D2F3-DBE8D9A07B20}"/>
              </a:ext>
            </a:extLst>
          </p:cNvPr>
          <p:cNvCxnSpPr>
            <a:cxnSpLocks/>
          </p:cNvCxnSpPr>
          <p:nvPr/>
        </p:nvCxnSpPr>
        <p:spPr>
          <a:xfrm>
            <a:off x="10081005" y="2509330"/>
            <a:ext cx="0" cy="561708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F44D14-F277-50E2-AFB8-F9D6F9B86F54}"/>
              </a:ext>
            </a:extLst>
          </p:cNvPr>
          <p:cNvCxnSpPr>
            <a:cxnSpLocks/>
          </p:cNvCxnSpPr>
          <p:nvPr/>
        </p:nvCxnSpPr>
        <p:spPr>
          <a:xfrm>
            <a:off x="9749231" y="2254015"/>
            <a:ext cx="331774" cy="255315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8A7C42-DCA8-A7B3-ABF4-3F0A7904168F}"/>
              </a:ext>
            </a:extLst>
          </p:cNvPr>
          <p:cNvCxnSpPr>
            <a:cxnSpLocks/>
          </p:cNvCxnSpPr>
          <p:nvPr/>
        </p:nvCxnSpPr>
        <p:spPr>
          <a:xfrm>
            <a:off x="10758143" y="2476999"/>
            <a:ext cx="0" cy="561708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DB7296-C99A-44E9-E9C9-D64F8C81758C}"/>
              </a:ext>
            </a:extLst>
          </p:cNvPr>
          <p:cNvCxnSpPr>
            <a:cxnSpLocks/>
          </p:cNvCxnSpPr>
          <p:nvPr/>
        </p:nvCxnSpPr>
        <p:spPr>
          <a:xfrm>
            <a:off x="10426369" y="2221684"/>
            <a:ext cx="331774" cy="255315"/>
          </a:xfrm>
          <a:prstGeom prst="line">
            <a:avLst/>
          </a:prstGeom>
          <a:ln w="73025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aph of a graph of a wedge&#10;&#10;Description automatically generated with medium confidence">
            <a:extLst>
              <a:ext uri="{FF2B5EF4-FFF2-40B4-BE49-F238E27FC236}">
                <a16:creationId xmlns:a16="http://schemas.microsoft.com/office/drawing/2014/main" id="{A967F60B-3BD5-9C7E-B8C3-E86AD32A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66" y="4659899"/>
            <a:ext cx="3281671" cy="2198101"/>
          </a:xfrm>
          <a:prstGeom prst="rect">
            <a:avLst/>
          </a:prstGeom>
        </p:spPr>
      </p:pic>
      <p:pic>
        <p:nvPicPr>
          <p:cNvPr id="24" name="Picture 23" descr="A graph of a graph of a wedge&#10;&#10;Description automatically generated with medium confidence">
            <a:extLst>
              <a:ext uri="{FF2B5EF4-FFF2-40B4-BE49-F238E27FC236}">
                <a16:creationId xmlns:a16="http://schemas.microsoft.com/office/drawing/2014/main" id="{61F098C8-AAD5-5547-3D26-BE162163D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212" y="4659900"/>
            <a:ext cx="3441629" cy="2221414"/>
          </a:xfrm>
          <a:prstGeom prst="rect">
            <a:avLst/>
          </a:prstGeom>
        </p:spPr>
      </p:pic>
      <p:pic>
        <p:nvPicPr>
          <p:cNvPr id="25" name="Picture 24" descr="A colorful graph of a wedge&#10;&#10;Description automatically generated with medium confidence">
            <a:extLst>
              <a:ext uri="{FF2B5EF4-FFF2-40B4-BE49-F238E27FC236}">
                <a16:creationId xmlns:a16="http://schemas.microsoft.com/office/drawing/2014/main" id="{F65EF873-9BCC-D267-47D5-1F48F51F4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703" y="4659899"/>
            <a:ext cx="3441628" cy="219810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386521-1067-CCC5-FDE5-AB810690C649}"/>
              </a:ext>
            </a:extLst>
          </p:cNvPr>
          <p:cNvCxnSpPr>
            <a:cxnSpLocks/>
          </p:cNvCxnSpPr>
          <p:nvPr/>
        </p:nvCxnSpPr>
        <p:spPr>
          <a:xfrm flipH="1">
            <a:off x="3814763" y="3243263"/>
            <a:ext cx="4580192" cy="1285875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590DF8-9AA9-FD10-D7AF-24095E035115}"/>
              </a:ext>
            </a:extLst>
          </p:cNvPr>
          <p:cNvCxnSpPr>
            <a:cxnSpLocks/>
          </p:cNvCxnSpPr>
          <p:nvPr/>
        </p:nvCxnSpPr>
        <p:spPr>
          <a:xfrm flipH="1">
            <a:off x="7040679" y="3140287"/>
            <a:ext cx="2071280" cy="1361426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18BBDC-1386-D086-71AC-0C7F24BED020}"/>
              </a:ext>
            </a:extLst>
          </p:cNvPr>
          <p:cNvCxnSpPr>
            <a:cxnSpLocks/>
          </p:cNvCxnSpPr>
          <p:nvPr/>
        </p:nvCxnSpPr>
        <p:spPr>
          <a:xfrm>
            <a:off x="9789096" y="3071038"/>
            <a:ext cx="748421" cy="1458100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78DBBF-29AA-A847-BBA2-81B127F29691}"/>
              </a:ext>
            </a:extLst>
          </p:cNvPr>
          <p:cNvSpPr txBox="1"/>
          <p:nvPr/>
        </p:nvSpPr>
        <p:spPr>
          <a:xfrm>
            <a:off x="1291820" y="896597"/>
            <a:ext cx="7312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RS" sz="2400" dirty="0"/>
              <a:t>imple cleaning: wedge removal (guided by SDC3a)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S" sz="2400" dirty="0"/>
              <a:t>~30h integration (tbc)</a:t>
            </a: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E1923D1B-E493-46BF-190E-72A215EFAEF1}"/>
              </a:ext>
            </a:extLst>
          </p:cNvPr>
          <p:cNvSpPr/>
          <p:nvPr/>
        </p:nvSpPr>
        <p:spPr>
          <a:xfrm>
            <a:off x="9064712" y="3294931"/>
            <a:ext cx="785218" cy="1285875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B3B670-64A3-FB0F-6B02-E47EC1017ACA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2D power</a:t>
            </a:r>
          </a:p>
        </p:txBody>
      </p:sp>
    </p:spTree>
    <p:extLst>
      <p:ext uri="{BB962C8B-B14F-4D97-AF65-F5344CB8AC3E}">
        <p14:creationId xmlns:p14="http://schemas.microsoft.com/office/powerpoint/2010/main" val="123053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95673-09F4-D519-E4F5-4F726863024F}"/>
              </a:ext>
            </a:extLst>
          </p:cNvPr>
          <p:cNvSpPr txBox="1"/>
          <p:nvPr/>
        </p:nvSpPr>
        <p:spPr>
          <a:xfrm rot="19363480">
            <a:off x="86597" y="17208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GIVEN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E8116-1167-D1D9-32EE-201A401B9E79}"/>
              </a:ext>
            </a:extLst>
          </p:cNvPr>
          <p:cNvSpPr txBox="1"/>
          <p:nvPr/>
        </p:nvSpPr>
        <p:spPr>
          <a:xfrm rot="2588058">
            <a:off x="5983299" y="495577"/>
            <a:ext cx="16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Park+2019</a:t>
            </a:r>
          </a:p>
          <a:p>
            <a:r>
              <a:rPr lang="en-RS" sz="2400" b="1" dirty="0">
                <a:solidFill>
                  <a:srgbClr val="FF0000"/>
                </a:solidFill>
              </a:rPr>
              <a:t>Ts&gt;&gt;Tcmb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EB983-EC3A-64CA-16F6-44F5FA554185}"/>
              </a:ext>
            </a:extLst>
          </p:cNvPr>
          <p:cNvSpPr txBox="1"/>
          <p:nvPr/>
        </p:nvSpPr>
        <p:spPr>
          <a:xfrm>
            <a:off x="9018667" y="5433505"/>
            <a:ext cx="169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data 2D PS</a:t>
            </a:r>
          </a:p>
        </p:txBody>
      </p:sp>
    </p:spTree>
    <p:extLst>
      <p:ext uri="{BB962C8B-B14F-4D97-AF65-F5344CB8AC3E}">
        <p14:creationId xmlns:p14="http://schemas.microsoft.com/office/powerpoint/2010/main" val="122703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63279-1597-F60F-897F-021ED4C2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95673-09F4-D519-E4F5-4F726863024F}"/>
              </a:ext>
            </a:extLst>
          </p:cNvPr>
          <p:cNvSpPr txBox="1"/>
          <p:nvPr/>
        </p:nvSpPr>
        <p:spPr>
          <a:xfrm rot="19363480">
            <a:off x="86597" y="17208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GIVEN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E8116-1167-D1D9-32EE-201A401B9E79}"/>
              </a:ext>
            </a:extLst>
          </p:cNvPr>
          <p:cNvSpPr txBox="1"/>
          <p:nvPr/>
        </p:nvSpPr>
        <p:spPr>
          <a:xfrm rot="2588058">
            <a:off x="5983299" y="495577"/>
            <a:ext cx="16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Park+2019</a:t>
            </a:r>
          </a:p>
          <a:p>
            <a:r>
              <a:rPr lang="en-RS" sz="2400" b="1" dirty="0">
                <a:solidFill>
                  <a:srgbClr val="FF0000"/>
                </a:solidFill>
              </a:rPr>
              <a:t>Ts&gt;&gt;Tcmb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9906A52-BD47-3D71-9D4D-29E9692F0D6B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F1D0F-31D7-162D-96DB-F8F3BA4D2982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68DF6-6604-31F7-9FF8-7156A73977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7596ED-587D-5AD1-8A7D-3E2DD836FF83}"/>
              </a:ext>
            </a:extLst>
          </p:cNvPr>
          <p:cNvSpPr txBox="1"/>
          <p:nvPr/>
        </p:nvSpPr>
        <p:spPr>
          <a:xfrm rot="1780626">
            <a:off x="4404142" y="2422216"/>
            <a:ext cx="288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given</a:t>
            </a:r>
            <a:r>
              <a:rPr lang="en-RS" sz="2400" b="1" dirty="0">
                <a:solidFill>
                  <a:srgbClr val="FF0000"/>
                </a:solidFill>
              </a:rPr>
              <a:t> noise PS (tbc)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22CF2-465E-DB11-F5A7-D600A488DBF1}"/>
              </a:ext>
            </a:extLst>
          </p:cNvPr>
          <p:cNvSpPr txBox="1"/>
          <p:nvPr/>
        </p:nvSpPr>
        <p:spPr>
          <a:xfrm>
            <a:off x="9018667" y="5433505"/>
            <a:ext cx="169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data 2D PS</a:t>
            </a:r>
          </a:p>
        </p:txBody>
      </p:sp>
    </p:spTree>
    <p:extLst>
      <p:ext uri="{BB962C8B-B14F-4D97-AF65-F5344CB8AC3E}">
        <p14:creationId xmlns:p14="http://schemas.microsoft.com/office/powerpoint/2010/main" val="151749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63279-1597-F60F-897F-021ED4C2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95673-09F4-D519-E4F5-4F726863024F}"/>
              </a:ext>
            </a:extLst>
          </p:cNvPr>
          <p:cNvSpPr txBox="1"/>
          <p:nvPr/>
        </p:nvSpPr>
        <p:spPr>
          <a:xfrm rot="19363480">
            <a:off x="86597" y="17208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GIVEN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E8116-1167-D1D9-32EE-201A401B9E79}"/>
              </a:ext>
            </a:extLst>
          </p:cNvPr>
          <p:cNvSpPr txBox="1"/>
          <p:nvPr/>
        </p:nvSpPr>
        <p:spPr>
          <a:xfrm rot="2588058">
            <a:off x="5983299" y="495577"/>
            <a:ext cx="16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Park+2019</a:t>
            </a:r>
          </a:p>
          <a:p>
            <a:r>
              <a:rPr lang="en-RS" sz="2400" b="1" dirty="0">
                <a:solidFill>
                  <a:srgbClr val="FF0000"/>
                </a:solidFill>
              </a:rPr>
              <a:t>Ts&gt;&gt;Tcmb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9906A52-BD47-3D71-9D4D-29E9692F0D6B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F1D0F-31D7-162D-96DB-F8F3BA4D2982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68DF6-6604-31F7-9FF8-7156A73977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7596ED-587D-5AD1-8A7D-3E2DD836FF83}"/>
              </a:ext>
            </a:extLst>
          </p:cNvPr>
          <p:cNvSpPr txBox="1"/>
          <p:nvPr/>
        </p:nvSpPr>
        <p:spPr>
          <a:xfrm rot="1780626">
            <a:off x="4404142" y="2422216"/>
            <a:ext cx="288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given</a:t>
            </a:r>
            <a:r>
              <a:rPr lang="en-RS" sz="2400" b="1" dirty="0">
                <a:solidFill>
                  <a:srgbClr val="FF0000"/>
                </a:solidFill>
              </a:rPr>
              <a:t> noise PS (tbc)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C9B5E820-13FA-67FD-9E2C-BFA78394BC25}"/>
              </a:ext>
            </a:extLst>
          </p:cNvPr>
          <p:cNvSpPr/>
          <p:nvPr/>
        </p:nvSpPr>
        <p:spPr>
          <a:xfrm rot="18493375">
            <a:off x="2637800" y="4482656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F17D6-461D-98A4-9BF0-CDC4C36B61E9}"/>
              </a:ext>
            </a:extLst>
          </p:cNvPr>
          <p:cNvSpPr/>
          <p:nvPr/>
        </p:nvSpPr>
        <p:spPr>
          <a:xfrm rot="2293375">
            <a:off x="2445303" y="5066258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sp>
        <p:nvSpPr>
          <p:cNvPr id="23" name="Left-Right-Up Arrow 2">
            <a:extLst>
              <a:ext uri="{FF2B5EF4-FFF2-40B4-BE49-F238E27FC236}">
                <a16:creationId xmlns:a16="http://schemas.microsoft.com/office/drawing/2014/main" id="{C078EA59-8D26-E77F-A6E2-7F4A21770417}"/>
              </a:ext>
            </a:extLst>
          </p:cNvPr>
          <p:cNvSpPr/>
          <p:nvPr/>
        </p:nvSpPr>
        <p:spPr>
          <a:xfrm rot="10800000">
            <a:off x="5711851" y="5312269"/>
            <a:ext cx="3093844" cy="974097"/>
          </a:xfrm>
          <a:prstGeom prst="leftRightUpArrow">
            <a:avLst>
              <a:gd name="adj1" fmla="val 48950"/>
              <a:gd name="adj2" fmla="val 34864"/>
              <a:gd name="adj3" fmla="val 1887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41E7CE-67A3-8E83-7727-CEFBE994B04B}"/>
              </a:ext>
            </a:extLst>
          </p:cNvPr>
          <p:cNvSpPr/>
          <p:nvPr/>
        </p:nvSpPr>
        <p:spPr>
          <a:xfrm>
            <a:off x="5832462" y="5479672"/>
            <a:ext cx="306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Likelihood (analytic / LFI)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B0FB2E-923F-E59C-01A2-EBA69E5CC5F0}"/>
              </a:ext>
            </a:extLst>
          </p:cNvPr>
          <p:cNvSpPr txBox="1"/>
          <p:nvPr/>
        </p:nvSpPr>
        <p:spPr>
          <a:xfrm>
            <a:off x="9018667" y="5433505"/>
            <a:ext cx="169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data 2D 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D98ED4-8B8F-4215-5A1E-F79F520EA8E3}"/>
              </a:ext>
            </a:extLst>
          </p:cNvPr>
          <p:cNvSpPr txBox="1"/>
          <p:nvPr/>
        </p:nvSpPr>
        <p:spPr>
          <a:xfrm>
            <a:off x="3967219" y="5433505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RS" sz="2400" b="1" dirty="0">
                <a:solidFill>
                  <a:srgbClr val="FF0000"/>
                </a:solidFill>
              </a:rPr>
              <a:t>im 2D PS</a:t>
            </a:r>
          </a:p>
        </p:txBody>
      </p:sp>
    </p:spTree>
    <p:extLst>
      <p:ext uri="{BB962C8B-B14F-4D97-AF65-F5344CB8AC3E}">
        <p14:creationId xmlns:p14="http://schemas.microsoft.com/office/powerpoint/2010/main" val="96594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63279-1597-F60F-897F-021ED4C2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AFB30-16DB-306B-022C-34383C7D76F2}"/>
              </a:ext>
            </a:extLst>
          </p:cNvPr>
          <p:cNvSpPr txBox="1"/>
          <p:nvPr/>
        </p:nvSpPr>
        <p:spPr>
          <a:xfrm>
            <a:off x="9018667" y="5433505"/>
            <a:ext cx="169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data 2D 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95673-09F4-D519-E4F5-4F726863024F}"/>
              </a:ext>
            </a:extLst>
          </p:cNvPr>
          <p:cNvSpPr txBox="1"/>
          <p:nvPr/>
        </p:nvSpPr>
        <p:spPr>
          <a:xfrm rot="19363480">
            <a:off x="86597" y="172087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GIVEN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E8116-1167-D1D9-32EE-201A401B9E79}"/>
              </a:ext>
            </a:extLst>
          </p:cNvPr>
          <p:cNvSpPr txBox="1"/>
          <p:nvPr/>
        </p:nvSpPr>
        <p:spPr>
          <a:xfrm rot="2588058">
            <a:off x="5983299" y="495577"/>
            <a:ext cx="16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400" b="1" dirty="0">
                <a:solidFill>
                  <a:srgbClr val="FF0000"/>
                </a:solidFill>
              </a:rPr>
              <a:t>Park+2019</a:t>
            </a:r>
          </a:p>
          <a:p>
            <a:r>
              <a:rPr lang="en-RS" sz="2400" b="1" dirty="0">
                <a:solidFill>
                  <a:srgbClr val="FF0000"/>
                </a:solidFill>
              </a:rPr>
              <a:t>Ts&gt;&gt;Tcmb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9906A52-BD47-3D71-9D4D-29E9692F0D6B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F1D0F-31D7-162D-96DB-F8F3BA4D2982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68DF6-6604-31F7-9FF8-7156A73977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7596ED-587D-5AD1-8A7D-3E2DD836FF83}"/>
              </a:ext>
            </a:extLst>
          </p:cNvPr>
          <p:cNvSpPr txBox="1"/>
          <p:nvPr/>
        </p:nvSpPr>
        <p:spPr>
          <a:xfrm rot="1780626">
            <a:off x="4404142" y="2422216"/>
            <a:ext cx="288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given</a:t>
            </a:r>
            <a:r>
              <a:rPr lang="en-RS" sz="2400" b="1" dirty="0">
                <a:solidFill>
                  <a:srgbClr val="FF0000"/>
                </a:solidFill>
              </a:rPr>
              <a:t> noise PS (tbc)</a:t>
            </a:r>
            <a:endParaRPr lang="en-RS" b="1" dirty="0">
              <a:solidFill>
                <a:srgbClr val="FF0000"/>
              </a:solidFill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C9B5E820-13FA-67FD-9E2C-BFA78394BC25}"/>
              </a:ext>
            </a:extLst>
          </p:cNvPr>
          <p:cNvSpPr/>
          <p:nvPr/>
        </p:nvSpPr>
        <p:spPr>
          <a:xfrm rot="18493375">
            <a:off x="2637800" y="4482656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F17D6-461D-98A4-9BF0-CDC4C36B61E9}"/>
              </a:ext>
            </a:extLst>
          </p:cNvPr>
          <p:cNvSpPr/>
          <p:nvPr/>
        </p:nvSpPr>
        <p:spPr>
          <a:xfrm rot="2293375">
            <a:off x="2445303" y="5066258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sp>
        <p:nvSpPr>
          <p:cNvPr id="23" name="Left-Right-Up Arrow 2">
            <a:extLst>
              <a:ext uri="{FF2B5EF4-FFF2-40B4-BE49-F238E27FC236}">
                <a16:creationId xmlns:a16="http://schemas.microsoft.com/office/drawing/2014/main" id="{C078EA59-8D26-E77F-A6E2-7F4A21770417}"/>
              </a:ext>
            </a:extLst>
          </p:cNvPr>
          <p:cNvSpPr/>
          <p:nvPr/>
        </p:nvSpPr>
        <p:spPr>
          <a:xfrm rot="10800000">
            <a:off x="5711851" y="5312269"/>
            <a:ext cx="3093844" cy="974097"/>
          </a:xfrm>
          <a:prstGeom prst="leftRightUpArrow">
            <a:avLst>
              <a:gd name="adj1" fmla="val 48950"/>
              <a:gd name="adj2" fmla="val 34864"/>
              <a:gd name="adj3" fmla="val 1887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41E7CE-67A3-8E83-7727-CEFBE994B04B}"/>
              </a:ext>
            </a:extLst>
          </p:cNvPr>
          <p:cNvSpPr/>
          <p:nvPr/>
        </p:nvSpPr>
        <p:spPr>
          <a:xfrm>
            <a:off x="5832462" y="5479672"/>
            <a:ext cx="306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Likelihood (analytic / LFI)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666756-E7F7-99DA-B2F1-F218C44D963F}"/>
              </a:ext>
            </a:extLst>
          </p:cNvPr>
          <p:cNvSpPr txBox="1"/>
          <p:nvPr/>
        </p:nvSpPr>
        <p:spPr>
          <a:xfrm>
            <a:off x="3967219" y="5433505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RS" sz="2400" b="1" dirty="0">
                <a:solidFill>
                  <a:srgbClr val="FF0000"/>
                </a:solidFill>
              </a:rPr>
              <a:t>im 2D 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279F2-B617-10CE-A305-AAF52CD99F14}"/>
              </a:ext>
            </a:extLst>
          </p:cNvPr>
          <p:cNvSpPr txBox="1"/>
          <p:nvPr/>
        </p:nvSpPr>
        <p:spPr>
          <a:xfrm>
            <a:off x="5636348" y="6361591"/>
            <a:ext cx="311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RS" sz="2400" b="1" dirty="0">
                <a:solidFill>
                  <a:srgbClr val="FF0000"/>
                </a:solidFill>
              </a:rPr>
              <a:t>P( x</a:t>
            </a:r>
            <a:r>
              <a:rPr lang="en-RS" sz="2400" b="1" baseline="-25000" dirty="0">
                <a:solidFill>
                  <a:srgbClr val="FF0000"/>
                </a:solidFill>
              </a:rPr>
              <a:t>HI</a:t>
            </a:r>
            <a:r>
              <a:rPr lang="en-RS" sz="2400" b="1" dirty="0">
                <a:solidFill>
                  <a:srgbClr val="FF0000"/>
                </a:solidFill>
              </a:rPr>
              <a:t>(z) | data 2D PS)</a:t>
            </a:r>
          </a:p>
        </p:txBody>
      </p:sp>
    </p:spTree>
    <p:extLst>
      <p:ext uri="{BB962C8B-B14F-4D97-AF65-F5344CB8AC3E}">
        <p14:creationId xmlns:p14="http://schemas.microsoft.com/office/powerpoint/2010/main" val="153133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B4F1-7C99-195E-4518-BF1B1E7F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10820400" cy="2387600"/>
          </a:xfrm>
        </p:spPr>
        <p:txBody>
          <a:bodyPr/>
          <a:lstStyle/>
          <a:p>
            <a:r>
              <a:rPr lang="en-RS" dirty="0"/>
              <a:t>SDC3b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C5A5-E695-EC58-A9D7-B819BE501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S</a:t>
            </a:r>
            <a:r>
              <a:rPr lang="en-RS" sz="4400" i="1" dirty="0"/>
              <a:t>ummary slides from A. Bonaldi</a:t>
            </a:r>
            <a:endParaRPr lang="en-RS" i="1" dirty="0"/>
          </a:p>
        </p:txBody>
      </p:sp>
    </p:spTree>
    <p:extLst>
      <p:ext uri="{BB962C8B-B14F-4D97-AF65-F5344CB8AC3E}">
        <p14:creationId xmlns:p14="http://schemas.microsoft.com/office/powerpoint/2010/main" val="381178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99E3-4D79-2A28-E697-66B657FF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Data Challenge 3b: </a:t>
            </a:r>
            <a:r>
              <a:rPr lang="en-GB" dirty="0" err="1"/>
              <a:t>EoR</a:t>
            </a:r>
            <a:r>
              <a:rPr lang="en-GB" dirty="0"/>
              <a:t>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553E-C017-4586-5AAA-7D9C9348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57" y="909273"/>
            <a:ext cx="8466920" cy="1676766"/>
          </a:xfrm>
        </p:spPr>
        <p:txBody>
          <a:bodyPr/>
          <a:lstStyle/>
          <a:p>
            <a:pPr lvl="1">
              <a:spcBef>
                <a:spcPts val="1100"/>
              </a:spcBef>
            </a:pPr>
            <a:r>
              <a:rPr lang="en-GB" sz="1800" dirty="0"/>
              <a:t>Inference of reionization fraction for </a:t>
            </a:r>
            <a:r>
              <a:rPr lang="en-GB" sz="1800" dirty="0" err="1"/>
              <a:t>EoR</a:t>
            </a:r>
            <a:endParaRPr lang="en-GB" sz="1800" dirty="0"/>
          </a:p>
          <a:p>
            <a:pPr lvl="2">
              <a:spcBef>
                <a:spcPts val="1100"/>
              </a:spcBef>
            </a:pPr>
            <a:r>
              <a:rPr lang="en-GB" sz="1800" dirty="0"/>
              <a:t>2D power spectra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Imaging cubes (TBC)</a:t>
            </a:r>
          </a:p>
          <a:p>
            <a:pPr lvl="1">
              <a:spcBef>
                <a:spcPts val="1100"/>
              </a:spcBef>
            </a:pPr>
            <a:r>
              <a:rPr lang="en-GB" sz="1800" dirty="0"/>
              <a:t>Two simulators used: 21cmfast_v4 (default FFRT) and pyC2ray</a:t>
            </a:r>
            <a:endParaRPr lang="en-GB" sz="2300" dirty="0"/>
          </a:p>
          <a:p>
            <a:pPr lvl="2">
              <a:spcBef>
                <a:spcPts val="1100"/>
              </a:spcBef>
            </a:pPr>
            <a:endParaRPr lang="en-GB" sz="2300" dirty="0"/>
          </a:p>
          <a:p>
            <a:pPr lvl="1">
              <a:spcBef>
                <a:spcPts val="1100"/>
              </a:spcBef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154-DA38-65AC-9C99-43E482D4A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737A8-16BC-3EE3-E059-07B857BC5769}"/>
              </a:ext>
            </a:extLst>
          </p:cNvPr>
          <p:cNvGrpSpPr/>
          <p:nvPr/>
        </p:nvGrpSpPr>
        <p:grpSpPr>
          <a:xfrm>
            <a:off x="8418444" y="694102"/>
            <a:ext cx="3564835" cy="3524250"/>
            <a:chOff x="17916662" y="3753308"/>
            <a:chExt cx="6381753" cy="7493296"/>
          </a:xfrm>
        </p:grpSpPr>
        <p:pic>
          <p:nvPicPr>
            <p:cNvPr id="6" name="Picture 5" descr="A colorful chart with number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AF064007-B9D7-71E1-F406-2B749FA5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5015" y="4210804"/>
              <a:ext cx="5613400" cy="7035800"/>
            </a:xfrm>
            <a:prstGeom prst="rect">
              <a:avLst/>
            </a:prstGeom>
          </p:spPr>
        </p:pic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4B6C2B01-A833-313E-7EC6-B4778DFF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16662" y="4095219"/>
              <a:ext cx="901701" cy="66421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A60553-9CBB-CA56-CACC-3FB7E865BF7F}"/>
                </a:ext>
              </a:extLst>
            </p:cNvPr>
            <p:cNvSpPr txBox="1"/>
            <p:nvPr/>
          </p:nvSpPr>
          <p:spPr>
            <a:xfrm>
              <a:off x="20338775" y="3753308"/>
              <a:ext cx="2902227" cy="457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t">
              <a:normAutofit/>
            </a:bodyPr>
            <a:lstStyle/>
            <a:p>
              <a:pPr defTabSz="412756"/>
              <a:r>
                <a:rPr lang="en-US" sz="800" i="1" dirty="0">
                  <a:solidFill>
                    <a:srgbClr val="A5A5A5"/>
                  </a:solidFill>
                  <a:latin typeface="Verdana"/>
                  <a:ea typeface="Verdana"/>
                  <a:cs typeface="Verdana"/>
                </a:rPr>
                <a:t>Example 2D power spectrum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75E473-2685-D2E9-F99F-175F9EC627E3}"/>
              </a:ext>
            </a:extLst>
          </p:cNvPr>
          <p:cNvSpPr txBox="1"/>
          <p:nvPr/>
        </p:nvSpPr>
        <p:spPr>
          <a:xfrm>
            <a:off x="9312761" y="5890793"/>
            <a:ext cx="286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s</a:t>
            </a:r>
            <a:r>
              <a:rPr lang="en-RS" i="1" dirty="0">
                <a:solidFill>
                  <a:schemeClr val="accent3"/>
                </a:solidFill>
              </a:rPr>
              <a:t>lide courtesy of A. Bonaldi</a:t>
            </a: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2BC362A-234E-16C0-DE07-87A5F5C4D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611827"/>
            <a:ext cx="2057400" cy="2120900"/>
          </a:xfrm>
          <a:prstGeom prst="rect">
            <a:avLst/>
          </a:prstGeom>
        </p:spPr>
      </p:pic>
      <p:pic>
        <p:nvPicPr>
          <p:cNvPr id="13" name="Picture 12" descr="A qr code with black squares&#10;&#10;Description automatically generated">
            <a:extLst>
              <a:ext uri="{FF2B5EF4-FFF2-40B4-BE49-F238E27FC236}">
                <a16:creationId xmlns:a16="http://schemas.microsoft.com/office/drawing/2014/main" id="{2A62CE93-BDFB-D89E-A782-E4963BF3F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047" y="2649927"/>
            <a:ext cx="2146300" cy="2044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0225B6-93E3-A5B5-DB94-F9D611F647A8}"/>
              </a:ext>
            </a:extLst>
          </p:cNvPr>
          <p:cNvSpPr txBox="1"/>
          <p:nvPr/>
        </p:nvSpPr>
        <p:spPr>
          <a:xfrm>
            <a:off x="895350" y="4732727"/>
            <a:ext cx="2689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dirty="0"/>
              <a:t>21cmFast v4</a:t>
            </a:r>
            <a:br>
              <a:rPr lang="en-RS" dirty="0"/>
            </a:br>
            <a:r>
              <a:rPr lang="en-RS" dirty="0"/>
              <a:t>(Davies, AM et al. in prep)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21BC5-4587-30D6-4408-EE00DFC60625}"/>
              </a:ext>
            </a:extLst>
          </p:cNvPr>
          <p:cNvSpPr txBox="1"/>
          <p:nvPr/>
        </p:nvSpPr>
        <p:spPr>
          <a:xfrm>
            <a:off x="4827047" y="4732726"/>
            <a:ext cx="285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dirty="0"/>
              <a:t>pyC2Ray</a:t>
            </a:r>
            <a:br>
              <a:rPr lang="en-RS" dirty="0"/>
            </a:br>
            <a:r>
              <a:rPr lang="en-RS" dirty="0"/>
              <a:t>(Hirling, Bianco et al. 2024)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E268A-1934-344C-9FDC-4F5BFC7F1441}"/>
              </a:ext>
            </a:extLst>
          </p:cNvPr>
          <p:cNvSpPr txBox="1"/>
          <p:nvPr/>
        </p:nvSpPr>
        <p:spPr>
          <a:xfrm>
            <a:off x="1379487" y="5648464"/>
            <a:ext cx="6367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RS" sz="2000" dirty="0"/>
              <a:t>Park+2019 astrophysical parametrization w. scatter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RS" sz="2000" dirty="0"/>
              <a:t>nly ionizing radiation: Ts&gt;&gt;Tcmb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RS" sz="2000" dirty="0"/>
              <a:t>Vary BOTH astrophysical parameters AND simulators</a:t>
            </a:r>
            <a:endParaRPr lang="en-RS" sz="1600" dirty="0"/>
          </a:p>
        </p:txBody>
      </p:sp>
    </p:spTree>
    <p:extLst>
      <p:ext uri="{BB962C8B-B14F-4D97-AF65-F5344CB8AC3E}">
        <p14:creationId xmlns:p14="http://schemas.microsoft.com/office/powerpoint/2010/main" val="33795893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99E3-4D79-2A28-E697-66B657FF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Data Challenge 3b: </a:t>
            </a:r>
            <a:r>
              <a:rPr lang="en-GB" dirty="0" err="1"/>
              <a:t>EoR</a:t>
            </a:r>
            <a:r>
              <a:rPr lang="en-GB" dirty="0"/>
              <a:t>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553E-C017-4586-5AAA-7D9C9348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57" y="909272"/>
            <a:ext cx="8466920" cy="5267795"/>
          </a:xfrm>
        </p:spPr>
        <p:txBody>
          <a:bodyPr>
            <a:normAutofit/>
          </a:bodyPr>
          <a:lstStyle/>
          <a:p>
            <a:pPr lvl="1">
              <a:spcBef>
                <a:spcPts val="1100"/>
              </a:spcBef>
            </a:pPr>
            <a:r>
              <a:rPr lang="en-GB" sz="1800" dirty="0"/>
              <a:t>Inference of reionization fraction for </a:t>
            </a:r>
            <a:r>
              <a:rPr lang="en-GB" sz="1800" dirty="0" err="1"/>
              <a:t>EoR</a:t>
            </a:r>
            <a:endParaRPr lang="en-GB" sz="1800" dirty="0"/>
          </a:p>
          <a:p>
            <a:pPr lvl="2">
              <a:spcBef>
                <a:spcPts val="1100"/>
              </a:spcBef>
            </a:pPr>
            <a:r>
              <a:rPr lang="en-GB" sz="1800" dirty="0"/>
              <a:t>2D power spectra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Imaging cubes (TBC)</a:t>
            </a:r>
          </a:p>
          <a:p>
            <a:pPr lvl="1">
              <a:spcBef>
                <a:spcPts val="1100"/>
              </a:spcBef>
            </a:pPr>
            <a:r>
              <a:rPr lang="en-GB" sz="1800" dirty="0"/>
              <a:t>Two simulators used: 21cmfast_v4 and pyC2ray</a:t>
            </a:r>
          </a:p>
          <a:p>
            <a:pPr lvl="1">
              <a:spcBef>
                <a:spcPts val="1100"/>
              </a:spcBef>
            </a:pPr>
            <a:r>
              <a:rPr lang="en-GB" sz="1800" dirty="0"/>
              <a:t>Power spectra sets: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PS1, PS2: </a:t>
            </a:r>
            <a:r>
              <a:rPr lang="en-GB" sz="1800" dirty="0" err="1"/>
              <a:t>EoR</a:t>
            </a:r>
            <a:r>
              <a:rPr lang="en-GB" sz="1800" dirty="0"/>
              <a:t> + noise, </a:t>
            </a:r>
            <a:r>
              <a:rPr lang="en-GB" sz="1800" b="1" dirty="0"/>
              <a:t>different simulator and different astrophysical parameters</a:t>
            </a:r>
          </a:p>
          <a:p>
            <a:pPr lvl="3">
              <a:spcBef>
                <a:spcPts val="1100"/>
              </a:spcBef>
              <a:buFont typeface="Wingdings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Verdana" panose="020B0604030504040204" pitchFamily="34" charset="0"/>
              </a:rPr>
              <a:t>Investigation of effect of different astro and RT simulators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PS3: </a:t>
            </a:r>
            <a:r>
              <a:rPr lang="en-GB" sz="1800" dirty="0" err="1"/>
              <a:t>EoR</a:t>
            </a:r>
            <a:r>
              <a:rPr lang="en-GB" sz="1800" dirty="0"/>
              <a:t> + noise + residual </a:t>
            </a:r>
            <a:r>
              <a:rPr lang="en-GB" sz="1800" dirty="0" err="1"/>
              <a:t>foreg</a:t>
            </a:r>
            <a:r>
              <a:rPr lang="en-GB" sz="1800" dirty="0"/>
              <a:t> contamination</a:t>
            </a:r>
          </a:p>
          <a:p>
            <a:pPr lvl="3">
              <a:spcBef>
                <a:spcPts val="1100"/>
              </a:spcBef>
              <a:buFont typeface="Wingdings" pitchFamily="2" charset="2"/>
              <a:buChar char="Ø"/>
            </a:pPr>
            <a:r>
              <a:rPr lang="en-GB" sz="1800" dirty="0">
                <a:solidFill>
                  <a:schemeClr val="accent1"/>
                </a:solidFill>
                <a:latin typeface="Verdana" panose="020B0604030504040204" pitchFamily="34" charset="0"/>
              </a:rPr>
              <a:t>Investigation of effect of residual </a:t>
            </a:r>
            <a:r>
              <a:rPr lang="en-GB" sz="1800" dirty="0" err="1">
                <a:solidFill>
                  <a:schemeClr val="accent1"/>
                </a:solidFill>
                <a:latin typeface="Verdana" panose="020B0604030504040204" pitchFamily="34" charset="0"/>
              </a:rPr>
              <a:t>foreg</a:t>
            </a:r>
            <a:r>
              <a:rPr lang="en-GB" sz="1800" dirty="0">
                <a:solidFill>
                  <a:schemeClr val="accent1"/>
                </a:solidFill>
                <a:latin typeface="Verdana" panose="020B0604030504040204" pitchFamily="34" charset="0"/>
              </a:rPr>
              <a:t> contamination</a:t>
            </a:r>
          </a:p>
          <a:p>
            <a:pPr lvl="1">
              <a:spcBef>
                <a:spcPts val="1100"/>
              </a:spcBef>
            </a:pPr>
            <a:r>
              <a:rPr lang="en-GB" sz="1800" dirty="0"/>
              <a:t>Imaging set (TBC)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IM1: </a:t>
            </a:r>
            <a:r>
              <a:rPr lang="en-GB" sz="1800" dirty="0" err="1"/>
              <a:t>EoR</a:t>
            </a:r>
            <a:r>
              <a:rPr lang="en-GB" sz="1800" dirty="0"/>
              <a:t> + noise + residual fore contamination</a:t>
            </a:r>
          </a:p>
          <a:p>
            <a:pPr lvl="3">
              <a:spcBef>
                <a:spcPts val="1100"/>
              </a:spcBef>
            </a:pPr>
            <a:r>
              <a:rPr lang="en-GB" sz="1800" dirty="0"/>
              <a:t>Investigation of effect of residual </a:t>
            </a:r>
            <a:r>
              <a:rPr lang="en-GB" sz="1800" dirty="0" err="1"/>
              <a:t>foreg</a:t>
            </a:r>
            <a:r>
              <a:rPr lang="en-GB" sz="1800" dirty="0"/>
              <a:t> contamination on image-based inference techniques</a:t>
            </a:r>
          </a:p>
          <a:p>
            <a:pPr lvl="2">
              <a:spcBef>
                <a:spcPts val="1100"/>
              </a:spcBef>
            </a:pPr>
            <a:endParaRPr lang="en-GB" sz="2300" dirty="0"/>
          </a:p>
          <a:p>
            <a:pPr lvl="2">
              <a:spcBef>
                <a:spcPts val="1100"/>
              </a:spcBef>
            </a:pPr>
            <a:endParaRPr lang="en-GB" sz="2300" dirty="0"/>
          </a:p>
          <a:p>
            <a:pPr lvl="1">
              <a:spcBef>
                <a:spcPts val="1100"/>
              </a:spcBef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154-DA38-65AC-9C99-43E482D4A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737A8-16BC-3EE3-E059-07B857BC5769}"/>
              </a:ext>
            </a:extLst>
          </p:cNvPr>
          <p:cNvGrpSpPr/>
          <p:nvPr/>
        </p:nvGrpSpPr>
        <p:grpSpPr>
          <a:xfrm>
            <a:off x="8418444" y="694102"/>
            <a:ext cx="3564835" cy="3524250"/>
            <a:chOff x="17916662" y="3753308"/>
            <a:chExt cx="6381753" cy="7493296"/>
          </a:xfrm>
        </p:grpSpPr>
        <p:pic>
          <p:nvPicPr>
            <p:cNvPr id="6" name="Picture 5" descr="A colorful chart with number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AF064007-B9D7-71E1-F406-2B749FA5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85015" y="4210804"/>
              <a:ext cx="5613400" cy="7035800"/>
            </a:xfrm>
            <a:prstGeom prst="rect">
              <a:avLst/>
            </a:prstGeom>
          </p:spPr>
        </p:pic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4B6C2B01-A833-313E-7EC6-B4778DFF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16662" y="4095219"/>
              <a:ext cx="901701" cy="66421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A60553-9CBB-CA56-CACC-3FB7E865BF7F}"/>
                </a:ext>
              </a:extLst>
            </p:cNvPr>
            <p:cNvSpPr txBox="1"/>
            <p:nvPr/>
          </p:nvSpPr>
          <p:spPr>
            <a:xfrm>
              <a:off x="20338775" y="3753308"/>
              <a:ext cx="2902227" cy="457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t">
              <a:normAutofit/>
            </a:bodyPr>
            <a:lstStyle/>
            <a:p>
              <a:pPr defTabSz="412756"/>
              <a:r>
                <a:rPr lang="en-US" sz="800" i="1" dirty="0">
                  <a:solidFill>
                    <a:srgbClr val="A5A5A5"/>
                  </a:solidFill>
                  <a:latin typeface="Verdana"/>
                  <a:ea typeface="Verdana"/>
                  <a:cs typeface="Verdana"/>
                </a:rPr>
                <a:t>Example 2D power spectrum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75E473-2685-D2E9-F99F-175F9EC627E3}"/>
              </a:ext>
            </a:extLst>
          </p:cNvPr>
          <p:cNvSpPr txBox="1"/>
          <p:nvPr/>
        </p:nvSpPr>
        <p:spPr>
          <a:xfrm>
            <a:off x="9312761" y="5890793"/>
            <a:ext cx="286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s</a:t>
            </a:r>
            <a:r>
              <a:rPr lang="en-RS" i="1" dirty="0">
                <a:solidFill>
                  <a:schemeClr val="accent3"/>
                </a:solidFill>
              </a:rPr>
              <a:t>lide courtesy of A. Bonaldi</a:t>
            </a:r>
          </a:p>
        </p:txBody>
      </p:sp>
    </p:spTree>
    <p:extLst>
      <p:ext uri="{BB962C8B-B14F-4D97-AF65-F5344CB8AC3E}">
        <p14:creationId xmlns:p14="http://schemas.microsoft.com/office/powerpoint/2010/main" val="318500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B4F1-7C99-195E-4518-BF1B1E7F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10820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S</a:t>
            </a:r>
            <a:r>
              <a:rPr lang="en-RS" sz="4400" dirty="0"/>
              <a:t>chematic of a general inference pipeline</a:t>
            </a:r>
          </a:p>
        </p:txBody>
      </p:sp>
    </p:spTree>
    <p:extLst>
      <p:ext uri="{BB962C8B-B14F-4D97-AF65-F5344CB8AC3E}">
        <p14:creationId xmlns:p14="http://schemas.microsoft.com/office/powerpoint/2010/main" val="210668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99E3-4D79-2A28-E697-66B657FF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Data Challenge 3b: </a:t>
            </a:r>
            <a:r>
              <a:rPr lang="en-GB" dirty="0" err="1"/>
              <a:t>EoR</a:t>
            </a:r>
            <a:r>
              <a:rPr lang="en-GB" dirty="0"/>
              <a:t>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553E-C017-4586-5AAA-7D9C9348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844" y="1035251"/>
            <a:ext cx="6311348" cy="5267795"/>
          </a:xfrm>
        </p:spPr>
        <p:txBody>
          <a:bodyPr/>
          <a:lstStyle/>
          <a:p>
            <a:pPr lvl="2">
              <a:spcBef>
                <a:spcPts val="1100"/>
              </a:spcBef>
            </a:pPr>
            <a:r>
              <a:rPr lang="en-GB" sz="1800" dirty="0"/>
              <a:t>Frequency range 151-196 MHz, (z=6.25-8.4) where models display large variance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Three 15 MHz frequency ranges:</a:t>
            </a:r>
          </a:p>
          <a:p>
            <a:pPr lvl="3">
              <a:spcBef>
                <a:spcPts val="1100"/>
              </a:spcBef>
            </a:pPr>
            <a:r>
              <a:rPr lang="en-GB" sz="1800" dirty="0"/>
              <a:t>151-166 MHz (z=8.41.-7.56)</a:t>
            </a:r>
          </a:p>
          <a:p>
            <a:pPr lvl="3">
              <a:spcBef>
                <a:spcPts val="1100"/>
              </a:spcBef>
            </a:pPr>
            <a:r>
              <a:rPr lang="en-GB" sz="1800" dirty="0"/>
              <a:t>166-181 MHz (z=7.56-6.85)</a:t>
            </a:r>
          </a:p>
          <a:p>
            <a:pPr lvl="3">
              <a:spcBef>
                <a:spcPts val="1100"/>
              </a:spcBef>
            </a:pPr>
            <a:r>
              <a:rPr lang="en-GB" sz="1800" dirty="0"/>
              <a:t>181-196 MHz (z=6.85-6.25)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Evolution is present within the 15 MHz frequency range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30 h (TBC) integration for PS sets PS1, PS2, PS3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1000 h (TBC) for imaging set IM1</a:t>
            </a:r>
          </a:p>
          <a:p>
            <a:pPr lvl="1">
              <a:spcBef>
                <a:spcPts val="1100"/>
              </a:spcBef>
            </a:pPr>
            <a:r>
              <a:rPr lang="en-GB" sz="1800" dirty="0"/>
              <a:t>Ancillary: a set of at least 10 noise realizations to characterize noise bias and noise variance</a:t>
            </a:r>
          </a:p>
          <a:p>
            <a:pPr lvl="2">
              <a:spcBef>
                <a:spcPts val="1100"/>
              </a:spcBef>
            </a:pPr>
            <a:endParaRPr lang="en-GB" sz="1500" dirty="0"/>
          </a:p>
          <a:p>
            <a:pPr marL="762000" lvl="2" indent="0">
              <a:spcBef>
                <a:spcPts val="1100"/>
              </a:spcBef>
              <a:buNone/>
            </a:pPr>
            <a:endParaRPr lang="en-GB" sz="2300" dirty="0"/>
          </a:p>
          <a:p>
            <a:pPr lvl="2">
              <a:spcBef>
                <a:spcPts val="1100"/>
              </a:spcBef>
            </a:pPr>
            <a:endParaRPr lang="en-GB" sz="2300" dirty="0"/>
          </a:p>
          <a:p>
            <a:pPr lvl="1">
              <a:spcBef>
                <a:spcPts val="1100"/>
              </a:spcBef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154-DA38-65AC-9C99-43E482D4A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AF9BD-69DC-5C3B-E2E1-3CC4ECAF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18" y="3257124"/>
            <a:ext cx="5405783" cy="3600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BE129E-32D6-8FDA-37D4-C797564C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18" y="873766"/>
            <a:ext cx="5311085" cy="2285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BADFF-24CB-8024-1BDF-37BB8DC91F72}"/>
              </a:ext>
            </a:extLst>
          </p:cNvPr>
          <p:cNvSpPr txBox="1"/>
          <p:nvPr/>
        </p:nvSpPr>
        <p:spPr>
          <a:xfrm>
            <a:off x="7455590" y="2221948"/>
            <a:ext cx="397233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Breitman</a:t>
            </a:r>
            <a:r>
              <a:rPr lang="en-US" sz="1600" dirty="0">
                <a:solidFill>
                  <a:srgbClr val="002060"/>
                </a:solidFill>
              </a:rPr>
              <a:t> et al. 2023</a:t>
            </a:r>
            <a:r>
              <a:rPr lang="en-US" sz="1600" dirty="0">
                <a:solidFill>
                  <a:srgbClr val="002060"/>
                </a:solidFill>
                <a:sym typeface="Verdana"/>
              </a:rPr>
              <a:t> 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978A9-B09D-1DF8-A403-A47CFBC95A84}"/>
              </a:ext>
            </a:extLst>
          </p:cNvPr>
          <p:cNvSpPr txBox="1"/>
          <p:nvPr/>
        </p:nvSpPr>
        <p:spPr>
          <a:xfrm>
            <a:off x="611674" y="6303046"/>
            <a:ext cx="286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s</a:t>
            </a:r>
            <a:r>
              <a:rPr lang="en-RS" i="1" dirty="0">
                <a:solidFill>
                  <a:schemeClr val="accent3"/>
                </a:solidFill>
              </a:rPr>
              <a:t>lide courtesy of A. Bonaldi</a:t>
            </a:r>
          </a:p>
        </p:txBody>
      </p:sp>
    </p:spTree>
    <p:extLst>
      <p:ext uri="{BB962C8B-B14F-4D97-AF65-F5344CB8AC3E}">
        <p14:creationId xmlns:p14="http://schemas.microsoft.com/office/powerpoint/2010/main" val="30670495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97981-3D8B-54E2-8DCE-7C870CE8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18" y="554954"/>
            <a:ext cx="4834282" cy="3625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F99E3-4D79-2A28-E697-66B657FF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Data Challenge 3b: </a:t>
            </a:r>
            <a:r>
              <a:rPr lang="en-GB" dirty="0" err="1"/>
              <a:t>EoR</a:t>
            </a:r>
            <a:r>
              <a:rPr lang="en-GB" dirty="0"/>
              <a:t>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154-DA38-65AC-9C99-43E482D4A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553E-C017-4586-5AAA-7D9C9348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843" y="1035251"/>
            <a:ext cx="7434470" cy="5267795"/>
          </a:xfrm>
        </p:spPr>
        <p:txBody>
          <a:bodyPr/>
          <a:lstStyle/>
          <a:p>
            <a:pPr lvl="1">
              <a:spcBef>
                <a:spcPts val="1100"/>
              </a:spcBef>
            </a:pPr>
            <a:r>
              <a:rPr lang="en-GB" sz="1800" dirty="0"/>
              <a:t>21cm simulation specs: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700 x 700 </a:t>
            </a:r>
            <a:r>
              <a:rPr lang="en-GB" sz="1800" dirty="0" err="1"/>
              <a:t>cMpc</a:t>
            </a:r>
            <a:r>
              <a:rPr lang="en-GB" sz="1800" dirty="0"/>
              <a:t> on 350 X 350 box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Planck18 cosmology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Produce </a:t>
            </a:r>
            <a:r>
              <a:rPr lang="en-GB" sz="1800" dirty="0" err="1"/>
              <a:t>lightcones</a:t>
            </a:r>
            <a:r>
              <a:rPr lang="en-GB" sz="1800" dirty="0"/>
              <a:t> of 8X8 </a:t>
            </a:r>
            <a:r>
              <a:rPr lang="en-GB" sz="1800" dirty="0" err="1"/>
              <a:t>deg</a:t>
            </a:r>
            <a:endParaRPr lang="en-GB" sz="1800" dirty="0"/>
          </a:p>
          <a:p>
            <a:pPr lvl="2">
              <a:spcBef>
                <a:spcPts val="1100"/>
              </a:spcBef>
            </a:pPr>
            <a:r>
              <a:rPr lang="en-GB" sz="1800" dirty="0"/>
              <a:t>SKA-Low simulation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2D power spectrum estimation on the inner 4 X 4 </a:t>
            </a:r>
            <a:r>
              <a:rPr lang="en-GB" sz="1800" dirty="0" err="1"/>
              <a:t>deg</a:t>
            </a:r>
            <a:endParaRPr lang="en-GB" sz="1800" dirty="0"/>
          </a:p>
          <a:p>
            <a:pPr lvl="2">
              <a:spcBef>
                <a:spcPts val="1100"/>
              </a:spcBef>
            </a:pPr>
            <a:r>
              <a:rPr lang="en-GB" sz="1800" dirty="0"/>
              <a:t>Source fields with 21cmfast</a:t>
            </a:r>
          </a:p>
          <a:p>
            <a:pPr lvl="2">
              <a:spcBef>
                <a:spcPts val="1100"/>
              </a:spcBef>
            </a:pPr>
            <a:r>
              <a:rPr lang="en-GB" sz="1800" dirty="0"/>
              <a:t>Radiative transfer with either:</a:t>
            </a:r>
          </a:p>
          <a:p>
            <a:pPr lvl="3">
              <a:spcBef>
                <a:spcPts val="1100"/>
              </a:spcBef>
            </a:pPr>
            <a:r>
              <a:rPr lang="en-GB" sz="1800" dirty="0">
                <a:solidFill>
                  <a:srgbClr val="002060"/>
                </a:solidFill>
                <a:latin typeface="Verdana" panose="020B0604030504040204" pitchFamily="34" charset="0"/>
              </a:rPr>
              <a:t>Fast Fourier Transform Radiative Transfer (21cmFAST)</a:t>
            </a:r>
          </a:p>
          <a:p>
            <a:pPr lvl="3">
              <a:spcBef>
                <a:spcPts val="1100"/>
              </a:spcBef>
            </a:pPr>
            <a:r>
              <a:rPr lang="en-GB" sz="1800" dirty="0">
                <a:solidFill>
                  <a:srgbClr val="002060"/>
                </a:solidFill>
                <a:latin typeface="Verdana" panose="020B0604030504040204" pitchFamily="34" charset="0"/>
              </a:rPr>
              <a:t>Conservative Causal Ray Tracing (C2Ray)</a:t>
            </a:r>
          </a:p>
          <a:p>
            <a:pPr lvl="3">
              <a:spcBef>
                <a:spcPts val="1100"/>
              </a:spcBef>
            </a:pPr>
            <a:endParaRPr lang="en-GB" sz="1800" dirty="0">
              <a:solidFill>
                <a:srgbClr val="002060"/>
              </a:solidFill>
            </a:endParaRPr>
          </a:p>
          <a:p>
            <a:pPr marL="762000" lvl="2" indent="0">
              <a:spcBef>
                <a:spcPts val="1100"/>
              </a:spcBef>
              <a:buNone/>
            </a:pPr>
            <a:endParaRPr lang="en-GB" sz="2300" dirty="0"/>
          </a:p>
          <a:p>
            <a:pPr lvl="2">
              <a:spcBef>
                <a:spcPts val="1100"/>
              </a:spcBef>
            </a:pPr>
            <a:endParaRPr lang="en-GB" sz="2300" dirty="0"/>
          </a:p>
          <a:p>
            <a:pPr lvl="1">
              <a:spcBef>
                <a:spcPts val="1100"/>
              </a:spcBef>
            </a:pP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79B33-AD39-1CE8-786F-0DB1825BA261}"/>
              </a:ext>
            </a:extLst>
          </p:cNvPr>
          <p:cNvSpPr txBox="1"/>
          <p:nvPr/>
        </p:nvSpPr>
        <p:spPr>
          <a:xfrm flipH="1">
            <a:off x="951672" y="5556688"/>
            <a:ext cx="10288657" cy="746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marL="285750" lvl="2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/>
                </a:solidFill>
                <a:latin typeface="Verdana" panose="020B0604030504040204" pitchFamily="34" charset="0"/>
              </a:rPr>
              <a:t>The 21-cm signal is assumed to be in the saturated spin temperature regime, with Ts &gt;&gt; </a:t>
            </a:r>
            <a:r>
              <a:rPr lang="en-GB" b="1" i="1" dirty="0" err="1">
                <a:solidFill>
                  <a:schemeClr val="accent1"/>
                </a:solidFill>
                <a:latin typeface="Verdana" panose="020B0604030504040204" pitchFamily="34" charset="0"/>
              </a:rPr>
              <a:t>Tcmb</a:t>
            </a:r>
            <a:r>
              <a:rPr lang="en-GB" b="1" i="1" dirty="0">
                <a:solidFill>
                  <a:schemeClr val="accent1"/>
                </a:solidFill>
                <a:latin typeface="Verdana" panose="020B0604030504040204" pitchFamily="34" charset="0"/>
              </a:rPr>
              <a:t>, for the redshifts of interest.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505C0-4023-3030-3603-8AF94A3832A3}"/>
              </a:ext>
            </a:extLst>
          </p:cNvPr>
          <p:cNvSpPr txBox="1"/>
          <p:nvPr/>
        </p:nvSpPr>
        <p:spPr>
          <a:xfrm>
            <a:off x="7663119" y="4364695"/>
            <a:ext cx="4108351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defTabSz="412750" hangingPunct="0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In collaboration with M. Bianco, James Davies, A.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Mesinger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, Sambit Giri, and the rest of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theory_challenge_skao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Verdana"/>
              </a:rPr>
              <a:t> slack channel!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D4AD0-FCC9-FD76-3EA9-458DB7AF5DAA}"/>
              </a:ext>
            </a:extLst>
          </p:cNvPr>
          <p:cNvSpPr txBox="1"/>
          <p:nvPr/>
        </p:nvSpPr>
        <p:spPr>
          <a:xfrm>
            <a:off x="9139424" y="6118380"/>
            <a:ext cx="286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s</a:t>
            </a:r>
            <a:r>
              <a:rPr lang="en-RS" i="1" dirty="0">
                <a:solidFill>
                  <a:schemeClr val="accent3"/>
                </a:solidFill>
              </a:rPr>
              <a:t>lide courtesy of A. Bonaldi</a:t>
            </a:r>
          </a:p>
        </p:txBody>
      </p:sp>
    </p:spTree>
    <p:extLst>
      <p:ext uri="{BB962C8B-B14F-4D97-AF65-F5344CB8AC3E}">
        <p14:creationId xmlns:p14="http://schemas.microsoft.com/office/powerpoint/2010/main" val="20082179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99E3-4D79-2A28-E697-66B657FF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Data Challenge 3b: </a:t>
            </a:r>
            <a:r>
              <a:rPr lang="en-GB" dirty="0" err="1"/>
              <a:t>EoR</a:t>
            </a:r>
            <a:r>
              <a:rPr lang="en-GB" dirty="0"/>
              <a:t>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553E-C017-4586-5AAA-7D9C9348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724" y="896104"/>
            <a:ext cx="11398526" cy="5267795"/>
          </a:xfrm>
        </p:spPr>
        <p:txBody>
          <a:bodyPr/>
          <a:lstStyle/>
          <a:p>
            <a:pPr>
              <a:spcBef>
                <a:spcPts val="1100"/>
              </a:spcBef>
            </a:pPr>
            <a:r>
              <a:rPr lang="en-GB" sz="2400" dirty="0"/>
              <a:t>Status: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&gt; 40 teams have registered and have accessed/are accessing their allocated computational resources 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Final SDC3b datasets in production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A first test dataset to be distributed in a matter of days!!</a:t>
            </a:r>
          </a:p>
          <a:p>
            <a:pPr lvl="2">
              <a:spcBef>
                <a:spcPts val="1100"/>
              </a:spcBef>
            </a:pPr>
            <a:r>
              <a:rPr lang="en-GB" sz="1900" dirty="0"/>
              <a:t>1 </a:t>
            </a:r>
            <a:r>
              <a:rPr lang="en-GB" sz="1900" dirty="0" err="1"/>
              <a:t>EoR</a:t>
            </a:r>
            <a:r>
              <a:rPr lang="en-GB" sz="1900" dirty="0"/>
              <a:t> power spectra set + ancillary</a:t>
            </a:r>
          </a:p>
          <a:p>
            <a:pPr lvl="2">
              <a:spcBef>
                <a:spcPts val="1100"/>
              </a:spcBef>
            </a:pPr>
            <a:r>
              <a:rPr lang="en-GB" sz="1900" dirty="0"/>
              <a:t>Data description document v0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SDC3b participants to start analysis on this dataset to prepare their set-up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SDC team and </a:t>
            </a:r>
            <a:r>
              <a:rPr lang="en-GB" sz="2200" dirty="0" err="1"/>
              <a:t>EoR</a:t>
            </a:r>
            <a:r>
              <a:rPr lang="en-GB" sz="2200" dirty="0"/>
              <a:t> experts to review together all aspects of this dataset creation</a:t>
            </a:r>
          </a:p>
          <a:p>
            <a:pPr lvl="1">
              <a:spcBef>
                <a:spcPts val="1100"/>
              </a:spcBef>
            </a:pPr>
            <a:r>
              <a:rPr lang="en-GB" sz="2200" dirty="0"/>
              <a:t>When validated, final PS datasets PS1, PS2, PS3 to be produced and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154-DA38-65AC-9C99-43E482D4A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47B2-E2FD-0AF9-D27A-A173C318DA3E}"/>
              </a:ext>
            </a:extLst>
          </p:cNvPr>
          <p:cNvSpPr txBox="1"/>
          <p:nvPr/>
        </p:nvSpPr>
        <p:spPr>
          <a:xfrm>
            <a:off x="9312761" y="5890793"/>
            <a:ext cx="286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s</a:t>
            </a:r>
            <a:r>
              <a:rPr lang="en-RS" i="1" dirty="0">
                <a:solidFill>
                  <a:schemeClr val="accent3"/>
                </a:solidFill>
              </a:rPr>
              <a:t>lide courtesy of A. Bonaldi</a:t>
            </a:r>
          </a:p>
        </p:txBody>
      </p:sp>
    </p:spTree>
    <p:extLst>
      <p:ext uri="{BB962C8B-B14F-4D97-AF65-F5344CB8AC3E}">
        <p14:creationId xmlns:p14="http://schemas.microsoft.com/office/powerpoint/2010/main" val="24883320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5534-6616-400B-3324-0E11AAC9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35CB9-F593-E12B-AD93-7B71FECF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7394"/>
            <a:ext cx="12044363" cy="5061480"/>
          </a:xfrm>
        </p:spPr>
        <p:txBody>
          <a:bodyPr/>
          <a:lstStyle/>
          <a:p>
            <a:r>
              <a:rPr lang="en-RS" dirty="0"/>
              <a:t>Submit posteriors, </a:t>
            </a:r>
            <a:r>
              <a:rPr lang="en-RS" b="1" dirty="0"/>
              <a:t>p(x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1</a:t>
            </a:r>
            <a:r>
              <a:rPr lang="en-RS" b="1" dirty="0"/>
              <a:t>), 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2</a:t>
            </a:r>
            <a:r>
              <a:rPr lang="en-RS" b="1" dirty="0"/>
              <a:t>), 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3</a:t>
            </a:r>
            <a:r>
              <a:rPr lang="en-RS" b="1" dirty="0"/>
              <a:t>) | d)</a:t>
            </a:r>
            <a:r>
              <a:rPr lang="en-RS" dirty="0"/>
              <a:t>:  a 3D array with pre-specified bins (tbc)</a:t>
            </a:r>
          </a:p>
          <a:p>
            <a:pPr marL="0" indent="0">
              <a:buNone/>
            </a:pPr>
            <a:endParaRPr lang="en-RS" dirty="0"/>
          </a:p>
          <a:p>
            <a:r>
              <a:rPr lang="en-RS" dirty="0"/>
              <a:t>Score will be the value of the </a:t>
            </a:r>
            <a:r>
              <a:rPr lang="en-RS" i="1" dirty="0"/>
              <a:t>truth</a:t>
            </a:r>
            <a:r>
              <a:rPr lang="en-RS" dirty="0"/>
              <a:t> in the posterior:</a:t>
            </a:r>
          </a:p>
          <a:p>
            <a:pPr marL="0" indent="0">
              <a:buNone/>
            </a:pPr>
            <a:r>
              <a:rPr lang="en-RS" dirty="0"/>
              <a:t>	</a:t>
            </a:r>
            <a:r>
              <a:rPr lang="en-RS" b="1" dirty="0"/>
              <a:t>p(x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1</a:t>
            </a:r>
            <a:r>
              <a:rPr lang="en-RS" b="1" dirty="0"/>
              <a:t>), 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2</a:t>
            </a:r>
            <a:r>
              <a:rPr lang="en-RS" b="1" dirty="0"/>
              <a:t>), 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3</a:t>
            </a:r>
            <a:r>
              <a:rPr lang="en-RS" b="1" dirty="0"/>
              <a:t>) | d)</a:t>
            </a:r>
          </a:p>
          <a:p>
            <a:endParaRPr lang="en-RS" dirty="0"/>
          </a:p>
          <a:p>
            <a:pPr marL="0" indent="0">
              <a:buNone/>
            </a:pP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84196256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5534-6616-400B-3324-0E11AAC9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35CB9-F593-E12B-AD93-7B71FECF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7394"/>
            <a:ext cx="12044363" cy="5061480"/>
          </a:xfrm>
        </p:spPr>
        <p:txBody>
          <a:bodyPr/>
          <a:lstStyle/>
          <a:p>
            <a:r>
              <a:rPr lang="en-RS" dirty="0"/>
              <a:t>Submit posteriors, </a:t>
            </a:r>
            <a:r>
              <a:rPr lang="en-RS" b="1" dirty="0"/>
              <a:t>p(x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1</a:t>
            </a:r>
            <a:r>
              <a:rPr lang="en-RS" b="1" dirty="0"/>
              <a:t>), 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2</a:t>
            </a:r>
            <a:r>
              <a:rPr lang="en-RS" b="1" dirty="0"/>
              <a:t>), x</a:t>
            </a:r>
            <a:r>
              <a:rPr lang="en-RS" b="1" baseline="-25000" dirty="0"/>
              <a:t>HI</a:t>
            </a:r>
            <a:r>
              <a:rPr lang="en-RS" b="1" dirty="0"/>
              <a:t>(z</a:t>
            </a:r>
            <a:r>
              <a:rPr lang="en-RS" b="1" baseline="-25000" dirty="0"/>
              <a:t>3</a:t>
            </a:r>
            <a:r>
              <a:rPr lang="en-RS" b="1" dirty="0"/>
              <a:t>) | d)</a:t>
            </a:r>
            <a:r>
              <a:rPr lang="en-RS" dirty="0"/>
              <a:t>:  a 3D array with pre-specified bins (tbc)</a:t>
            </a:r>
          </a:p>
          <a:p>
            <a:pPr marL="0" indent="0">
              <a:buNone/>
            </a:pPr>
            <a:endParaRPr lang="en-RS" dirty="0"/>
          </a:p>
          <a:p>
            <a:r>
              <a:rPr lang="en-RS" dirty="0"/>
              <a:t>Score will be the value of the </a:t>
            </a:r>
            <a:r>
              <a:rPr lang="en-RS" i="1" dirty="0"/>
              <a:t>truth</a:t>
            </a:r>
            <a:r>
              <a:rPr lang="en-RS" dirty="0"/>
              <a:t> in the posterior:</a:t>
            </a:r>
          </a:p>
          <a:p>
            <a:pPr marL="0" indent="0">
              <a:buNone/>
            </a:pPr>
            <a:r>
              <a:rPr lang="en-RS" dirty="0"/>
              <a:t>	</a:t>
            </a:r>
            <a:r>
              <a:rPr lang="en-RS" b="1" dirty="0"/>
              <a:t>p(x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1</a:t>
            </a:r>
            <a:r>
              <a:rPr lang="en-RS" b="1" dirty="0"/>
              <a:t>), 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2</a:t>
            </a:r>
            <a:r>
              <a:rPr lang="en-RS" b="1" dirty="0"/>
              <a:t>), x</a:t>
            </a:r>
            <a:r>
              <a:rPr lang="en-RS" b="1" baseline="30000" dirty="0"/>
              <a:t>true</a:t>
            </a:r>
            <a:r>
              <a:rPr lang="en-RS" b="1" dirty="0"/>
              <a:t>(z</a:t>
            </a:r>
            <a:r>
              <a:rPr lang="en-RS" b="1" baseline="-25000" dirty="0"/>
              <a:t>3</a:t>
            </a:r>
            <a:r>
              <a:rPr lang="en-RS" b="1" dirty="0"/>
              <a:t>) | d)</a:t>
            </a:r>
          </a:p>
          <a:p>
            <a:endParaRPr lang="en-RS" dirty="0"/>
          </a:p>
          <a:p>
            <a:r>
              <a:rPr lang="en-RS" b="1" dirty="0">
                <a:solidFill>
                  <a:srgbClr val="FF0000"/>
                </a:solidFill>
              </a:rPr>
              <a:t>Score is not important!  Goal is international participation, and testing pipelines on “out-of-distribution” data.</a:t>
            </a:r>
          </a:p>
          <a:p>
            <a:pPr marL="0" indent="0">
              <a:buNone/>
            </a:pP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40183790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B4F1-7C99-195E-4518-BF1B1E7F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10820400" cy="2387600"/>
          </a:xfrm>
        </p:spPr>
        <p:txBody>
          <a:bodyPr/>
          <a:lstStyle/>
          <a:p>
            <a:r>
              <a:rPr lang="en-RS" dirty="0"/>
              <a:t>Questions/Comments/Discussion</a:t>
            </a:r>
          </a:p>
        </p:txBody>
      </p:sp>
    </p:spTree>
    <p:extLst>
      <p:ext uri="{BB962C8B-B14F-4D97-AF65-F5344CB8AC3E}">
        <p14:creationId xmlns:p14="http://schemas.microsoft.com/office/powerpoint/2010/main" val="40236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15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E570-928F-8B8C-72E3-CDD02137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E570-928F-8B8C-72E3-CDD02137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809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13F71D-72F7-FBC0-0589-D56E790B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E570-928F-8B8C-72E3-CDD02137F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300BCA9-E2D6-9275-843A-E924FD9687B3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2513A-448A-3985-1FA9-C155C5E50A7B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93C3785-A3F3-F1B4-6C4F-16D95003D411}"/>
              </a:ext>
            </a:extLst>
          </p:cNvPr>
          <p:cNvSpPr/>
          <p:nvPr/>
        </p:nvSpPr>
        <p:spPr>
          <a:xfrm>
            <a:off x="2887078" y="2298474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71D60F-B339-0921-CE9C-52490B3D22F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80518-89FF-57C0-9B13-50E8C733D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646827" y="2767861"/>
            <a:ext cx="1046800" cy="2548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305957-D9A3-C411-B080-1CA3104CEFF9}"/>
              </a:ext>
            </a:extLst>
          </p:cNvPr>
          <p:cNvSpPr txBox="1"/>
          <p:nvPr/>
        </p:nvSpPr>
        <p:spPr>
          <a:xfrm>
            <a:off x="1309619" y="2624153"/>
            <a:ext cx="169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Foreground /</a:t>
            </a:r>
            <a:br>
              <a:rPr lang="en-US" sz="2000" b="1" dirty="0">
                <a:latin typeface="Palatino" pitchFamily="2" charset="77"/>
                <a:ea typeface="Palatino" pitchFamily="2" charset="77"/>
              </a:rPr>
            </a:br>
            <a:r>
              <a:rPr lang="en-US" sz="2000" b="1" dirty="0">
                <a:latin typeface="Palatino" pitchFamily="2" charset="77"/>
                <a:ea typeface="Palatino" pitchFamily="2" charset="77"/>
              </a:rPr>
              <a:t>Systematics </a:t>
            </a:r>
          </a:p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residual</a:t>
            </a: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</p:spTree>
    <p:extLst>
      <p:ext uri="{BB962C8B-B14F-4D97-AF65-F5344CB8AC3E}">
        <p14:creationId xmlns:p14="http://schemas.microsoft.com/office/powerpoint/2010/main" val="3390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13F71D-72F7-FBC0-0589-D56E790B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AD14D3-A126-0CA6-F14B-3D2825385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33" name="Down Arrow 32">
            <a:extLst>
              <a:ext uri="{FF2B5EF4-FFF2-40B4-BE49-F238E27FC236}">
                <a16:creationId xmlns:a16="http://schemas.microsoft.com/office/drawing/2014/main" id="{9E1801A5-2223-F10C-D89F-19397A11DAF9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8C959-3202-F555-CFAF-A824C3B2E00B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54CE60B-13CA-3457-F749-5482C6FC35F0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F14B2-B933-AA99-B040-63A3420875B5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7E570-928F-8B8C-72E3-CDD02137F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B8AFB-014E-CC75-EC10-D46998628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A63A7-7542-E0BE-28E2-E91F35F1147D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D93222F-8C9B-2477-76E3-8970E4649A98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29D19E1-0278-9320-8343-475EFEFEE765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469C-B356-53EF-32BD-6D8C37C479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E828C-10DC-157D-7F24-57DA16EB13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3568D-C7A3-FED4-2007-B16F782BFD84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72EC1-52DA-3E2D-7301-D75C46950178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300BCA9-E2D6-9275-843A-E924FD9687B3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2513A-448A-3985-1FA9-C155C5E50A7B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93C3785-A3F3-F1B4-6C4F-16D95003D411}"/>
              </a:ext>
            </a:extLst>
          </p:cNvPr>
          <p:cNvSpPr/>
          <p:nvPr/>
        </p:nvSpPr>
        <p:spPr>
          <a:xfrm>
            <a:off x="2887078" y="2298474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71D60F-B339-0921-CE9C-52490B3D22F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80518-89FF-57C0-9B13-50E8C733D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646827" y="2767861"/>
            <a:ext cx="1046800" cy="2548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305957-D9A3-C411-B080-1CA3104CEFF9}"/>
              </a:ext>
            </a:extLst>
          </p:cNvPr>
          <p:cNvSpPr txBox="1"/>
          <p:nvPr/>
        </p:nvSpPr>
        <p:spPr>
          <a:xfrm>
            <a:off x="1309619" y="2624153"/>
            <a:ext cx="169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Foreground /</a:t>
            </a:r>
            <a:br>
              <a:rPr lang="en-US" sz="2000" b="1" dirty="0">
                <a:latin typeface="Palatino" pitchFamily="2" charset="77"/>
                <a:ea typeface="Palatino" pitchFamily="2" charset="77"/>
              </a:rPr>
            </a:br>
            <a:r>
              <a:rPr lang="en-US" sz="2000" b="1" dirty="0">
                <a:latin typeface="Palatino" pitchFamily="2" charset="77"/>
                <a:ea typeface="Palatino" pitchFamily="2" charset="77"/>
              </a:rPr>
              <a:t>Systematics </a:t>
            </a:r>
          </a:p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residual</a:t>
            </a: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BB78AA9-AC92-A3D4-A508-7B4CB4754891}"/>
              </a:ext>
            </a:extLst>
          </p:cNvPr>
          <p:cNvSpPr/>
          <p:nvPr/>
        </p:nvSpPr>
        <p:spPr>
          <a:xfrm rot="18493375">
            <a:off x="2637800" y="4482656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3F5BE6-4020-6FC7-1170-7CDF2AE9F0F2}"/>
              </a:ext>
            </a:extLst>
          </p:cNvPr>
          <p:cNvSpPr/>
          <p:nvPr/>
        </p:nvSpPr>
        <p:spPr>
          <a:xfrm rot="2293375">
            <a:off x="2445303" y="5066258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5B409D-31A9-5ED3-4E9D-A87B4D5A9B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007" y="5446447"/>
            <a:ext cx="1402678" cy="4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4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D6111D-D4FC-85F5-4CDF-093B448E372C}"/>
              </a:ext>
            </a:extLst>
          </p:cNvPr>
          <p:cNvSpPr/>
          <p:nvPr/>
        </p:nvSpPr>
        <p:spPr>
          <a:xfrm>
            <a:off x="711444" y="7105"/>
            <a:ext cx="1465659" cy="116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B1198-998A-07D8-72FE-C985B1C0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6F215-D8F9-E5D7-A648-7E17C19F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BC95411-16E4-9E70-5FE8-E8242B1D39FD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D19DC-766C-851D-2872-15C7815B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B04A2-0FD8-DF56-C74D-32D10E04EBB1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23B624D-CCC4-DA91-9804-4D1A6E472E0B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1F3DDAF-9DA8-0281-98A5-9EE10C94AC54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020D6-4B1E-977B-A048-F04C664288AB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4F9E5E0-12C0-2321-C1C9-55F58D8A296B}"/>
              </a:ext>
            </a:extLst>
          </p:cNvPr>
          <p:cNvSpPr/>
          <p:nvPr/>
        </p:nvSpPr>
        <p:spPr>
          <a:xfrm>
            <a:off x="2887078" y="2298474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E872612-3495-A153-90B4-D1955743EBD9}"/>
              </a:ext>
            </a:extLst>
          </p:cNvPr>
          <p:cNvSpPr/>
          <p:nvPr/>
        </p:nvSpPr>
        <p:spPr>
          <a:xfrm rot="18493375">
            <a:off x="2637800" y="4482656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31360-8BFC-C0D4-EB6B-C3AF55AB7432}"/>
              </a:ext>
            </a:extLst>
          </p:cNvPr>
          <p:cNvSpPr/>
          <p:nvPr/>
        </p:nvSpPr>
        <p:spPr>
          <a:xfrm rot="2293375">
            <a:off x="2445303" y="5066258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2D6798AA-D0BA-19EC-5192-D4CE28B99AB4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601940-22D1-3DAF-9D66-8479B6C1ED9A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B38040-1FB9-B54C-3F38-711B911762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278D20-5782-A11F-F877-E36DFF9258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CBBDD7-4456-EC4E-66B5-7A8DC7455A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A52762-4659-E67A-9174-92928D43C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007" y="5446447"/>
            <a:ext cx="1402678" cy="435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6C5EAD-4837-877B-CEAD-649F78F04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  <p:sp>
        <p:nvSpPr>
          <p:cNvPr id="22" name="Left-Right-Up Arrow 2">
            <a:extLst>
              <a:ext uri="{FF2B5EF4-FFF2-40B4-BE49-F238E27FC236}">
                <a16:creationId xmlns:a16="http://schemas.microsoft.com/office/drawing/2014/main" id="{4FA7204A-FD08-E5FB-2140-E31D0E7E4BA4}"/>
              </a:ext>
            </a:extLst>
          </p:cNvPr>
          <p:cNvSpPr/>
          <p:nvPr/>
        </p:nvSpPr>
        <p:spPr>
          <a:xfrm rot="10800000">
            <a:off x="5711851" y="5312269"/>
            <a:ext cx="3093844" cy="974097"/>
          </a:xfrm>
          <a:prstGeom prst="leftRightUpArrow">
            <a:avLst>
              <a:gd name="adj1" fmla="val 48950"/>
              <a:gd name="adj2" fmla="val 34864"/>
              <a:gd name="adj3" fmla="val 1887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33CB44-A2F8-7B47-07D6-EF54695D0E1E}"/>
              </a:ext>
            </a:extLst>
          </p:cNvPr>
          <p:cNvSpPr/>
          <p:nvPr/>
        </p:nvSpPr>
        <p:spPr>
          <a:xfrm>
            <a:off x="5832462" y="5479672"/>
            <a:ext cx="306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Likelihood (analytic / LFI)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2CE12-EA88-286B-F355-2E1504A97B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646827" y="2767861"/>
            <a:ext cx="1046800" cy="2548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7C51B8-0AE6-29E7-77C3-3D8D67CB977E}"/>
              </a:ext>
            </a:extLst>
          </p:cNvPr>
          <p:cNvSpPr txBox="1"/>
          <p:nvPr/>
        </p:nvSpPr>
        <p:spPr>
          <a:xfrm>
            <a:off x="1309619" y="2624153"/>
            <a:ext cx="169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Foreground /</a:t>
            </a:r>
            <a:br>
              <a:rPr lang="en-US" sz="2000" b="1" dirty="0">
                <a:latin typeface="Palatino" pitchFamily="2" charset="77"/>
                <a:ea typeface="Palatino" pitchFamily="2" charset="77"/>
              </a:rPr>
            </a:br>
            <a:r>
              <a:rPr lang="en-US" sz="2000" b="1" dirty="0">
                <a:latin typeface="Palatino" pitchFamily="2" charset="77"/>
                <a:ea typeface="Palatino" pitchFamily="2" charset="77"/>
              </a:rPr>
              <a:t>Systematics </a:t>
            </a:r>
          </a:p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residual</a:t>
            </a: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A4C687C-55DD-AAE6-DCFF-315B30F63E6B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DC3D4B-765D-407D-6062-19E979F73564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C9CB0-11EB-23A9-1F77-7DAD2D4AC87C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F9AEA-AC69-D48C-C0B1-9BB09F139EF0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14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049-EBE4-3F79-78D6-B42C6CC4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D6111D-D4FC-85F5-4CDF-093B448E372C}"/>
              </a:ext>
            </a:extLst>
          </p:cNvPr>
          <p:cNvSpPr/>
          <p:nvPr/>
        </p:nvSpPr>
        <p:spPr>
          <a:xfrm>
            <a:off x="711444" y="7105"/>
            <a:ext cx="1465659" cy="116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B1198-998A-07D8-72FE-C985B1C0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1" y="3387362"/>
            <a:ext cx="4393870" cy="1393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6F215-D8F9-E5D7-A648-7E17C19F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44" y="997481"/>
            <a:ext cx="4483665" cy="144191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BC95411-16E4-9E70-5FE8-E8242B1D39FD}"/>
              </a:ext>
            </a:extLst>
          </p:cNvPr>
          <p:cNvSpPr/>
          <p:nvPr/>
        </p:nvSpPr>
        <p:spPr>
          <a:xfrm>
            <a:off x="3546381" y="2162638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D19DC-766C-851D-2872-15C7815B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79" y="1984813"/>
            <a:ext cx="4483665" cy="1393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B04A2-0FD8-DF56-C74D-32D10E04EBB1}"/>
              </a:ext>
            </a:extLst>
          </p:cNvPr>
          <p:cNvSpPr txBox="1"/>
          <p:nvPr/>
        </p:nvSpPr>
        <p:spPr>
          <a:xfrm>
            <a:off x="4617787" y="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Astrophysics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23B624D-CCC4-DA91-9804-4D1A6E472E0B}"/>
              </a:ext>
            </a:extLst>
          </p:cNvPr>
          <p:cNvSpPr/>
          <p:nvPr/>
        </p:nvSpPr>
        <p:spPr>
          <a:xfrm rot="19854091">
            <a:off x="1561016" y="849475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1F3DDAF-9DA8-0281-98A5-9EE10C94AC54}"/>
              </a:ext>
            </a:extLst>
          </p:cNvPr>
          <p:cNvSpPr/>
          <p:nvPr/>
        </p:nvSpPr>
        <p:spPr>
          <a:xfrm rot="1387871">
            <a:off x="4978810" y="428686"/>
            <a:ext cx="573272" cy="10232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020D6-4B1E-977B-A048-F04C664288AB}"/>
              </a:ext>
            </a:extLst>
          </p:cNvPr>
          <p:cNvSpPr txBox="1"/>
          <p:nvPr/>
        </p:nvSpPr>
        <p:spPr>
          <a:xfrm>
            <a:off x="4155925" y="2405988"/>
            <a:ext cx="138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Telescope</a:t>
            </a:r>
            <a:r>
              <a:rPr lang="en-RS" sz="2000" b="1" dirty="0">
                <a:latin typeface="Palatino" pitchFamily="2" charset="77"/>
                <a:ea typeface="Palatino" pitchFamily="2" charset="77"/>
              </a:rPr>
              <a:t> </a:t>
            </a:r>
            <a:endParaRPr lang="en-US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4F9E5E0-12C0-2321-C1C9-55F58D8A296B}"/>
              </a:ext>
            </a:extLst>
          </p:cNvPr>
          <p:cNvSpPr/>
          <p:nvPr/>
        </p:nvSpPr>
        <p:spPr>
          <a:xfrm>
            <a:off x="2887078" y="2298474"/>
            <a:ext cx="573272" cy="13592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E872612-3495-A153-90B4-D1955743EBD9}"/>
              </a:ext>
            </a:extLst>
          </p:cNvPr>
          <p:cNvSpPr/>
          <p:nvPr/>
        </p:nvSpPr>
        <p:spPr>
          <a:xfrm rot="18493375">
            <a:off x="2637800" y="4482656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31360-8BFC-C0D4-EB6B-C3AF55AB7432}"/>
              </a:ext>
            </a:extLst>
          </p:cNvPr>
          <p:cNvSpPr/>
          <p:nvPr/>
        </p:nvSpPr>
        <p:spPr>
          <a:xfrm rot="2293375">
            <a:off x="2445303" y="5066258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2D6798AA-D0BA-19EC-5192-D4CE28B99AB4}"/>
              </a:ext>
            </a:extLst>
          </p:cNvPr>
          <p:cNvSpPr/>
          <p:nvPr/>
        </p:nvSpPr>
        <p:spPr>
          <a:xfrm>
            <a:off x="8805696" y="3310038"/>
            <a:ext cx="1288558" cy="1610680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601940-22D1-3DAF-9D66-8479B6C1ED9A}"/>
              </a:ext>
            </a:extLst>
          </p:cNvPr>
          <p:cNvSpPr/>
          <p:nvPr/>
        </p:nvSpPr>
        <p:spPr>
          <a:xfrm rot="5400000">
            <a:off x="8674984" y="3881283"/>
            <a:ext cx="16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 Compression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B38040-1FB9-B54C-3F38-711B911762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3658758">
            <a:off x="1449360" y="1146883"/>
            <a:ext cx="672766" cy="226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278D20-5782-A11F-F877-E36DFF9258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7569372">
            <a:off x="5000211" y="698859"/>
            <a:ext cx="626140" cy="2473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CBBDD7-4456-EC4E-66B5-7A8DC7455A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5400000">
            <a:off x="3357152" y="2576376"/>
            <a:ext cx="971388" cy="2669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A52762-4659-E67A-9174-92928D43C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007" y="5446447"/>
            <a:ext cx="1402678" cy="435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6C5EAD-4837-877B-CEAD-649F78F04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500" y="5446447"/>
            <a:ext cx="1139754" cy="439423"/>
          </a:xfrm>
          <a:prstGeom prst="rect">
            <a:avLst/>
          </a:prstGeom>
        </p:spPr>
      </p:pic>
      <p:sp>
        <p:nvSpPr>
          <p:cNvPr id="22" name="Left-Right-Up Arrow 2">
            <a:extLst>
              <a:ext uri="{FF2B5EF4-FFF2-40B4-BE49-F238E27FC236}">
                <a16:creationId xmlns:a16="http://schemas.microsoft.com/office/drawing/2014/main" id="{4FA7204A-FD08-E5FB-2140-E31D0E7E4BA4}"/>
              </a:ext>
            </a:extLst>
          </p:cNvPr>
          <p:cNvSpPr/>
          <p:nvPr/>
        </p:nvSpPr>
        <p:spPr>
          <a:xfrm rot="10800000">
            <a:off x="5711851" y="5312269"/>
            <a:ext cx="3093844" cy="974097"/>
          </a:xfrm>
          <a:prstGeom prst="leftRightUpArrow">
            <a:avLst>
              <a:gd name="adj1" fmla="val 48950"/>
              <a:gd name="adj2" fmla="val 34864"/>
              <a:gd name="adj3" fmla="val 1887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33CB44-A2F8-7B47-07D6-EF54695D0E1E}"/>
              </a:ext>
            </a:extLst>
          </p:cNvPr>
          <p:cNvSpPr/>
          <p:nvPr/>
        </p:nvSpPr>
        <p:spPr>
          <a:xfrm>
            <a:off x="5832462" y="5479672"/>
            <a:ext cx="306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Likelihood (analytic / LFI)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31722B-20F6-E52A-A05A-B24D710BA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57" y="6319592"/>
            <a:ext cx="2254627" cy="493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2CE12-EA88-286B-F355-2E1504A97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2646827" y="2767861"/>
            <a:ext cx="1046800" cy="2548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7C51B8-0AE6-29E7-77C3-3D8D67CB977E}"/>
              </a:ext>
            </a:extLst>
          </p:cNvPr>
          <p:cNvSpPr txBox="1"/>
          <p:nvPr/>
        </p:nvSpPr>
        <p:spPr>
          <a:xfrm>
            <a:off x="1309619" y="2624153"/>
            <a:ext cx="1693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Foreground /</a:t>
            </a:r>
            <a:br>
              <a:rPr lang="en-US" sz="2000" b="1" dirty="0">
                <a:latin typeface="Palatino" pitchFamily="2" charset="77"/>
                <a:ea typeface="Palatino" pitchFamily="2" charset="77"/>
              </a:rPr>
            </a:br>
            <a:r>
              <a:rPr lang="en-US" sz="2000" b="1" dirty="0">
                <a:latin typeface="Palatino" pitchFamily="2" charset="77"/>
                <a:ea typeface="Palatino" pitchFamily="2" charset="77"/>
              </a:rPr>
              <a:t>Systematics </a:t>
            </a:r>
          </a:p>
          <a:p>
            <a:r>
              <a:rPr lang="en-US" sz="2000" b="1" dirty="0">
                <a:latin typeface="Palatino" pitchFamily="2" charset="77"/>
                <a:ea typeface="Palatino" pitchFamily="2" charset="77"/>
              </a:rPr>
              <a:t>residual</a:t>
            </a:r>
          </a:p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simulator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185D0-AFD8-F6BD-B099-1B253F5E93C6}"/>
              </a:ext>
            </a:extLst>
          </p:cNvPr>
          <p:cNvSpPr txBox="1"/>
          <p:nvPr/>
        </p:nvSpPr>
        <p:spPr>
          <a:xfrm>
            <a:off x="8049591" y="-5715"/>
            <a:ext cx="28007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Observation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A4C687C-55DD-AAE6-DCFF-315B30F63E6B}"/>
              </a:ext>
            </a:extLst>
          </p:cNvPr>
          <p:cNvSpPr/>
          <p:nvPr/>
        </p:nvSpPr>
        <p:spPr>
          <a:xfrm>
            <a:off x="8604335" y="640616"/>
            <a:ext cx="1775812" cy="156789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DC3D4B-765D-407D-6062-19E979F73564}"/>
              </a:ext>
            </a:extLst>
          </p:cNvPr>
          <p:cNvSpPr/>
          <p:nvPr/>
        </p:nvSpPr>
        <p:spPr>
          <a:xfrm rot="5400000">
            <a:off x="8505053" y="1179319"/>
            <a:ext cx="197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Cleaning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</a:b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(backward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modeing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C9CB0-11EB-23A9-1F77-7DAD2D4AC87C}"/>
              </a:ext>
            </a:extLst>
          </p:cNvPr>
          <p:cNvSpPr txBox="1"/>
          <p:nvPr/>
        </p:nvSpPr>
        <p:spPr>
          <a:xfrm>
            <a:off x="2009936" y="16911"/>
            <a:ext cx="25442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Simulation</a:t>
            </a:r>
            <a:endParaRPr lang="en-RS" sz="3600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F9AEA-AC69-D48C-C0B1-9BB09F139EF0}"/>
              </a:ext>
            </a:extLst>
          </p:cNvPr>
          <p:cNvSpPr txBox="1"/>
          <p:nvPr/>
        </p:nvSpPr>
        <p:spPr>
          <a:xfrm>
            <a:off x="661851" y="3894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S" sz="2000" b="1" dirty="0">
                <a:latin typeface="Palatino" pitchFamily="2" charset="77"/>
                <a:ea typeface="Palatino" pitchFamily="2" charset="77"/>
              </a:rPr>
              <a:t>Cosmology</a:t>
            </a:r>
            <a:endParaRPr lang="en-R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38D213-B543-201C-4F13-0C94C97E36DC}"/>
              </a:ext>
            </a:extLst>
          </p:cNvPr>
          <p:cNvSpPr txBox="1"/>
          <p:nvPr/>
        </p:nvSpPr>
        <p:spPr>
          <a:xfrm>
            <a:off x="3804687" y="621539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N samples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44023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1048</Words>
  <Application>Microsoft Macintosh PowerPoint</Application>
  <PresentationFormat>Widescreen</PresentationFormat>
  <Paragraphs>220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Palatino</vt:lpstr>
      <vt:lpstr>Verdana</vt:lpstr>
      <vt:lpstr>Wingdings</vt:lpstr>
      <vt:lpstr>Office Theme</vt:lpstr>
      <vt:lpstr>SKA Science Data Challenge 3b</vt:lpstr>
      <vt:lpstr>Schematic of a general inference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SDC3b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SDC3b</vt:lpstr>
      <vt:lpstr>Science Data Challenge 3b: EoR Inference</vt:lpstr>
      <vt:lpstr>Science Data Challenge 3b: EoR Inference</vt:lpstr>
      <vt:lpstr>Science Data Challenge 3b: EoR Inference</vt:lpstr>
      <vt:lpstr>Science Data Challenge 3b: EoR Inference</vt:lpstr>
      <vt:lpstr>Science Data Challenge 3b: EoR Inference</vt:lpstr>
      <vt:lpstr>Scoring</vt:lpstr>
      <vt:lpstr>Scoring</vt:lpstr>
      <vt:lpstr>Questions/Comments/Discussion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Andrei Albert Mesinger</dc:creator>
  <cp:lastModifiedBy>Andrei Albert Mesinger</cp:lastModifiedBy>
  <cp:revision>16</cp:revision>
  <dcterms:created xsi:type="dcterms:W3CDTF">2024-07-19T02:06:23Z</dcterms:created>
  <dcterms:modified xsi:type="dcterms:W3CDTF">2024-07-19T05:32:35Z</dcterms:modified>
</cp:coreProperties>
</file>